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16" r:id="rId4"/>
    <p:sldId id="258" r:id="rId5"/>
    <p:sldId id="318" r:id="rId6"/>
    <p:sldId id="308" r:id="rId7"/>
    <p:sldId id="319" r:id="rId8"/>
    <p:sldId id="320" r:id="rId9"/>
    <p:sldId id="309" r:id="rId10"/>
    <p:sldId id="321" r:id="rId11"/>
    <p:sldId id="259" r:id="rId12"/>
    <p:sldId id="261" r:id="rId13"/>
    <p:sldId id="312" r:id="rId14"/>
    <p:sldId id="313" r:id="rId15"/>
    <p:sldId id="273" r:id="rId16"/>
    <p:sldId id="266" r:id="rId17"/>
    <p:sldId id="315" r:id="rId18"/>
    <p:sldId id="304" r:id="rId19"/>
    <p:sldId id="322" r:id="rId20"/>
    <p:sldId id="271" r:id="rId21"/>
    <p:sldId id="299" r:id="rId22"/>
    <p:sldId id="280" r:id="rId23"/>
    <p:sldId id="281" r:id="rId24"/>
    <p:sldId id="306" r:id="rId25"/>
    <p:sldId id="307" r:id="rId26"/>
    <p:sldId id="300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0066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>
        <p:scale>
          <a:sx n="75" d="100"/>
          <a:sy n="75" d="100"/>
        </p:scale>
        <p:origin x="-7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6DC2C37-92E8-406E-823B-F62F08948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9CB2D2-CBEA-4D91-9FA1-7E09FF3E00C7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8E4F58-8566-4033-8DD8-C000744D7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B50FF4-3764-4572-B308-F5B699B97CA6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9B3A-9D9A-4523-B251-959510E807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A1483-93F5-4628-98C3-0E5F5A0368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C5907-E1C1-4D6A-9E08-645CED81B2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E971-5777-4DBE-8F3E-6B13F79DE8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D5B8-3747-4350-9F57-29F12FA940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53B5-D365-42FD-A2C7-FD9AB72E04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75055-3B60-4A03-802E-27EC16D56F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60B5C-6EE7-4FB2-960A-C348793AF4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E1A12-BB23-4BA3-8FAD-AF7198694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463A8-8AB7-49EA-B563-D3600EA82A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E138-6D73-4144-9664-6F879638DD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1105186-1A21-4C11-811B-B1D0F53DC3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8"/>
          <p:cNvSpPr>
            <a:spLocks noChangeArrowheads="1" noChangeShapeType="1" noTextEdit="1"/>
          </p:cNvSpPr>
          <p:nvPr/>
        </p:nvSpPr>
        <p:spPr bwMode="auto">
          <a:xfrm>
            <a:off x="467544" y="2492896"/>
            <a:ext cx="7753350" cy="130529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cs-CZ" sz="40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PSYCHOLOGIE MANAGEMENTU</a:t>
            </a:r>
          </a:p>
          <a:p>
            <a:pPr algn="ctr">
              <a:defRPr/>
            </a:pPr>
            <a:r>
              <a:rPr lang="cs-CZ" sz="40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Pro ČUS 3. roč. denní studium </a:t>
            </a:r>
            <a:endParaRPr lang="en-GB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latin typeface="Arial"/>
              <a:cs typeface="Arial"/>
            </a:endParaRPr>
          </a:p>
        </p:txBody>
      </p:sp>
      <p:sp>
        <p:nvSpPr>
          <p:cNvPr id="3075" name="WordArt 9"/>
          <p:cNvSpPr>
            <a:spLocks noChangeArrowheads="1" noChangeShapeType="1" noTextEdit="1"/>
          </p:cNvSpPr>
          <p:nvPr/>
        </p:nvSpPr>
        <p:spPr bwMode="auto">
          <a:xfrm>
            <a:off x="755650" y="2492375"/>
            <a:ext cx="72961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1214438" y="3643313"/>
            <a:ext cx="6286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/>
              <a:t>ppPRO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2060"/>
                </a:solidFill>
              </a:rPr>
              <a:t>TYPY VEDENÍ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908050"/>
            <a:ext cx="7529513" cy="5349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rgbClr val="002060"/>
                </a:solidFill>
                <a:effectLst/>
              </a:rPr>
              <a:t>AUTOKRATICKÉ</a:t>
            </a:r>
            <a:r>
              <a:rPr lang="cs-CZ" sz="2800" dirty="0" smtClean="0">
                <a:solidFill>
                  <a:srgbClr val="002060"/>
                </a:solidFill>
                <a:effectLst/>
              </a:rPr>
              <a:t>: moc, příkazy, nebere ohled na mínění druhých, nediskutuje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>
                <a:solidFill>
                  <a:srgbClr val="7030A0"/>
                </a:solidFill>
                <a:effectLst/>
              </a:rPr>
              <a:t>VHODNÉ PRO KRIZOVÉ SITUACE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cs-CZ" b="1" dirty="0" smtClean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DEMOKRATICKÉ: </a:t>
            </a:r>
            <a:r>
              <a:rPr lang="cs-CZ" sz="28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respektování názorů, diskuse, cíle skupiny, respekt k osobnosti i situaci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>
                <a:solidFill>
                  <a:srgbClr val="7030A0"/>
                </a:solidFill>
                <a:effectLst/>
                <a:cs typeface="Arial" pitchFamily="34" charset="0"/>
              </a:rPr>
              <a:t>DOBRÉ PRO VĚTŠINU SITUACÍ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cs-CZ" b="1" dirty="0" smtClean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rgbClr val="002060"/>
                </a:solidFill>
                <a:effectLst/>
              </a:rPr>
              <a:t>LIBERÁLNÍ:</a:t>
            </a:r>
            <a:r>
              <a:rPr lang="cs-CZ" sz="2800" dirty="0" smtClean="0">
                <a:solidFill>
                  <a:srgbClr val="002060"/>
                </a:solidFill>
                <a:effectLst/>
              </a:rPr>
              <a:t>volnost, skupina se řídí sama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>
                <a:solidFill>
                  <a:srgbClr val="7030A0"/>
                </a:solidFill>
                <a:effectLst/>
              </a:rPr>
              <a:t>VHODNÉ PRO CHVÍLE VOLNA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cs-CZ" b="1" dirty="0" smtClean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rgbClr val="002060"/>
                </a:solidFill>
                <a:effectLst/>
              </a:rPr>
              <a:t>SITUAČNÍ VEDENÍ: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cs-CZ" sz="2800" dirty="0" smtClean="0">
                <a:solidFill>
                  <a:srgbClr val="002060"/>
                </a:solidFill>
                <a:effectLst/>
              </a:rPr>
              <a:t>Vedení podle  </a:t>
            </a:r>
            <a:r>
              <a:rPr lang="cs-CZ" sz="2800" b="1" dirty="0" smtClean="0">
                <a:solidFill>
                  <a:srgbClr val="7030A0"/>
                </a:solidFill>
                <a:effectLst/>
              </a:rPr>
              <a:t>MOMENTÁLNÍ SITUACE</a:t>
            </a:r>
          </a:p>
          <a:p>
            <a:pPr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dirty="0" smtClean="0">
                <a:solidFill>
                  <a:schemeClr val="bg2"/>
                </a:solidFill>
              </a:rPr>
              <a:t>Na následujících řádcích si zapište tu definici týmu, která se Vám zdá nejvýstižnější: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400" dirty="0" smtClean="0">
              <a:solidFill>
                <a:schemeClr val="bg2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dirty="0" smtClean="0">
                <a:solidFill>
                  <a:schemeClr val="bg2"/>
                </a:solidFill>
                <a:sym typeface="Symbol" pitchFamily="18" charset="2"/>
              </a:rPr>
              <a:t>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dirty="0" smtClean="0">
                <a:solidFill>
                  <a:schemeClr val="bg2"/>
                </a:solidFill>
                <a:sym typeface="Symbol" pitchFamily="18" charset="2"/>
              </a:rPr>
              <a:t>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dirty="0" smtClean="0">
                <a:solidFill>
                  <a:schemeClr val="bg2"/>
                </a:solidFill>
                <a:sym typeface="Symbol" pitchFamily="18" charset="2"/>
              </a:rPr>
              <a:t>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600" b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dirty="0" smtClean="0">
                <a:solidFill>
                  <a:schemeClr val="bg2"/>
                </a:solidFill>
              </a:rPr>
              <a:t>ZNAKY </a:t>
            </a:r>
            <a:r>
              <a:rPr lang="cs-CZ" sz="1600" b="1" dirty="0" smtClean="0">
                <a:solidFill>
                  <a:schemeClr val="bg2"/>
                </a:solidFill>
              </a:rPr>
              <a:t>EFEKTIVNÍHO TÝMU </a:t>
            </a:r>
            <a:r>
              <a:rPr lang="cs-CZ" sz="1600" b="1" dirty="0" smtClean="0">
                <a:solidFill>
                  <a:schemeClr val="bg2"/>
                </a:solidFill>
              </a:rPr>
              <a:t>( SKUPINOVÉ CHARAKTERISTIKY):</a:t>
            </a:r>
            <a:endParaRPr lang="cs-CZ" sz="16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FF6600"/>
              </a:buClr>
              <a:buFontTx/>
              <a:buAutoNum type="arabicPeriod"/>
              <a:defRPr/>
            </a:pPr>
            <a:r>
              <a:rPr lang="cs-CZ" sz="1800" dirty="0" smtClean="0">
                <a:solidFill>
                  <a:schemeClr val="bg2"/>
                </a:solidFill>
              </a:rPr>
              <a:t>Lidé se jeden od druhého zajímají.</a:t>
            </a:r>
          </a:p>
          <a:p>
            <a:pPr eaLnBrk="1" hangingPunct="1">
              <a:lnSpc>
                <a:spcPct val="150000"/>
              </a:lnSpc>
              <a:buClr>
                <a:srgbClr val="FF6600"/>
              </a:buClr>
              <a:buFontTx/>
              <a:buAutoNum type="arabicPeriod"/>
              <a:defRPr/>
            </a:pPr>
            <a:r>
              <a:rPr lang="cs-CZ" sz="1800" dirty="0" smtClean="0">
                <a:solidFill>
                  <a:schemeClr val="bg2"/>
                </a:solidFill>
              </a:rPr>
              <a:t>Tým se projevuje jako soudržný, nezávislý celek.</a:t>
            </a:r>
          </a:p>
          <a:p>
            <a:pPr eaLnBrk="1" hangingPunct="1">
              <a:lnSpc>
                <a:spcPct val="150000"/>
              </a:lnSpc>
              <a:buClr>
                <a:srgbClr val="FF6600"/>
              </a:buClr>
              <a:buFontTx/>
              <a:buAutoNum type="arabicPeriod"/>
              <a:defRPr/>
            </a:pPr>
            <a:r>
              <a:rPr lang="cs-CZ" sz="1800" dirty="0" smtClean="0">
                <a:solidFill>
                  <a:schemeClr val="bg2"/>
                </a:solidFill>
              </a:rPr>
              <a:t>Členové týmu mají k sobě navzájem důvěru.</a:t>
            </a:r>
          </a:p>
          <a:p>
            <a:pPr eaLnBrk="1" hangingPunct="1">
              <a:lnSpc>
                <a:spcPct val="150000"/>
              </a:lnSpc>
              <a:buClr>
                <a:srgbClr val="FF6600"/>
              </a:buClr>
              <a:buFontTx/>
              <a:buAutoNum type="arabicPeriod"/>
              <a:defRPr/>
            </a:pPr>
            <a:r>
              <a:rPr lang="cs-CZ" sz="1800" dirty="0" smtClean="0">
                <a:solidFill>
                  <a:schemeClr val="bg2"/>
                </a:solidFill>
              </a:rPr>
              <a:t>Členové týmu </a:t>
            </a:r>
            <a:r>
              <a:rPr lang="cs-CZ" sz="1800" dirty="0" err="1" smtClean="0">
                <a:solidFill>
                  <a:schemeClr val="bg2"/>
                </a:solidFill>
              </a:rPr>
              <a:t>dokáží</a:t>
            </a:r>
            <a:r>
              <a:rPr lang="cs-CZ" sz="1800" dirty="0" smtClean="0">
                <a:solidFill>
                  <a:schemeClr val="bg2"/>
                </a:solidFill>
              </a:rPr>
              <a:t> být vůči sobě otevření.</a:t>
            </a:r>
          </a:p>
          <a:p>
            <a:pPr eaLnBrk="1" hangingPunct="1">
              <a:lnSpc>
                <a:spcPct val="150000"/>
              </a:lnSpc>
              <a:buClr>
                <a:srgbClr val="FF6600"/>
              </a:buClr>
              <a:buFontTx/>
              <a:buAutoNum type="arabicPeriod"/>
              <a:defRPr/>
            </a:pPr>
            <a:r>
              <a:rPr lang="cs-CZ" sz="1800" dirty="0" smtClean="0">
                <a:solidFill>
                  <a:schemeClr val="bg2"/>
                </a:solidFill>
              </a:rPr>
              <a:t>V týmu je podporován střet názorů, ale nikoliv střet osobností.</a:t>
            </a:r>
          </a:p>
          <a:p>
            <a:pPr eaLnBrk="1" hangingPunct="1">
              <a:lnSpc>
                <a:spcPct val="150000"/>
              </a:lnSpc>
              <a:buClr>
                <a:srgbClr val="FF6600"/>
              </a:buClr>
              <a:buFontTx/>
              <a:buAutoNum type="arabicPeriod"/>
              <a:defRPr/>
            </a:pPr>
            <a:r>
              <a:rPr lang="cs-CZ" sz="1800" dirty="0" smtClean="0">
                <a:solidFill>
                  <a:schemeClr val="bg2"/>
                </a:solidFill>
              </a:rPr>
              <a:t>Existuje vysoká míra participace v rozhodování.</a:t>
            </a:r>
          </a:p>
          <a:p>
            <a:pPr eaLnBrk="1" hangingPunct="1">
              <a:lnSpc>
                <a:spcPct val="150000"/>
              </a:lnSpc>
              <a:buClr>
                <a:srgbClr val="FF6600"/>
              </a:buClr>
              <a:buFontTx/>
              <a:buAutoNum type="arabicPeriod"/>
              <a:defRPr/>
            </a:pPr>
            <a:r>
              <a:rPr lang="cs-CZ" sz="1800" dirty="0" smtClean="0">
                <a:solidFill>
                  <a:schemeClr val="bg2"/>
                </a:solidFill>
              </a:rPr>
              <a:t>Případné konflikty se řeší otevřeně.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88975"/>
            <a:ext cx="9144000" cy="519113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  <a:r>
              <a:rPr lang="cs-CZ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UDOVÁNÍ A VEDENÍ TÝMU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97437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Počet členů je malý (7 – 12) </a:t>
            </a:r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Postavení členů týmu je rovnoprávné</a:t>
            </a:r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Členové si uvědomují společný a sdílený cíl: úkoly, účel </a:t>
            </a:r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Jsou jasně vymezené odpovědnosti a role</a:t>
            </a:r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Jednoznačná efektivní komunikace a spolupráce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cs-CZ" sz="2000" b="1" dirty="0" smtClean="0"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Konstruktivní řešení sporů</a:t>
            </a:r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Klima důvěry a dobré vztahy</a:t>
            </a:r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Schopnost reflexe a hodnocení procesu spolupráce</a:t>
            </a:r>
          </a:p>
          <a:p>
            <a:pPr>
              <a:buFontTx/>
              <a:buNone/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Tx/>
              <a:buNone/>
              <a:defRPr/>
            </a:pPr>
            <a:r>
              <a:rPr lang="cs-CZ" sz="1800" dirty="0" smtClean="0"/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dirty="0" smtClean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452438"/>
            <a:ext cx="9144000" cy="519112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2060"/>
                </a:solidFill>
                <a:latin typeface="Arial Black" pitchFamily="34" charset="0"/>
              </a:rPr>
              <a:t>Charakteristika efektního týmu </a:t>
            </a:r>
            <a:endParaRPr lang="cs-CZ" sz="2400" b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50825" y="369888"/>
            <a:ext cx="864235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0" hangingPunct="0">
              <a:tabLst>
                <a:tab pos="457200" algn="l"/>
              </a:tabLst>
              <a:defRPr/>
            </a:pPr>
            <a:r>
              <a:rPr lang="cs-C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VÝHODY TÝMOVÉ PRÁCE </a:t>
            </a:r>
          </a:p>
          <a:p>
            <a:pPr indent="449263" eaLnBrk="0" hangingPunct="0">
              <a:tabLst>
                <a:tab pos="457200" algn="l"/>
              </a:tabLst>
              <a:defRPr/>
            </a:pPr>
            <a:endParaRPr lang="cs-CZ" sz="800" dirty="0">
              <a:ea typeface="Times New Roman" pitchFamily="18" charset="0"/>
              <a:cs typeface="Arial" charset="0"/>
            </a:endParaRPr>
          </a:p>
          <a:p>
            <a:pPr indent="449263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endParaRPr lang="cs-CZ" sz="2000" b="1" dirty="0">
              <a:solidFill>
                <a:srgbClr val="00206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indent="449263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Týmy jsou obvykle tvořivější než jednotlivci</a:t>
            </a:r>
          </a:p>
          <a:p>
            <a:pPr indent="449263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Snadněji se rozpoznávají chyby</a:t>
            </a:r>
          </a:p>
          <a:p>
            <a:pPr indent="449263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Účast na tvorbě rozhodnutí vede k identifikaci a motivaci</a:t>
            </a:r>
          </a:p>
          <a:p>
            <a:pPr indent="449263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Ochota k riziku je větší</a:t>
            </a:r>
          </a:p>
          <a:p>
            <a:pPr indent="449263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Informační základna je širší</a:t>
            </a:r>
          </a:p>
          <a:p>
            <a:pPr indent="449263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Zmírňují se extrémní názory</a:t>
            </a:r>
          </a:p>
          <a:p>
            <a:pPr indent="449263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Tlak skupiny vyžaduje schopnost prosadit se</a:t>
            </a:r>
          </a:p>
          <a:p>
            <a:pPr indent="449263" eaLnBrk="0" hangingPunct="0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Týmová práce umožňuje uspokojení významných sociálních potřeb</a:t>
            </a:r>
          </a:p>
          <a:p>
            <a:pPr indent="449263" eaLnBrk="0" hangingPunct="0">
              <a:tabLst>
                <a:tab pos="457200" algn="l"/>
              </a:tabLst>
              <a:defRPr/>
            </a:pPr>
            <a:endParaRPr lang="cs-CZ" sz="2000" b="1" dirty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650" y="292100"/>
            <a:ext cx="7931150" cy="904875"/>
          </a:xfrm>
        </p:spPr>
        <p:txBody>
          <a:bodyPr/>
          <a:lstStyle/>
          <a:p>
            <a:pPr>
              <a:defRPr/>
            </a:pPr>
            <a:r>
              <a:rPr lang="cs-CZ" sz="3200" b="1" cap="small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3200" b="1" cap="small" dirty="0" smtClean="0">
                <a:solidFill>
                  <a:srgbClr val="002060"/>
                </a:solidFill>
              </a:rPr>
              <a:t>Nevýhody týmové práce</a:t>
            </a:r>
            <a:r>
              <a:rPr lang="cs-CZ" sz="3200" b="1" dirty="0" smtClean="0">
                <a:solidFill>
                  <a:srgbClr val="002060"/>
                </a:solidFill>
              </a:rPr>
              <a:t/>
            </a:r>
            <a:br>
              <a:rPr lang="cs-CZ" sz="3200" b="1" dirty="0" smtClean="0">
                <a:solidFill>
                  <a:srgbClr val="002060"/>
                </a:solidFill>
              </a:rPr>
            </a:br>
            <a:r>
              <a:rPr lang="cs-CZ" sz="32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 </a:t>
            </a:r>
            <a:endParaRPr lang="cs-CZ" sz="3200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1042988" y="1165225"/>
            <a:ext cx="7489825" cy="520223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just" eaLnBrk="0" hangingPunct="0">
              <a:lnSpc>
                <a:spcPct val="200000"/>
              </a:lnSpc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-	</a:t>
            </a: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Tlak ke konformitě</a:t>
            </a:r>
          </a:p>
          <a:p>
            <a:pPr algn="just" eaLnBrk="0" hangingPunct="0">
              <a:lnSpc>
                <a:spcPct val="200000"/>
              </a:lnSpc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	-	</a:t>
            </a:r>
            <a:r>
              <a:rPr lang="cs-CZ" sz="2000" b="1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Ovlivňování dominantními členy</a:t>
            </a:r>
          </a:p>
          <a:p>
            <a:pPr algn="just" eaLnBrk="0" hangingPunct="0">
              <a:lnSpc>
                <a:spcPct val="200000"/>
              </a:lnSpc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	-	Kompetenční boje</a:t>
            </a:r>
            <a:endParaRPr lang="cs-CZ" sz="20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just" eaLnBrk="0" hangingPunct="0">
              <a:lnSpc>
                <a:spcPct val="200000"/>
              </a:lnSpc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	-	Konflikty zájmů</a:t>
            </a:r>
            <a:endParaRPr lang="cs-CZ" sz="20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just" eaLnBrk="0" hangingPunct="0">
              <a:lnSpc>
                <a:spcPct val="200000"/>
              </a:lnSpc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	-	Ztížení stanovení odpovědnosti</a:t>
            </a:r>
            <a:endParaRPr lang="cs-CZ" sz="20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just" eaLnBrk="0" hangingPunct="0">
              <a:lnSpc>
                <a:spcPct val="200000"/>
              </a:lnSpc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	-	Časové nároky</a:t>
            </a:r>
            <a:endParaRPr lang="cs-CZ" sz="20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just" eaLnBrk="0" hangingPunct="0">
              <a:lnSpc>
                <a:spcPct val="200000"/>
              </a:lnSpc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	-	Tlak na výkon</a:t>
            </a:r>
            <a:endParaRPr lang="cs-CZ" sz="20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just" eaLnBrk="0" hangingPunct="0">
              <a:lnSpc>
                <a:spcPct val="200000"/>
              </a:lnSpc>
              <a:tabLst>
                <a:tab pos="457200" algn="l"/>
              </a:tabLst>
              <a:defRPr/>
            </a:pPr>
            <a:r>
              <a:rPr lang="cs-CZ" sz="2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</a:t>
            </a:r>
            <a:endParaRPr lang="cs-CZ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cs-CZ" sz="1200" dirty="0">
                <a:latin typeface="Arial" charset="0"/>
                <a:cs typeface="Times New Roman" pitchFamily="18" charset="0"/>
              </a:rPr>
              <a:t>Vytv</a:t>
            </a:r>
            <a:r>
              <a:rPr lang="cs-CZ" sz="1200" dirty="0">
                <a:cs typeface="Times New Roman" pitchFamily="18" charset="0"/>
              </a:rPr>
              <a:t>á</a:t>
            </a:r>
            <a:r>
              <a:rPr lang="cs-CZ" sz="1200" dirty="0">
                <a:latin typeface="Arial" charset="0"/>
                <a:cs typeface="Times New Roman" pitchFamily="18" charset="0"/>
              </a:rPr>
              <a:t>řen</a:t>
            </a:r>
            <a:r>
              <a:rPr lang="cs-CZ" sz="1200" dirty="0">
                <a:cs typeface="Times New Roman" pitchFamily="18" charset="0"/>
              </a:rPr>
              <a:t>í</a:t>
            </a:r>
            <a:r>
              <a:rPr lang="cs-CZ" sz="1200" dirty="0">
                <a:latin typeface="Arial" charset="0"/>
                <a:cs typeface="Times New Roman" pitchFamily="18" charset="0"/>
              </a:rPr>
              <a:t> klik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507412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u="sng" smtClean="0">
                <a:solidFill>
                  <a:schemeClr val="bg2"/>
                </a:solidFill>
              </a:rPr>
              <a:t>Agresor:</a:t>
            </a:r>
            <a:r>
              <a:rPr lang="cs-CZ" sz="1800" b="1" smtClean="0">
                <a:solidFill>
                  <a:schemeClr val="bg2"/>
                </a:solidFill>
              </a:rPr>
              <a:t> </a:t>
            </a:r>
            <a:r>
              <a:rPr lang="cs-CZ" sz="1800" smtClean="0">
                <a:solidFill>
                  <a:schemeClr val="bg2"/>
                </a:solidFill>
              </a:rPr>
              <a:t>práce pro vlastní prospěch a status, projevy nepřátelství vůči skupině nebo jednotlivým členům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200" b="1" u="sng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u="sng" smtClean="0">
                <a:solidFill>
                  <a:schemeClr val="bg2"/>
                </a:solidFill>
              </a:rPr>
              <a:t>Blokující člen</a:t>
            </a:r>
            <a:r>
              <a:rPr lang="cs-CZ" sz="1800" u="sng" smtClean="0">
                <a:solidFill>
                  <a:schemeClr val="bg2"/>
                </a:solidFill>
              </a:rPr>
              <a:t>:</a:t>
            </a:r>
            <a:r>
              <a:rPr lang="cs-CZ" sz="1800" b="1" smtClean="0">
                <a:solidFill>
                  <a:schemeClr val="bg2"/>
                </a:solidFill>
              </a:rPr>
              <a:t> </a:t>
            </a:r>
            <a:r>
              <a:rPr lang="cs-CZ" sz="1800" smtClean="0">
                <a:solidFill>
                  <a:schemeClr val="bg2"/>
                </a:solidFill>
              </a:rPr>
              <a:t>brzdění dalšího rozvoje skupiny odbočováním na okrajové problémy.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200" b="1" u="sng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u="sng" smtClean="0">
                <a:solidFill>
                  <a:schemeClr val="bg2"/>
                </a:solidFill>
              </a:rPr>
              <a:t>Sebezpovědník:</a:t>
            </a:r>
            <a:r>
              <a:rPr lang="cs-CZ" sz="1800" b="1" smtClean="0">
                <a:solidFill>
                  <a:schemeClr val="bg2"/>
                </a:solidFill>
              </a:rPr>
              <a:t> </a:t>
            </a:r>
            <a:r>
              <a:rPr lang="cs-CZ" sz="1800" smtClean="0">
                <a:solidFill>
                  <a:schemeClr val="bg2"/>
                </a:solidFill>
              </a:rPr>
              <a:t>používání skupiny jako půdy pro osobní pocity nesouvisí s cíli skupiny.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200" b="1" u="sng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u="sng" smtClean="0">
                <a:solidFill>
                  <a:schemeClr val="bg2"/>
                </a:solidFill>
              </a:rPr>
              <a:t>Vládce:</a:t>
            </a:r>
            <a:r>
              <a:rPr lang="cs-CZ" sz="1800" b="1" smtClean="0">
                <a:solidFill>
                  <a:schemeClr val="bg2"/>
                </a:solidFill>
              </a:rPr>
              <a:t> </a:t>
            </a:r>
            <a:r>
              <a:rPr lang="cs-CZ" sz="1800" smtClean="0">
                <a:solidFill>
                  <a:schemeClr val="bg2"/>
                </a:solidFill>
              </a:rPr>
              <a:t>hádá se s ostatními o nejlepší ideje, trvale hovoří a hraje největší roli.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200" b="1" u="sng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u="sng" smtClean="0">
                <a:solidFill>
                  <a:schemeClr val="bg2"/>
                </a:solidFill>
              </a:rPr>
              <a:t>Hledač sympatie:</a:t>
            </a:r>
            <a:r>
              <a:rPr lang="cs-CZ" sz="1800" b="1" smtClean="0">
                <a:solidFill>
                  <a:schemeClr val="bg2"/>
                </a:solidFill>
              </a:rPr>
              <a:t> </a:t>
            </a:r>
            <a:r>
              <a:rPr lang="cs-CZ" sz="1800" smtClean="0">
                <a:solidFill>
                  <a:schemeClr val="bg2"/>
                </a:solidFill>
              </a:rPr>
              <a:t>(pomoci) pokus svést ostatní členy skupiny k sympatii s vlastními problémy a nevlídným osudem.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200" b="1" u="sng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u="sng" smtClean="0">
                <a:solidFill>
                  <a:schemeClr val="bg2"/>
                </a:solidFill>
              </a:rPr>
              <a:t>Klaun – playboy:</a:t>
            </a:r>
            <a:r>
              <a:rPr lang="cs-CZ" sz="1800" smtClean="0">
                <a:solidFill>
                  <a:schemeClr val="bg2"/>
                </a:solidFill>
              </a:rPr>
              <a:t> uspořádat legraci, vtipkovat. Pokusy vztáhnout pozornost na sebe, na příklad hlasitým, vydatným hovorem.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200" b="1" u="sng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u="sng" smtClean="0">
                <a:solidFill>
                  <a:schemeClr val="bg2"/>
                </a:solidFill>
              </a:rPr>
              <a:t>Člen obhajující speciální zájmy</a:t>
            </a:r>
            <a:r>
              <a:rPr lang="cs-CZ" sz="1800" b="1" smtClean="0">
                <a:solidFill>
                  <a:schemeClr val="bg2"/>
                </a:solidFill>
              </a:rPr>
              <a:t>:</a:t>
            </a:r>
            <a:r>
              <a:rPr lang="cs-CZ" sz="1800" smtClean="0">
                <a:solidFill>
                  <a:schemeClr val="bg2"/>
                </a:solidFill>
              </a:rPr>
              <a:t> hovoří za ženy, podnikatele, spotřebitele schovává své předsudky za stereotypy tak, jak se mu hodí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200" b="1" u="sng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u="sng" smtClean="0">
                <a:solidFill>
                  <a:schemeClr val="bg2"/>
                </a:solidFill>
              </a:rPr>
              <a:t>Vyhýbač:</a:t>
            </a:r>
            <a:r>
              <a:rPr lang="cs-CZ" sz="1800" smtClean="0">
                <a:solidFill>
                  <a:schemeClr val="bg2"/>
                </a:solidFill>
              </a:rPr>
              <a:t> převážně pasivní, nevýrazné</a:t>
            </a:r>
            <a:r>
              <a:rPr lang="cs-CZ" sz="1800" smtClean="0"/>
              <a:t> chování, omezené na nejkrajnější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617538"/>
            <a:ext cx="9144000" cy="519112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cs-CZ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EPRODUKTIVNÍ ROLE TÝMU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362950" cy="388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FF6600"/>
                </a:solidFill>
              </a:rPr>
              <a:t>PŘÍMÁ AKCE:</a:t>
            </a:r>
            <a:r>
              <a:rPr lang="cs-CZ" sz="1800" b="1" smtClean="0"/>
              <a:t> </a:t>
            </a:r>
            <a:r>
              <a:rPr lang="cs-CZ" sz="1800" smtClean="0"/>
              <a:t> </a:t>
            </a:r>
            <a:r>
              <a:rPr lang="cs-CZ" sz="1800" smtClean="0">
                <a:solidFill>
                  <a:schemeClr val="bg2"/>
                </a:solidFill>
              </a:rPr>
              <a:t>Jedná se o osobní intervenci, nebo osobní zásah při krizové situaci (ohrožení bezpečnosti)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FF6600"/>
                </a:solidFill>
              </a:rPr>
              <a:t>POSKYTNUTÍ INFORMACÍ</a:t>
            </a:r>
            <a:r>
              <a:rPr lang="cs-CZ" sz="1800" b="1" smtClean="0">
                <a:solidFill>
                  <a:schemeClr val="bg2"/>
                </a:solidFill>
              </a:rPr>
              <a:t>: </a:t>
            </a:r>
            <a:r>
              <a:rPr lang="cs-CZ" sz="1800" smtClean="0">
                <a:solidFill>
                  <a:schemeClr val="bg2"/>
                </a:solidFill>
              </a:rPr>
              <a:t>Poskytneme informace k lepšímu rozhodování, nebo rozšíření přehledu.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FF6600"/>
                </a:solidFill>
              </a:rPr>
              <a:t>POSKYTNUTÍ RADY:</a:t>
            </a:r>
            <a:r>
              <a:rPr lang="cs-CZ" sz="1800" b="1" smtClean="0">
                <a:solidFill>
                  <a:schemeClr val="bg2"/>
                </a:solidFill>
              </a:rPr>
              <a:t> </a:t>
            </a:r>
            <a:r>
              <a:rPr lang="cs-CZ" sz="1800" smtClean="0">
                <a:solidFill>
                  <a:schemeClr val="bg2"/>
                </a:solidFill>
              </a:rPr>
              <a:t>Poskytneme vyžádané rady a doporučení, jak věci řešit.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FF6600"/>
                </a:solidFill>
              </a:rPr>
              <a:t>ROZVINUTÍ SCHOPNOSTÍ</a:t>
            </a:r>
            <a:r>
              <a:rPr lang="cs-CZ" sz="1800" b="1" smtClean="0">
                <a:solidFill>
                  <a:schemeClr val="bg2"/>
                </a:solidFill>
              </a:rPr>
              <a:t>: </a:t>
            </a:r>
            <a:r>
              <a:rPr lang="cs-CZ" sz="1800" smtClean="0">
                <a:solidFill>
                  <a:schemeClr val="bg2"/>
                </a:solidFill>
              </a:rPr>
              <a:t>Zahrnuje zejména vysvětlování, objasňování věcí a trénink – cílem je pracovníka  naučit něco nového.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FF6600"/>
                </a:solidFill>
              </a:rPr>
              <a:t>RÁDCOVSTVÍ, DŮVĚRNICTVÍ</a:t>
            </a:r>
            <a:r>
              <a:rPr lang="cs-CZ" sz="1800" b="1" smtClean="0">
                <a:solidFill>
                  <a:schemeClr val="bg2"/>
                </a:solidFill>
              </a:rPr>
              <a:t>: </a:t>
            </a:r>
            <a:r>
              <a:rPr lang="cs-CZ" sz="1800" smtClean="0">
                <a:solidFill>
                  <a:schemeClr val="bg2"/>
                </a:solidFill>
              </a:rPr>
              <a:t>Obsahuje zejména naslouchání, rádcovství a povzbuzování lidem, kteří mají problémy.</a:t>
            </a:r>
            <a:r>
              <a:rPr lang="cs-CZ" sz="1800" b="1" smtClean="0"/>
              <a:t/>
            </a:r>
            <a:br>
              <a:rPr lang="cs-CZ" sz="1800" b="1" smtClean="0"/>
            </a:br>
            <a:endParaRPr lang="cs-CZ" sz="1800" b="1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258763"/>
            <a:ext cx="9144000" cy="519112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cs-CZ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ROBLEM SOLVING – ŘEŠITELSKÁ PORADA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906463"/>
            <a:ext cx="9144000" cy="519112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cs-CZ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VIČENÍ – MODELOVÁ ŘEŠITELSKÁ PORADA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554163"/>
            <a:ext cx="9144000" cy="519112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cs-CZ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ZPŮSOBŮ JAK POMOCI LIDEM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265238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rgbClr val="002060"/>
                </a:solidFill>
                <a:effectLst/>
              </a:rPr>
              <a:t>	   DELEGOVÁNÍ ÚKOLŮ</a:t>
            </a:r>
            <a:endParaRPr lang="en-US" sz="32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19587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002060"/>
                </a:solidFill>
                <a:effectLst/>
              </a:rPr>
              <a:t>Delegování</a:t>
            </a:r>
            <a:r>
              <a:rPr lang="cs-CZ" dirty="0" smtClean="0">
                <a:solidFill>
                  <a:srgbClr val="002060"/>
                </a:solidFill>
                <a:effectLst/>
              </a:rPr>
              <a:t> =  přidělování  úkolů a </a:t>
            </a:r>
            <a:r>
              <a:rPr lang="cs-CZ" b="1" dirty="0" smtClean="0">
                <a:solidFill>
                  <a:srgbClr val="002060"/>
                </a:solidFill>
                <a:effectLst/>
              </a:rPr>
              <a:t>potřebných pravomocí </a:t>
            </a:r>
            <a:r>
              <a:rPr lang="cs-CZ" dirty="0" smtClean="0">
                <a:solidFill>
                  <a:srgbClr val="002060"/>
                </a:solidFill>
                <a:effectLst/>
              </a:rPr>
              <a:t>a </a:t>
            </a:r>
            <a:r>
              <a:rPr lang="cs-CZ" b="1" dirty="0" smtClean="0">
                <a:solidFill>
                  <a:srgbClr val="002060"/>
                </a:solidFill>
                <a:effectLst/>
              </a:rPr>
              <a:t>odpovědnosti</a:t>
            </a:r>
            <a:r>
              <a:rPr lang="cs-CZ" dirty="0" smtClean="0">
                <a:solidFill>
                  <a:srgbClr val="002060"/>
                </a:solidFill>
                <a:effectLst/>
              </a:rPr>
              <a:t> k jejich plnění.</a:t>
            </a:r>
          </a:p>
          <a:p>
            <a:pPr>
              <a:defRPr/>
            </a:pPr>
            <a:endParaRPr lang="cs-CZ" dirty="0" smtClean="0">
              <a:solidFill>
                <a:srgbClr val="002060"/>
              </a:solidFill>
              <a:effectLst/>
            </a:endParaRPr>
          </a:p>
          <a:p>
            <a:pPr>
              <a:defRPr/>
            </a:pPr>
            <a:r>
              <a:rPr lang="cs-CZ" b="1" dirty="0" smtClean="0">
                <a:solidFill>
                  <a:srgbClr val="002060"/>
                </a:solidFill>
                <a:effectLst/>
              </a:rPr>
              <a:t>Cíl: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2060"/>
                </a:solidFill>
                <a:effectLst/>
              </a:rPr>
              <a:t>splnění úkolů v potřebném čase, množství, kvalitě a úspora vlastního času.</a:t>
            </a:r>
            <a:r>
              <a:rPr lang="cs-CZ" dirty="0" smtClean="0"/>
              <a:t> </a:t>
            </a:r>
            <a:endParaRPr lang="en-US" b="1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marL="266700" indent="-2667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000" b="1" dirty="0" smtClean="0">
                <a:solidFill>
                  <a:srgbClr val="002060"/>
                </a:solidFill>
              </a:rPr>
              <a:t>  Pocit nenahraditelnosti (omnipotence)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200" dirty="0" smtClean="0"/>
              <a:t>	</a:t>
            </a:r>
            <a:r>
              <a:rPr lang="cs-CZ" sz="1200" dirty="0" smtClean="0">
                <a:solidFill>
                  <a:srgbClr val="000000"/>
                </a:solidFill>
              </a:rPr>
              <a:t>    </a:t>
            </a:r>
            <a:r>
              <a:rPr lang="cs-CZ" sz="1600" dirty="0" smtClean="0">
                <a:solidFill>
                  <a:srgbClr val="000000"/>
                </a:solidFill>
              </a:rPr>
              <a:t>Nejčastější syndrom má podobu: „Jen já to můžu udělat pořádně či dobře“. </a:t>
            </a: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endParaRPr lang="cs-CZ" sz="1000" b="1" dirty="0" smtClean="0">
              <a:solidFill>
                <a:srgbClr val="000000"/>
              </a:solidFill>
            </a:endParaRPr>
          </a:p>
          <a:p>
            <a:pPr marL="266700" indent="-266700" eaLnBrk="1" hangingPunct="1">
              <a:lnSpc>
                <a:spcPct val="80000"/>
              </a:lnSpc>
              <a:buFontTx/>
              <a:buAutoNum type="arabicPeriod" startAt="2"/>
              <a:defRPr/>
            </a:pPr>
            <a:r>
              <a:rPr lang="cs-CZ" sz="1800" b="1" dirty="0" smtClean="0">
                <a:solidFill>
                  <a:srgbClr val="002060"/>
                </a:solidFill>
                <a:effectLst/>
              </a:rPr>
              <a:t>   Nechuť opustit něco, co dobře umíme</a:t>
            </a:r>
            <a:endParaRPr lang="cs-CZ" sz="1800" dirty="0" smtClean="0">
              <a:solidFill>
                <a:srgbClr val="002060"/>
              </a:solidFill>
              <a:effectLst/>
            </a:endParaRP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dirty="0" smtClean="0"/>
              <a:t>	    </a:t>
            </a:r>
            <a:r>
              <a:rPr lang="cs-CZ" sz="1600" dirty="0" smtClean="0">
                <a:solidFill>
                  <a:srgbClr val="000000"/>
                </a:solidFill>
              </a:rPr>
              <a:t>Dovolit někomu aby vykonával něco, co sami dobře umíme, je často bolestivé. </a:t>
            </a: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dirty="0" smtClean="0">
                <a:solidFill>
                  <a:srgbClr val="000000"/>
                </a:solidFill>
              </a:rPr>
              <a:t>        Akceptujeme, že         </a:t>
            </a:r>
          </a:p>
          <a:p>
            <a:pPr marL="623888" lvl="1" indent="-177800" eaLnBrk="1" hangingPunct="1">
              <a:lnSpc>
                <a:spcPct val="80000"/>
              </a:lnSpc>
              <a:buClr>
                <a:srgbClr val="FF6600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00" dirty="0" smtClean="0">
                <a:solidFill>
                  <a:srgbClr val="000000"/>
                </a:solidFill>
              </a:rPr>
              <a:t>úkol bude splněn za delší dobu</a:t>
            </a:r>
          </a:p>
          <a:p>
            <a:pPr marL="623888" lvl="1" indent="-177800" eaLnBrk="1" hangingPunct="1">
              <a:lnSpc>
                <a:spcPct val="80000"/>
              </a:lnSpc>
              <a:buClr>
                <a:srgbClr val="FF6600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00" dirty="0" smtClean="0">
                <a:solidFill>
                  <a:srgbClr val="000000"/>
                </a:solidFill>
              </a:rPr>
              <a:t>možnost, že výsledek bude horší kvality</a:t>
            </a:r>
          </a:p>
          <a:p>
            <a:pPr marL="623888" lvl="1" indent="-177800" eaLnBrk="1" hangingPunct="1">
              <a:lnSpc>
                <a:spcPct val="80000"/>
              </a:lnSpc>
              <a:buClr>
                <a:srgbClr val="FF6600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00" dirty="0" smtClean="0">
                <a:solidFill>
                  <a:srgbClr val="000000"/>
                </a:solidFill>
              </a:rPr>
              <a:t>ztrátu udržení praxe a cviku v určité dovednosti</a:t>
            </a: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endParaRPr lang="cs-CZ" sz="1000" dirty="0" smtClean="0">
              <a:solidFill>
                <a:srgbClr val="000000"/>
              </a:solidFill>
            </a:endParaRPr>
          </a:p>
          <a:p>
            <a:pPr marL="266700" indent="-266700" eaLnBrk="1" hangingPunct="1">
              <a:lnSpc>
                <a:spcPct val="80000"/>
              </a:lnSpc>
              <a:buFontTx/>
              <a:buAutoNum type="arabicPeriod" startAt="3"/>
              <a:defRPr/>
            </a:pPr>
            <a:r>
              <a:rPr lang="cs-CZ" sz="1800" b="1" dirty="0" smtClean="0">
                <a:solidFill>
                  <a:srgbClr val="002060"/>
                </a:solidFill>
              </a:rPr>
              <a:t>   Nedůvěra ve schopnosti pracovníků</a:t>
            </a: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dirty="0" smtClean="0"/>
              <a:t>	    </a:t>
            </a:r>
            <a:r>
              <a:rPr lang="cs-CZ" sz="1600" dirty="0" smtClean="0">
                <a:solidFill>
                  <a:srgbClr val="000000"/>
                </a:solidFill>
              </a:rPr>
              <a:t>Buď jste přijali nekompetentní lidi, nebo jste zanedbali povinnost rozvíjet jejich</a:t>
            </a: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dirty="0" smtClean="0">
                <a:solidFill>
                  <a:srgbClr val="000000"/>
                </a:solidFill>
              </a:rPr>
              <a:t>        schopnosti, nebo nemáte důvěru v jejich schopnosti .</a:t>
            </a:r>
            <a:endParaRPr lang="cs-CZ" sz="1600" b="1" dirty="0" smtClean="0">
              <a:solidFill>
                <a:srgbClr val="000000"/>
              </a:solidFill>
            </a:endParaRPr>
          </a:p>
          <a:p>
            <a:pPr marL="266700" indent="-266700" eaLnBrk="1" hangingPunct="1">
              <a:lnSpc>
                <a:spcPct val="80000"/>
              </a:lnSpc>
              <a:buFontTx/>
              <a:buAutoNum type="arabicPeriod" startAt="4"/>
              <a:defRPr/>
            </a:pPr>
            <a:endParaRPr lang="cs-CZ" sz="1400" b="1" dirty="0" smtClean="0">
              <a:solidFill>
                <a:srgbClr val="FF6600"/>
              </a:solidFill>
            </a:endParaRPr>
          </a:p>
          <a:p>
            <a:pPr marL="266700" indent="-266700" eaLnBrk="1" hangingPunct="1">
              <a:lnSpc>
                <a:spcPct val="80000"/>
              </a:lnSpc>
              <a:buFontTx/>
              <a:buAutoNum type="arabicPeriod" startAt="4"/>
              <a:defRPr/>
            </a:pPr>
            <a:r>
              <a:rPr lang="cs-CZ" sz="1800" b="1" dirty="0" smtClean="0">
                <a:solidFill>
                  <a:srgbClr val="002060"/>
                </a:solidFill>
              </a:rPr>
              <a:t>    Obava z neoblíbenosti</a:t>
            </a:r>
            <a:endParaRPr lang="cs-CZ" sz="1800" dirty="0" smtClean="0">
              <a:solidFill>
                <a:srgbClr val="002060"/>
              </a:solidFill>
            </a:endParaRP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dirty="0" smtClean="0"/>
              <a:t>	 </a:t>
            </a:r>
            <a:r>
              <a:rPr lang="cs-CZ" sz="1400" dirty="0" smtClean="0">
                <a:solidFill>
                  <a:srgbClr val="000000"/>
                </a:solidFill>
              </a:rPr>
              <a:t> -   </a:t>
            </a:r>
            <a:r>
              <a:rPr lang="cs-CZ" sz="1600" dirty="0" smtClean="0">
                <a:solidFill>
                  <a:srgbClr val="000000"/>
                </a:solidFill>
                <a:effectLst/>
              </a:rPr>
              <a:t>nedelegujte jenom otrocké rutinní práce – ale něco zábavnějšího </a:t>
            </a: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dirty="0" smtClean="0">
                <a:solidFill>
                  <a:srgbClr val="000000"/>
                </a:solidFill>
                <a:effectLst/>
              </a:rPr>
              <a:t>      -  nedelegujte úkoly, na které podřízení nestačí </a:t>
            </a: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dirty="0" smtClean="0">
                <a:solidFill>
                  <a:srgbClr val="000000"/>
                </a:solidFill>
                <a:effectLst/>
              </a:rPr>
              <a:t>      -  nedelegujte to, co je vaší vlastní povinností (koncepční rozhodnutí atp.)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cs-CZ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ARIÉRY DELEGOVÁNÍ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	  ZADÁVÁNÍ ÚKOLŮ -CÍLE</a:t>
            </a:r>
            <a:endParaRPr lang="en-US" sz="3200" b="1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b="1" dirty="0" smtClean="0">
                <a:solidFill>
                  <a:srgbClr val="7030A0"/>
                </a:solidFill>
                <a:effectLst/>
              </a:rPr>
              <a:t>Chytré cíle:</a:t>
            </a:r>
          </a:p>
          <a:p>
            <a:pPr eaLnBrk="1" hangingPunct="1">
              <a:buFontTx/>
              <a:buNone/>
              <a:defRPr/>
            </a:pPr>
            <a:endParaRPr lang="cs-CZ" b="1" dirty="0" smtClean="0">
              <a:solidFill>
                <a:srgbClr val="7030A0"/>
              </a:solidFill>
              <a:effectLst/>
            </a:endParaRPr>
          </a:p>
          <a:p>
            <a:pPr eaLnBrk="1" hangingPunct="1">
              <a:buFontTx/>
              <a:buNone/>
              <a:defRPr/>
            </a:pPr>
            <a:r>
              <a:rPr lang="cs-CZ" b="1" dirty="0" smtClean="0">
                <a:solidFill>
                  <a:srgbClr val="FF9900"/>
                </a:solidFill>
              </a:rPr>
              <a:t>	</a:t>
            </a:r>
            <a:r>
              <a:rPr lang="cs-CZ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S</a:t>
            </a:r>
            <a:r>
              <a:rPr lang="cs-CZ" b="1" dirty="0" smtClean="0"/>
              <a:t>			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Konkrétní 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  <a:effectLst/>
              </a:rPr>
              <a:t>Specific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cs-CZ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	M	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		Měřitelné 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  <a:effectLst/>
              </a:rPr>
              <a:t>Measurable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cs-CZ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	A	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		Akční 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  <a:effectLst/>
              </a:rPr>
              <a:t>Action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-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  <a:effectLst/>
              </a:rPr>
              <a:t>oriented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cs-CZ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	R	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		Realistické 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  <a:effectLst/>
              </a:rPr>
              <a:t>Realistic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cs-CZ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	T	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		Vhodně načasované 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  <a:effectLst/>
              </a:rPr>
              <a:t>Timely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  <a:effectLst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41663"/>
            <a:ext cx="8229600" cy="2878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b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b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>
                <a:solidFill>
                  <a:srgbClr val="FF6600"/>
                </a:solidFill>
              </a:rPr>
              <a:t>Co se očekává od MANAŽERA?</a:t>
            </a:r>
            <a:r>
              <a:rPr lang="cs-CZ" sz="2000" b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bg1"/>
                </a:solidFill>
                <a:effectLst/>
              </a:rPr>
              <a:t>Znalost</a:t>
            </a:r>
            <a:r>
              <a:rPr lang="cs-CZ" sz="2000" b="1" dirty="0" smtClean="0">
                <a:solidFill>
                  <a:schemeClr val="bg1"/>
                </a:solidFill>
              </a:rPr>
              <a:t> vize – koncepce podniku, klubu, oddílu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Organizování </a:t>
            </a:r>
            <a:r>
              <a:rPr lang="cs-CZ" sz="2000" dirty="0" smtClean="0">
                <a:solidFill>
                  <a:schemeClr val="bg1"/>
                </a:solidFill>
              </a:rPr>
              <a:t>(rozdělování úkolů, práce): </a:t>
            </a:r>
            <a:r>
              <a:rPr lang="cs-CZ" sz="2000" b="1" dirty="0" smtClean="0">
                <a:solidFill>
                  <a:schemeClr val="bg1"/>
                </a:solidFill>
              </a:rPr>
              <a:t>ORIENTACE NA ÚKOL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Motivování lidí </a:t>
            </a:r>
            <a:r>
              <a:rPr lang="cs-CZ" sz="2000" dirty="0" smtClean="0">
                <a:solidFill>
                  <a:schemeClr val="bg1"/>
                </a:solidFill>
              </a:rPr>
              <a:t>(spravedlivé odměňování a stimulování lidí)</a:t>
            </a:r>
            <a:endParaRPr lang="cs-CZ" sz="20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Budování týmu </a:t>
            </a:r>
            <a:r>
              <a:rPr lang="cs-CZ" sz="2000" dirty="0" smtClean="0">
                <a:solidFill>
                  <a:schemeClr val="bg1"/>
                </a:solidFill>
              </a:rPr>
              <a:t>(podpora): </a:t>
            </a:r>
            <a:r>
              <a:rPr lang="cs-CZ" sz="2000" b="1" dirty="0" smtClean="0">
                <a:solidFill>
                  <a:schemeClr val="bg1"/>
                </a:solidFill>
              </a:rPr>
              <a:t>ORIENTACE NA LIDI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Inovace </a:t>
            </a:r>
            <a:r>
              <a:rPr lang="cs-CZ" sz="2000" dirty="0" smtClean="0">
                <a:solidFill>
                  <a:schemeClr val="bg1"/>
                </a:solidFill>
              </a:rPr>
              <a:t> (posun k progresivním změnám)</a:t>
            </a:r>
            <a:endParaRPr lang="cs-CZ" sz="20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Kontrola</a:t>
            </a:r>
            <a:r>
              <a:rPr lang="cs-CZ" sz="2000" dirty="0" smtClean="0">
                <a:solidFill>
                  <a:schemeClr val="bg1"/>
                </a:solidFill>
              </a:rPr>
              <a:t> (kontrola a dohled na dodržování standardů)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…………………………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800100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848100" algn="l"/>
              </a:tabLst>
              <a:defRPr/>
            </a:pPr>
            <a:r>
              <a:rPr lang="cs-CZ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Ú</a:t>
            </a:r>
            <a:r>
              <a:rPr lang="cs-CZ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LOHA A OSOBNOST MANAŽERA</a:t>
            </a:r>
          </a:p>
          <a:p>
            <a:pPr algn="ctr">
              <a:tabLst>
                <a:tab pos="3848100" algn="l"/>
              </a:tabLst>
              <a:defRPr/>
            </a:pPr>
            <a:r>
              <a:rPr lang="cs-CZ" b="1" dirty="0">
                <a:latin typeface="Arial" charset="0"/>
              </a:rPr>
              <a:t>	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8313" y="1052513"/>
            <a:ext cx="7632700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Definice manažera:</a:t>
            </a:r>
          </a:p>
          <a:p>
            <a:pPr>
              <a:defRPr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Osoba zodpovědná za řízení a kontrolu organizace, nebo skupiny zaměstnanců. Vykonává svou práci a dosahuje cíle pomocí druhých lidí, ne přímo: manažer x producent.</a:t>
            </a:r>
          </a:p>
          <a:p>
            <a:pPr>
              <a:defRPr/>
            </a:pPr>
            <a:r>
              <a:rPr lang="cs-CZ" b="1" u="sng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Synonyma:</a:t>
            </a:r>
          </a:p>
          <a:p>
            <a:pPr>
              <a:defRPr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Vedoucí, jednatel, supervizor, řídící, kontrolor, šéf, mistr, ředitel, který zodpovídá za výsledky a organizaci práce na daném úseku.</a:t>
            </a:r>
          </a:p>
          <a:p>
            <a:pPr>
              <a:defRPr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 sportu: trenér (STŘEDNÍ), jednatel klubu, majitel klubu (VRCHOLOVÝ) atp..</a:t>
            </a:r>
          </a:p>
          <a:p>
            <a:pPr>
              <a:defRPr/>
            </a:pPr>
            <a:endParaRPr lang="cs-CZ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b="1" u="sng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b="1" u="sng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cs-CZ" sz="2800" b="1" dirty="0" smtClean="0">
                <a:solidFill>
                  <a:srgbClr val="7030A0"/>
                </a:solidFill>
              </a:rPr>
              <a:t>CÍLE:</a:t>
            </a:r>
            <a:r>
              <a:rPr lang="cs-CZ" sz="2800" b="1" dirty="0" smtClean="0"/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CO CHCETE?</a:t>
            </a:r>
          </a:p>
          <a:p>
            <a:pPr marL="609600" indent="-609600" eaLnBrk="1" hangingPunct="1">
              <a:defRPr/>
            </a:pPr>
            <a:endParaRPr lang="cs-CZ" sz="2800" b="1" dirty="0" smtClean="0">
              <a:solidFill>
                <a:schemeClr val="bg2"/>
              </a:solidFill>
            </a:endParaRPr>
          </a:p>
          <a:p>
            <a:pPr marL="609600" indent="-609600" eaLnBrk="1" hangingPunct="1">
              <a:defRPr/>
            </a:pPr>
            <a:r>
              <a:rPr lang="cs-CZ" sz="2800" b="1" dirty="0" smtClean="0">
                <a:solidFill>
                  <a:srgbClr val="7030A0"/>
                </a:solidFill>
                <a:effectLst/>
              </a:rPr>
              <a:t>REALITA:</a:t>
            </a:r>
            <a:r>
              <a:rPr lang="cs-CZ" sz="2800" b="1" dirty="0" smtClean="0"/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JAKÁ JE SITUACE? (CO SE DĚJE?)</a:t>
            </a:r>
          </a:p>
          <a:p>
            <a:pPr marL="609600" indent="-609600" eaLnBrk="1" hangingPunct="1">
              <a:defRPr/>
            </a:pPr>
            <a:endParaRPr lang="cs-CZ" sz="2800" b="1" dirty="0" smtClean="0"/>
          </a:p>
          <a:p>
            <a:pPr marL="609600" indent="-609600" eaLnBrk="1" hangingPunct="1">
              <a:defRPr/>
            </a:pPr>
            <a:r>
              <a:rPr lang="cs-CZ" sz="2800" b="1" dirty="0" smtClean="0">
                <a:solidFill>
                  <a:srgbClr val="7030A0"/>
                </a:solidFill>
              </a:rPr>
              <a:t>MOŽNOSTI:</a:t>
            </a:r>
            <a:r>
              <a:rPr lang="cs-CZ" sz="2800" b="1" dirty="0" smtClean="0"/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CO JE MOŽNÉ DĚLAT? (ALTERNATIVY)</a:t>
            </a:r>
          </a:p>
          <a:p>
            <a:pPr marL="609600" indent="-609600" eaLnBrk="1" hangingPunct="1">
              <a:defRPr/>
            </a:pPr>
            <a:endParaRPr lang="cs-CZ" sz="2800" b="1" dirty="0" smtClean="0">
              <a:solidFill>
                <a:schemeClr val="bg2"/>
              </a:solidFill>
            </a:endParaRPr>
          </a:p>
          <a:p>
            <a:pPr marL="609600" indent="-609600" eaLnBrk="1" hangingPunct="1">
              <a:defRPr/>
            </a:pPr>
            <a:r>
              <a:rPr lang="cs-CZ" sz="2800" b="1" dirty="0" smtClean="0">
                <a:solidFill>
                  <a:srgbClr val="7030A0"/>
                </a:solidFill>
              </a:rPr>
              <a:t>VOLBA:</a:t>
            </a:r>
            <a:r>
              <a:rPr lang="cs-CZ" sz="2800" b="1" dirty="0" smtClean="0"/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CO UDĚLÁME?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17538"/>
            <a:ext cx="9144000" cy="519112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MANAŽERSKÉ KOUČOVÁNÍ </a:t>
            </a:r>
            <a:endParaRPr lang="cs-CZ" sz="2400" b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127500" algn="l"/>
                <a:tab pos="4838700" algn="l"/>
              </a:tabLst>
              <a:defRPr/>
            </a:pPr>
            <a:r>
              <a:rPr lang="cs-CZ" sz="2000" dirty="0" smtClean="0">
                <a:solidFill>
                  <a:schemeClr val="bg2"/>
                </a:solidFill>
              </a:rPr>
              <a:t>Původní schéma předpokládá nutnost tzv. stimulování člověka a vychází ze schématu:</a:t>
            </a:r>
            <a:endParaRPr lang="cs-CZ" sz="2000" b="1" dirty="0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127500" algn="l"/>
                <a:tab pos="4838700" algn="l"/>
              </a:tabLst>
              <a:defRPr/>
            </a:pPr>
            <a:r>
              <a:rPr lang="cs-CZ" sz="2000" dirty="0" smtClean="0">
                <a:solidFill>
                  <a:schemeClr val="bg2"/>
                </a:solidFill>
              </a:rPr>
              <a:t>	</a:t>
            </a:r>
            <a:r>
              <a:rPr lang="cs-CZ" sz="2000" dirty="0" smtClean="0">
                <a:solidFill>
                  <a:srgbClr val="002060"/>
                </a:solidFill>
                <a:effectLst/>
              </a:rPr>
              <a:t>											</a:t>
            </a:r>
            <a:r>
              <a:rPr lang="cs-CZ" sz="2000" dirty="0" smtClean="0">
                <a:solidFill>
                  <a:schemeClr val="bg2"/>
                </a:solidFill>
              </a:rPr>
              <a:t>				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127500" algn="l"/>
                <a:tab pos="4838700" algn="l"/>
              </a:tabLst>
              <a:defRPr/>
            </a:pPr>
            <a:r>
              <a:rPr lang="cs-CZ" sz="2000" dirty="0" smtClean="0">
                <a:solidFill>
                  <a:schemeClr val="bg2"/>
                </a:solidFill>
              </a:rPr>
              <a:t>Takové pojetí má však jen omezenou platnost a motivace je limitována subjektivními „ekonomickými zákony“. uvedeme dva nejdůležitější: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127500" algn="l"/>
                <a:tab pos="4838700" algn="l"/>
              </a:tabLst>
              <a:defRPr/>
            </a:pPr>
            <a:endParaRPr lang="cs-CZ" sz="2000" dirty="0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127500" algn="l"/>
                <a:tab pos="4838700" algn="l"/>
              </a:tabLst>
              <a:defRPr/>
            </a:pPr>
            <a:r>
              <a:rPr lang="cs-CZ" sz="2000" dirty="0" smtClean="0">
                <a:solidFill>
                  <a:schemeClr val="bg2"/>
                </a:solidFill>
              </a:rPr>
              <a:t>							osobní zisk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127500" algn="l"/>
                <a:tab pos="4838700" algn="l"/>
              </a:tabLst>
              <a:defRPr/>
            </a:pPr>
            <a:r>
              <a:rPr lang="cs-CZ" sz="2000" dirty="0" smtClean="0">
                <a:solidFill>
                  <a:schemeClr val="bg2"/>
                </a:solidFill>
              </a:rPr>
              <a:t>1)</a:t>
            </a:r>
            <a:r>
              <a:rPr lang="cs-CZ" sz="2000" b="1" dirty="0" smtClean="0">
                <a:solidFill>
                  <a:schemeClr val="bg2"/>
                </a:solidFill>
              </a:rPr>
              <a:t> Zákon subjektivního zisku</a:t>
            </a:r>
            <a:r>
              <a:rPr lang="cs-CZ" sz="2000" dirty="0" smtClean="0">
                <a:solidFill>
                  <a:schemeClr val="bg2"/>
                </a:solidFill>
              </a:rPr>
              <a:t>	MV =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127500" algn="l"/>
                <a:tab pos="4838700" algn="l"/>
              </a:tabLst>
              <a:defRPr/>
            </a:pPr>
            <a:r>
              <a:rPr lang="cs-CZ" sz="2000" dirty="0" smtClean="0">
                <a:solidFill>
                  <a:schemeClr val="bg2"/>
                </a:solidFill>
              </a:rPr>
              <a:t>		osobní vklad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127500" algn="l"/>
                <a:tab pos="4838700" algn="l"/>
              </a:tabLst>
              <a:defRPr/>
            </a:pPr>
            <a:r>
              <a:rPr lang="cs-CZ" sz="2000" dirty="0" smtClean="0">
                <a:solidFill>
                  <a:schemeClr val="bg2"/>
                </a:solidFill>
              </a:rPr>
              <a:t>2) </a:t>
            </a:r>
            <a:r>
              <a:rPr lang="cs-CZ" sz="2000" b="1" dirty="0" smtClean="0">
                <a:solidFill>
                  <a:schemeClr val="bg2"/>
                </a:solidFill>
              </a:rPr>
              <a:t>Zákon spirálovitého nárůstu potřeb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127500" algn="l"/>
                <a:tab pos="4838700" algn="l"/>
              </a:tabLst>
              <a:defRPr/>
            </a:pPr>
            <a:endParaRPr lang="cs-CZ" sz="2000" b="1" dirty="0" smtClean="0">
              <a:solidFill>
                <a:schemeClr val="bg2"/>
              </a:solidFill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cs-CZ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ÁKONY MOTIVACE A STIMULACE</a:t>
            </a: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2987675" y="2708275"/>
            <a:ext cx="4248150" cy="523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2060"/>
                </a:solidFill>
              </a:rPr>
              <a:t>S – R   </a:t>
            </a:r>
            <a:r>
              <a:rPr lang="cs-CZ" b="1">
                <a:solidFill>
                  <a:srgbClr val="002060"/>
                </a:solidFill>
              </a:rPr>
              <a:t>(STIMUL – REAKCE)  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5330825" y="50673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5364163" y="5013325"/>
            <a:ext cx="1439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 smtClean="0">
                <a:solidFill>
                  <a:srgbClr val="002060"/>
                </a:solidFill>
                <a:effectLst/>
              </a:rPr>
              <a:t>NEGATIVNÍ STIMULAČNÍ ÚČINEK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Kladení příliš malých požadavků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Kladení příliš vysokých požadavků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Nesprávné zadávání úkolů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Práce je špatně rozdělena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Sliby (odměny) nejsou po splnění úkolu plněny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Pracovníci nejsou dostatečně informováni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(informace se nepředávají dále)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Vedoucí nehovoří s pracovníky, nenaslouchá jim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Při jednání s pracovníky se používají nedokazatelná tvrzení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V podniku se šíří zneklidňující „šeptanda“ – nedůvěra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Problémy se emocionalizují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Zdůrazňuje se formální autorita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7620000" algn="l"/>
              </a:tabLst>
              <a:defRPr/>
            </a:pPr>
            <a:r>
              <a:rPr lang="cs-CZ" sz="2800" b="1" dirty="0" smtClean="0">
                <a:solidFill>
                  <a:srgbClr val="002060"/>
                </a:solidFill>
                <a:effectLst/>
              </a:rPr>
              <a:t>POZITIVNÍNÍ STIMULAČNÍ ÚČINEK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7620000" algn="l"/>
              </a:tabLst>
              <a:defRPr/>
            </a:pPr>
            <a:endParaRPr lang="cs-CZ" sz="1400" b="1" dirty="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7620000" algn="l"/>
              </a:tabLst>
              <a:defRPr/>
            </a:pPr>
            <a:r>
              <a:rPr lang="cs-CZ" sz="2400" b="1" dirty="0" smtClean="0"/>
              <a:t>	</a:t>
            </a:r>
            <a:r>
              <a:rPr lang="cs-CZ" sz="2800" b="1" dirty="0" smtClean="0">
                <a:solidFill>
                  <a:srgbClr val="002060"/>
                </a:solidFill>
                <a:effectLst/>
              </a:rPr>
              <a:t>Ochota zvýšit pracovní výkon při:</a:t>
            </a:r>
            <a:endParaRPr lang="cs-CZ" sz="2800" dirty="0" smtClean="0">
              <a:solidFill>
                <a:srgbClr val="00206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7620000" algn="l"/>
              </a:tabLst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Vyšší příjem	48%</a:t>
            </a:r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Možnost postupu a kariéry	25%</a:t>
            </a:r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Větší samostatnost a nezávislost	25%</a:t>
            </a:r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Větší možnost prosadit vlastní myšlenky a nápady	23%</a:t>
            </a:r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Delší dovolená	22%</a:t>
            </a:r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Zajímavější práci	22%</a:t>
            </a:r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Více vlivu a práva rozhodovat	22%</a:t>
            </a:r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Větší volnost ve využívání času	21%</a:t>
            </a:r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Možnost vyznamenat se pílí a vlastním výkonem	16%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7620000" algn="l"/>
              </a:tabLst>
              <a:defRPr/>
            </a:pPr>
            <a:endParaRPr lang="cs-CZ" sz="2400" b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620000" algn="l"/>
              </a:tabLst>
              <a:defRPr/>
            </a:pPr>
            <a:r>
              <a:rPr lang="cs-CZ" sz="2400" b="1" dirty="0" smtClean="0">
                <a:solidFill>
                  <a:schemeClr val="bg2"/>
                </a:solidFill>
              </a:rPr>
              <a:t>Procento pracovníků, kteří nejsou ochotni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7620000" algn="l"/>
              </a:tabLst>
              <a:defRPr/>
            </a:pPr>
            <a:r>
              <a:rPr lang="cs-CZ" sz="2400" b="1" dirty="0" smtClean="0">
                <a:solidFill>
                  <a:schemeClr val="bg2"/>
                </a:solidFill>
              </a:rPr>
              <a:t>	zvýšit výkonnost	21%</a:t>
            </a:r>
            <a:endParaRPr lang="cs-CZ" sz="2400" dirty="0" smtClean="0">
              <a:solidFill>
                <a:schemeClr val="bg2"/>
              </a:solidFill>
            </a:endParaRP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323850" y="5516563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283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1000" b="1" smtClean="0">
              <a:solidFill>
                <a:srgbClr val="FF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smtClean="0">
                <a:solidFill>
                  <a:srgbClr val="FF6600"/>
                </a:solidFill>
              </a:rPr>
              <a:t>Potřeby estetické</a:t>
            </a:r>
            <a:r>
              <a:rPr lang="cs-CZ" sz="1600" b="1" smtClean="0"/>
              <a:t> </a:t>
            </a:r>
            <a:r>
              <a:rPr lang="cs-CZ" sz="1600" smtClean="0">
                <a:solidFill>
                  <a:srgbClr val="000000"/>
                </a:solidFill>
              </a:rPr>
              <a:t>a krásna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10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smtClean="0">
                <a:solidFill>
                  <a:srgbClr val="FF6600"/>
                </a:solidFill>
              </a:rPr>
              <a:t>Poznání a rozumění</a:t>
            </a:r>
            <a:r>
              <a:rPr lang="cs-CZ" sz="1600" smtClean="0"/>
              <a:t>, </a:t>
            </a:r>
            <a:r>
              <a:rPr lang="cs-CZ" sz="1600" smtClean="0">
                <a:solidFill>
                  <a:srgbClr val="000000"/>
                </a:solidFill>
              </a:rPr>
              <a:t>objevovat nové,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smtClean="0">
                <a:solidFill>
                  <a:srgbClr val="000000"/>
                </a:solidFill>
              </a:rPr>
              <a:t>smysl, pro poznání samo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10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smtClean="0">
                <a:solidFill>
                  <a:srgbClr val="FF6600"/>
                </a:solidFill>
              </a:rPr>
              <a:t>Sebeuskutečnění</a:t>
            </a:r>
            <a:r>
              <a:rPr lang="cs-CZ" sz="1600" b="1" smtClean="0"/>
              <a:t> </a:t>
            </a:r>
            <a:r>
              <a:rPr lang="cs-CZ" sz="1600" smtClean="0">
                <a:solidFill>
                  <a:srgbClr val="000000"/>
                </a:solidFill>
              </a:rPr>
              <a:t>– stát se tím kým jsme,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smtClean="0">
                <a:solidFill>
                  <a:srgbClr val="000000"/>
                </a:solidFill>
              </a:rPr>
              <a:t>naplnit své schopnosti, růst a rozvíjet se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20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smtClean="0">
                <a:solidFill>
                  <a:srgbClr val="FF6600"/>
                </a:solidFill>
              </a:rPr>
              <a:t>Potřeby úcty a sebeúcty, potřeby „já</a:t>
            </a:r>
            <a:r>
              <a:rPr lang="cs-CZ" sz="1600" b="1" smtClean="0">
                <a:solidFill>
                  <a:srgbClr val="000000"/>
                </a:solidFill>
              </a:rPr>
              <a:t>“</a:t>
            </a:r>
            <a:r>
              <a:rPr lang="cs-CZ" sz="1600" smtClean="0">
                <a:solidFill>
                  <a:srgbClr val="000000"/>
                </a:solidFill>
              </a:rPr>
              <a:t>. Být druhými ceněn a vážen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smtClean="0">
                <a:solidFill>
                  <a:srgbClr val="000000"/>
                </a:solidFill>
              </a:rPr>
              <a:t>na druhé straně být sebou sám kladně hodnocen – potřeba sebeúcta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16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smtClean="0">
                <a:solidFill>
                  <a:srgbClr val="FF6600"/>
                </a:solidFill>
              </a:rPr>
              <a:t>Sociální potřeby:</a:t>
            </a:r>
            <a:r>
              <a:rPr lang="cs-CZ" sz="1600" smtClean="0"/>
              <a:t> </a:t>
            </a:r>
            <a:r>
              <a:rPr lang="cs-CZ" sz="1600" smtClean="0">
                <a:solidFill>
                  <a:srgbClr val="000000"/>
                </a:solidFill>
              </a:rPr>
              <a:t>potřeba někomu náležet, patřit někam, potřeba lásky: být někým milován a sám milovat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16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smtClean="0">
                <a:solidFill>
                  <a:srgbClr val="FF6600"/>
                </a:solidFill>
              </a:rPr>
              <a:t>Potřeby bezpečí a jistoty:</a:t>
            </a:r>
            <a:r>
              <a:rPr lang="cs-CZ" sz="1600" smtClean="0"/>
              <a:t> </a:t>
            </a:r>
            <a:r>
              <a:rPr lang="cs-CZ" sz="1600" smtClean="0">
                <a:solidFill>
                  <a:srgbClr val="000000"/>
                </a:solidFill>
              </a:rPr>
              <a:t>uhýbání neznámému, hrozivému, nejistotě a hledání jistoty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26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smtClean="0">
                <a:solidFill>
                  <a:srgbClr val="FF6600"/>
                </a:solidFill>
              </a:rPr>
              <a:t>Fyziologické potřeby:</a:t>
            </a:r>
            <a:r>
              <a:rPr lang="cs-CZ" sz="1600" smtClean="0"/>
              <a:t> </a:t>
            </a:r>
            <a:r>
              <a:rPr lang="cs-CZ" sz="1600" smtClean="0">
                <a:solidFill>
                  <a:srgbClr val="000000"/>
                </a:solidFill>
              </a:rPr>
              <a:t>žízeň, hlad, odstranění bolesti, sex, mateřský pud a další potřeby zajišťující biologické přežití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cs-CZ" sz="1600" u="sng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cs-CZ" sz="1600" smtClean="0">
              <a:solidFill>
                <a:srgbClr val="000000"/>
              </a:solidFill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cs-CZ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ÁKLADNÍ POTŘEBY PODLE </a:t>
            </a:r>
            <a:r>
              <a:rPr lang="cs-CZ" sz="28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cs-CZ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ASLOWA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179388" y="1484313"/>
            <a:ext cx="8785225" cy="4611687"/>
            <a:chOff x="715" y="2809"/>
            <a:chExt cx="10661" cy="5615"/>
          </a:xfrm>
        </p:grpSpPr>
        <p:grpSp>
          <p:nvGrpSpPr>
            <p:cNvPr id="26630" name="Group 5"/>
            <p:cNvGrpSpPr>
              <a:grpSpLocks/>
            </p:cNvGrpSpPr>
            <p:nvPr/>
          </p:nvGrpSpPr>
          <p:grpSpPr bwMode="auto">
            <a:xfrm>
              <a:off x="715" y="5113"/>
              <a:ext cx="10661" cy="3311"/>
              <a:chOff x="715" y="5113"/>
              <a:chExt cx="10661" cy="3311"/>
            </a:xfrm>
          </p:grpSpPr>
          <p:sp>
            <p:nvSpPr>
              <p:cNvPr id="26642" name="Line 6"/>
              <p:cNvSpPr>
                <a:spLocks noChangeShapeType="1"/>
              </p:cNvSpPr>
              <p:nvPr/>
            </p:nvSpPr>
            <p:spPr bwMode="auto">
              <a:xfrm>
                <a:off x="1296" y="5931"/>
                <a:ext cx="9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Line 7"/>
              <p:cNvSpPr>
                <a:spLocks noChangeShapeType="1"/>
              </p:cNvSpPr>
              <p:nvPr/>
            </p:nvSpPr>
            <p:spPr bwMode="auto">
              <a:xfrm>
                <a:off x="1008" y="6651"/>
                <a:ext cx="100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Line 8"/>
              <p:cNvSpPr>
                <a:spLocks noChangeShapeType="1"/>
              </p:cNvSpPr>
              <p:nvPr/>
            </p:nvSpPr>
            <p:spPr bwMode="auto">
              <a:xfrm>
                <a:off x="720" y="7526"/>
                <a:ext cx="10649" cy="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Line 9"/>
              <p:cNvSpPr>
                <a:spLocks noChangeShapeType="1"/>
              </p:cNvSpPr>
              <p:nvPr/>
            </p:nvSpPr>
            <p:spPr bwMode="auto">
              <a:xfrm>
                <a:off x="720" y="8424"/>
                <a:ext cx="1065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Line 10"/>
              <p:cNvSpPr>
                <a:spLocks noChangeShapeType="1"/>
              </p:cNvSpPr>
              <p:nvPr/>
            </p:nvSpPr>
            <p:spPr bwMode="auto">
              <a:xfrm>
                <a:off x="715" y="7532"/>
                <a:ext cx="5" cy="8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Line 11"/>
              <p:cNvSpPr>
                <a:spLocks noChangeShapeType="1"/>
              </p:cNvSpPr>
              <p:nvPr/>
            </p:nvSpPr>
            <p:spPr bwMode="auto">
              <a:xfrm>
                <a:off x="11376" y="7560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Line 12"/>
              <p:cNvSpPr>
                <a:spLocks noChangeShapeType="1"/>
              </p:cNvSpPr>
              <p:nvPr/>
            </p:nvSpPr>
            <p:spPr bwMode="auto">
              <a:xfrm>
                <a:off x="1002" y="6656"/>
                <a:ext cx="2" cy="8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Line 13"/>
              <p:cNvSpPr>
                <a:spLocks noChangeShapeType="1"/>
              </p:cNvSpPr>
              <p:nvPr/>
            </p:nvSpPr>
            <p:spPr bwMode="auto">
              <a:xfrm flipH="1">
                <a:off x="11072" y="6651"/>
                <a:ext cx="16" cy="9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0" name="Line 14"/>
              <p:cNvSpPr>
                <a:spLocks noChangeShapeType="1"/>
              </p:cNvSpPr>
              <p:nvPr/>
            </p:nvSpPr>
            <p:spPr bwMode="auto">
              <a:xfrm>
                <a:off x="1287" y="5928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Line 15"/>
              <p:cNvSpPr>
                <a:spLocks noChangeShapeType="1"/>
              </p:cNvSpPr>
              <p:nvPr/>
            </p:nvSpPr>
            <p:spPr bwMode="auto">
              <a:xfrm>
                <a:off x="10661" y="5928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2" name="Line 16"/>
              <p:cNvSpPr>
                <a:spLocks noChangeShapeType="1"/>
              </p:cNvSpPr>
              <p:nvPr/>
            </p:nvSpPr>
            <p:spPr bwMode="auto">
              <a:xfrm>
                <a:off x="1728" y="5113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Line 17"/>
              <p:cNvSpPr>
                <a:spLocks noChangeShapeType="1"/>
              </p:cNvSpPr>
              <p:nvPr/>
            </p:nvSpPr>
            <p:spPr bwMode="auto">
              <a:xfrm flipH="1">
                <a:off x="10216" y="5113"/>
                <a:ext cx="8" cy="8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1" name="Group 18"/>
            <p:cNvGrpSpPr>
              <a:grpSpLocks/>
            </p:cNvGrpSpPr>
            <p:nvPr/>
          </p:nvGrpSpPr>
          <p:grpSpPr bwMode="auto">
            <a:xfrm>
              <a:off x="1728" y="2809"/>
              <a:ext cx="8496" cy="2304"/>
              <a:chOff x="1728" y="2809"/>
              <a:chExt cx="8496" cy="2304"/>
            </a:xfrm>
          </p:grpSpPr>
          <p:sp>
            <p:nvSpPr>
              <p:cNvPr id="26632" name="Line 19"/>
              <p:cNvSpPr>
                <a:spLocks noChangeShapeType="1"/>
              </p:cNvSpPr>
              <p:nvPr/>
            </p:nvSpPr>
            <p:spPr bwMode="auto">
              <a:xfrm>
                <a:off x="4176" y="2809"/>
                <a:ext cx="3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3" name="Line 20"/>
              <p:cNvSpPr>
                <a:spLocks noChangeShapeType="1"/>
              </p:cNvSpPr>
              <p:nvPr/>
            </p:nvSpPr>
            <p:spPr bwMode="auto">
              <a:xfrm>
                <a:off x="3600" y="3385"/>
                <a:ext cx="47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4" name="Line 21"/>
              <p:cNvSpPr>
                <a:spLocks noChangeShapeType="1"/>
              </p:cNvSpPr>
              <p:nvPr/>
            </p:nvSpPr>
            <p:spPr bwMode="auto">
              <a:xfrm>
                <a:off x="3024" y="4105"/>
                <a:ext cx="60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5" name="Line 22"/>
              <p:cNvSpPr>
                <a:spLocks noChangeShapeType="1"/>
              </p:cNvSpPr>
              <p:nvPr/>
            </p:nvSpPr>
            <p:spPr bwMode="auto">
              <a:xfrm>
                <a:off x="1728" y="5113"/>
                <a:ext cx="84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Line 23"/>
              <p:cNvSpPr>
                <a:spLocks noChangeShapeType="1"/>
              </p:cNvSpPr>
              <p:nvPr/>
            </p:nvSpPr>
            <p:spPr bwMode="auto">
              <a:xfrm>
                <a:off x="3024" y="4105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Line 24"/>
              <p:cNvSpPr>
                <a:spLocks noChangeShapeType="1"/>
              </p:cNvSpPr>
              <p:nvPr/>
            </p:nvSpPr>
            <p:spPr bwMode="auto">
              <a:xfrm>
                <a:off x="9072" y="4105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8" name="Line 25"/>
              <p:cNvSpPr>
                <a:spLocks noChangeShapeType="1"/>
              </p:cNvSpPr>
              <p:nvPr/>
            </p:nvSpPr>
            <p:spPr bwMode="auto">
              <a:xfrm>
                <a:off x="3600" y="3385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Line 26"/>
              <p:cNvSpPr>
                <a:spLocks noChangeShapeType="1"/>
              </p:cNvSpPr>
              <p:nvPr/>
            </p:nvSpPr>
            <p:spPr bwMode="auto">
              <a:xfrm>
                <a:off x="8352" y="3385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Line 27"/>
              <p:cNvSpPr>
                <a:spLocks noChangeShapeType="1"/>
              </p:cNvSpPr>
              <p:nvPr/>
            </p:nvSpPr>
            <p:spPr bwMode="auto">
              <a:xfrm>
                <a:off x="4176" y="2809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Line 28"/>
              <p:cNvSpPr>
                <a:spLocks noChangeShapeType="1"/>
              </p:cNvSpPr>
              <p:nvPr/>
            </p:nvSpPr>
            <p:spPr bwMode="auto">
              <a:xfrm>
                <a:off x="7776" y="2809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912813" y="6115050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168400" algn="l"/>
                <a:tab pos="2781300" algn="l"/>
              </a:tabLst>
              <a:defRPr/>
            </a:pPr>
            <a:r>
              <a:rPr lang="cs-CZ" u="sng">
                <a:effectLst>
                  <a:outerShdw blurRad="38100" dist="38100" dir="2700000" algn="tl">
                    <a:srgbClr val="C0C0C0"/>
                  </a:outerShdw>
                </a:effectLst>
              </a:rPr>
              <a:t>Poznámka</a:t>
            </a: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:	šedě stínované	= nedostatkové potřeby</a:t>
            </a:r>
          </a:p>
          <a:p>
            <a:pPr>
              <a:tabLst>
                <a:tab pos="1168400" algn="l"/>
                <a:tab pos="2781300" algn="l"/>
              </a:tabLst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	bez stínu	= růstové potřeby (rozvíjení 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dirty="0" smtClean="0">
                <a:solidFill>
                  <a:schemeClr val="bg2"/>
                </a:solidFill>
              </a:rPr>
              <a:t>       </a:t>
            </a:r>
            <a:r>
              <a:rPr lang="cs-CZ" sz="1800" b="1" dirty="0" smtClean="0">
                <a:solidFill>
                  <a:srgbClr val="0070C0"/>
                </a:solidFill>
                <a:effectLst/>
              </a:rPr>
              <a:t>Původce				      Pěšák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800" b="1" dirty="0" smtClean="0">
              <a:solidFill>
                <a:srgbClr val="0070C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Člověk, který se cítí být příčinou svého 		Člověk, který se necítí být příčinou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chování, je motivován vnitřně a má pocit, 	svého osudu – chování. Je motivován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že naplňuje své vlastní cíle.		                 zvnějšku, má pocit, že koná pro                                 					splnění cílů jiných.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má vnitřní motivaci				má vnější motivace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je aktivní					je reaktivní – pasivní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je odpovědný				je neodpovědný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je „in"					je „</a:t>
            </a:r>
            <a:r>
              <a:rPr lang="cs-CZ" sz="1400" b="1" dirty="0" err="1" smtClean="0">
                <a:solidFill>
                  <a:srgbClr val="0070C0"/>
                </a:solidFill>
                <a:effectLst/>
              </a:rPr>
              <a:t>out</a:t>
            </a:r>
            <a:r>
              <a:rPr lang="cs-CZ" sz="1400" b="1" dirty="0" smtClean="0">
                <a:solidFill>
                  <a:srgbClr val="0070C0"/>
                </a:solidFill>
                <a:effectLst/>
              </a:rPr>
              <a:t>“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má pozitivní přístup				má negativní přístup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je nezávislý				je závislý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je spokojený				stěžuje si, má domnělé nároky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400" b="1" dirty="0" smtClean="0">
                <a:solidFill>
                  <a:srgbClr val="0070C0"/>
                </a:solidFill>
                <a:effectLst/>
              </a:rPr>
              <a:t>je to, co je				</a:t>
            </a:r>
            <a:r>
              <a:rPr lang="cs-CZ" sz="1400" b="1" dirty="0" err="1" smtClean="0">
                <a:solidFill>
                  <a:srgbClr val="0070C0"/>
                </a:solidFill>
                <a:effectLst/>
              </a:rPr>
              <a:t>je</a:t>
            </a:r>
            <a:r>
              <a:rPr lang="cs-CZ" sz="1400" b="1" dirty="0" smtClean="0">
                <a:solidFill>
                  <a:srgbClr val="0070C0"/>
                </a:solidFill>
                <a:effectLst/>
              </a:rPr>
              <a:t> to, co není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  <a:solidFill>
            <a:srgbClr val="E5E5E5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cs-CZ" sz="28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Nové Pojetí – Člověk Původce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92100"/>
            <a:ext cx="7715250" cy="1192213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3600" b="1" smtClean="0">
                <a:solidFill>
                  <a:schemeClr val="bg2"/>
                </a:solidFill>
              </a:rPr>
              <a:t>Zavádění  pořádku pomocí 5S</a:t>
            </a:r>
            <a:endParaRPr lang="en-US" sz="3600" b="1" smtClean="0">
              <a:solidFill>
                <a:schemeClr val="bg2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smtClean="0">
                <a:solidFill>
                  <a:schemeClr val="bg2"/>
                </a:solidFill>
              </a:rPr>
              <a:t>Sorting </a:t>
            </a:r>
            <a:r>
              <a:rPr lang="cs-CZ" sz="1800" smtClean="0">
                <a:solidFill>
                  <a:schemeClr val="bg2"/>
                </a:solidFill>
              </a:rPr>
              <a:t>= Utřídění věcí, rozřídit</a:t>
            </a:r>
          </a:p>
          <a:p>
            <a:pPr eaLnBrk="1" hangingPunct="1">
              <a:defRPr/>
            </a:pPr>
            <a:endParaRPr lang="cs-CZ" sz="180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cs-CZ" sz="2000" b="1" smtClean="0">
                <a:solidFill>
                  <a:schemeClr val="bg2"/>
                </a:solidFill>
              </a:rPr>
              <a:t>Shine = </a:t>
            </a:r>
            <a:r>
              <a:rPr lang="cs-CZ" sz="1800" b="1" smtClean="0">
                <a:solidFill>
                  <a:schemeClr val="bg2"/>
                </a:solidFill>
              </a:rPr>
              <a:t> </a:t>
            </a:r>
            <a:r>
              <a:rPr lang="cs-CZ" sz="1800" smtClean="0">
                <a:solidFill>
                  <a:schemeClr val="bg2"/>
                </a:solidFill>
              </a:rPr>
              <a:t>Nabýskat, udržovat věci</a:t>
            </a:r>
          </a:p>
          <a:p>
            <a:pPr eaLnBrk="1" hangingPunct="1">
              <a:defRPr/>
            </a:pPr>
            <a:endParaRPr lang="cs-CZ" sz="180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cs-CZ" sz="2000" b="1" smtClean="0">
                <a:solidFill>
                  <a:schemeClr val="bg2"/>
                </a:solidFill>
              </a:rPr>
              <a:t>Set = </a:t>
            </a:r>
            <a:r>
              <a:rPr lang="cs-CZ" sz="1800" smtClean="0">
                <a:solidFill>
                  <a:schemeClr val="bg2"/>
                </a:solidFill>
              </a:rPr>
              <a:t>Umístit na své místo</a:t>
            </a:r>
          </a:p>
          <a:p>
            <a:pPr eaLnBrk="1" hangingPunct="1">
              <a:defRPr/>
            </a:pPr>
            <a:endParaRPr lang="cs-CZ" sz="180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cs-CZ" sz="2000" b="1" smtClean="0">
                <a:solidFill>
                  <a:schemeClr val="bg2"/>
                </a:solidFill>
              </a:rPr>
              <a:t>Standardize = </a:t>
            </a:r>
            <a:r>
              <a:rPr lang="cs-CZ" sz="1800" smtClean="0">
                <a:solidFill>
                  <a:schemeClr val="bg2"/>
                </a:solidFill>
              </a:rPr>
              <a:t>Standardzovat procesy, postupy ve výrobě</a:t>
            </a:r>
          </a:p>
          <a:p>
            <a:pPr eaLnBrk="1" hangingPunct="1">
              <a:defRPr/>
            </a:pPr>
            <a:endParaRPr lang="cs-CZ" sz="180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cs-CZ" sz="2000" b="1" smtClean="0">
                <a:solidFill>
                  <a:schemeClr val="bg2"/>
                </a:solidFill>
              </a:rPr>
              <a:t>Sustain = </a:t>
            </a:r>
            <a:r>
              <a:rPr lang="cs-CZ" sz="1800" smtClean="0">
                <a:solidFill>
                  <a:schemeClr val="bg2"/>
                </a:solidFill>
              </a:rPr>
              <a:t>Udržet pořádek</a:t>
            </a:r>
            <a:endParaRPr lang="cs-CZ" sz="2000" b="1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2000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cs-CZ" sz="2800" b="1" dirty="0" smtClean="0">
                <a:solidFill>
                  <a:schemeClr val="bg1"/>
                </a:solidFill>
                <a:effectLst/>
              </a:rPr>
              <a:t>Osobnost manažera a vědomí</a:t>
            </a:r>
            <a:endParaRPr lang="en-GB" sz="28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 smtClean="0">
                <a:solidFill>
                  <a:schemeClr val="bg1"/>
                </a:solidFill>
                <a:effectLst/>
              </a:rPr>
              <a:t>C)  VĚDOMÍ  	20-30 %   </a:t>
            </a:r>
          </a:p>
          <a:p>
            <a:pPr>
              <a:buFontTx/>
              <a:buNone/>
              <a:defRPr/>
            </a:pPr>
            <a:r>
              <a:rPr lang="cs-CZ" sz="2000" dirty="0" smtClean="0">
                <a:solidFill>
                  <a:schemeClr val="bg1"/>
                </a:solidFill>
                <a:effectLst/>
              </a:rPr>
              <a:t> 	Spojitý  proud zážitků a prožitků (uvědomovaných) </a:t>
            </a:r>
          </a:p>
          <a:p>
            <a:pPr>
              <a:buFontTx/>
              <a:buChar char="-"/>
              <a:defRPr/>
            </a:pPr>
            <a:r>
              <a:rPr lang="cs-CZ" sz="2000" dirty="0" smtClean="0">
                <a:solidFill>
                  <a:schemeClr val="bg1"/>
                </a:solidFill>
                <a:effectLst/>
              </a:rPr>
              <a:t>bdělost (</a:t>
            </a:r>
            <a:r>
              <a:rPr lang="cs-CZ" sz="2000" dirty="0" err="1" smtClean="0">
                <a:solidFill>
                  <a:schemeClr val="bg1"/>
                </a:solidFill>
                <a:effectLst/>
              </a:rPr>
              <a:t>vigilance</a:t>
            </a:r>
            <a:r>
              <a:rPr lang="cs-CZ" sz="2000" dirty="0" smtClean="0">
                <a:solidFill>
                  <a:schemeClr val="bg1"/>
                </a:solidFill>
                <a:effectLst/>
              </a:rPr>
              <a:t>)  - poznání, logika </a:t>
            </a:r>
          </a:p>
          <a:p>
            <a:pPr>
              <a:buFontTx/>
              <a:buChar char="-"/>
              <a:defRPr/>
            </a:pPr>
            <a:r>
              <a:rPr lang="cs-CZ" sz="2000" dirty="0" smtClean="0">
                <a:solidFill>
                  <a:schemeClr val="bg1"/>
                </a:solidFill>
                <a:effectLst/>
              </a:rPr>
              <a:t>(</a:t>
            </a:r>
            <a:r>
              <a:rPr lang="cs-CZ" sz="2000" dirty="0" err="1" smtClean="0">
                <a:solidFill>
                  <a:schemeClr val="bg1"/>
                </a:solidFill>
                <a:effectLst/>
              </a:rPr>
              <a:t>lucitida</a:t>
            </a:r>
            <a:r>
              <a:rPr lang="cs-CZ" sz="2000" dirty="0" smtClean="0">
                <a:solidFill>
                  <a:schemeClr val="bg1"/>
                </a:solidFill>
                <a:effectLst/>
              </a:rPr>
              <a:t>)    -  čas: minulost, budoucnost plány, představy</a:t>
            </a:r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r>
              <a:rPr lang="cs-CZ" sz="2000" b="1" dirty="0" smtClean="0">
                <a:solidFill>
                  <a:schemeClr val="bg1"/>
                </a:solidFill>
                <a:effectLst/>
              </a:rPr>
              <a:t>D) NEVĚDOMÍ	70 – 80%</a:t>
            </a:r>
          </a:p>
          <a:p>
            <a:pPr>
              <a:buFontTx/>
              <a:buChar char="-"/>
              <a:defRPr/>
            </a:pPr>
            <a:r>
              <a:rPr lang="cs-CZ" sz="2000" dirty="0" smtClean="0">
                <a:solidFill>
                  <a:schemeClr val="bg1"/>
                </a:solidFill>
                <a:effectLst/>
              </a:rPr>
              <a:t>Psychické procesy a obsahy probíhající mimo vědomí, mohou ovlivňovat chování- prožívání</a:t>
            </a:r>
          </a:p>
          <a:p>
            <a:pPr>
              <a:buFontTx/>
              <a:buChar char="-"/>
              <a:defRPr/>
            </a:pPr>
            <a:r>
              <a:rPr lang="cs-CZ" sz="2000" dirty="0" smtClean="0">
                <a:solidFill>
                  <a:schemeClr val="bg1"/>
                </a:solidFill>
                <a:effectLst/>
              </a:rPr>
              <a:t>(fyziologické procesy, sny)</a:t>
            </a:r>
            <a:endParaRPr lang="en-GB" sz="200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6997700" algn="l"/>
              </a:tabLst>
              <a:defRPr/>
            </a:pPr>
            <a:r>
              <a:rPr lang="cs-CZ" sz="2400" b="1" dirty="0" smtClean="0">
                <a:solidFill>
                  <a:srgbClr val="0070C0"/>
                </a:solidFill>
              </a:rPr>
              <a:t>Jaká má být osobnost vedoucího (manažera)?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997700" algn="l"/>
              </a:tabLst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997700" algn="l"/>
              </a:tabLst>
              <a:defRPr/>
            </a:pPr>
            <a:r>
              <a:rPr lang="cs-CZ" sz="1400" dirty="0" smtClean="0">
                <a:solidFill>
                  <a:schemeClr val="bg2"/>
                </a:solidFill>
              </a:rPr>
              <a:t>Podle </a:t>
            </a:r>
            <a:r>
              <a:rPr lang="cs-CZ" sz="1400" dirty="0" err="1" smtClean="0">
                <a:solidFill>
                  <a:schemeClr val="bg2"/>
                </a:solidFill>
              </a:rPr>
              <a:t>McClellanda</a:t>
            </a:r>
            <a:endParaRPr lang="cs-CZ" sz="14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997700" algn="l"/>
              </a:tabLst>
              <a:defRPr/>
            </a:pPr>
            <a:endParaRPr lang="cs-CZ" sz="1400" b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Schopnost ovlivňovat druhé , mít vliv	</a:t>
            </a:r>
            <a:r>
              <a:rPr lang="cs-CZ" sz="2000" b="1" dirty="0" err="1" smtClean="0">
                <a:solidFill>
                  <a:srgbClr val="0066FF"/>
                </a:solidFill>
              </a:rPr>
              <a:t>xxxxxx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Výkonová motivace , dosahovat výkon	</a:t>
            </a:r>
            <a:r>
              <a:rPr lang="cs-CZ" sz="2000" b="1" dirty="0" err="1" smtClean="0">
                <a:solidFill>
                  <a:srgbClr val="0066FF"/>
                </a:solidFill>
              </a:rPr>
              <a:t>xxxxxx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Předpoklady pro týmovou práci a kooperaci	</a:t>
            </a:r>
            <a:r>
              <a:rPr lang="cs-CZ" sz="2000" b="1" dirty="0" err="1" smtClean="0">
                <a:solidFill>
                  <a:srgbClr val="0066FF"/>
                </a:solidFill>
              </a:rPr>
              <a:t>xxxx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Schopnost analyticky myslet	</a:t>
            </a:r>
            <a:r>
              <a:rPr lang="cs-CZ" sz="2000" b="1" dirty="0" err="1" smtClean="0">
                <a:solidFill>
                  <a:srgbClr val="0066FF"/>
                </a:solidFill>
              </a:rPr>
              <a:t>xxxx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Iniciativa	</a:t>
            </a:r>
            <a:r>
              <a:rPr lang="cs-CZ" sz="2000" b="1" dirty="0" err="1" smtClean="0">
                <a:solidFill>
                  <a:srgbClr val="0066FF"/>
                </a:solidFill>
              </a:rPr>
              <a:t>xxxx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Schopnost rozvíjet druhé	</a:t>
            </a:r>
            <a:r>
              <a:rPr lang="cs-CZ" sz="2000" b="1" dirty="0" err="1" smtClean="0">
                <a:solidFill>
                  <a:srgbClr val="0066FF"/>
                </a:solidFill>
              </a:rPr>
              <a:t>xxx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Sebedůvěra a víra v sebe (sebevědomí)	</a:t>
            </a:r>
            <a:r>
              <a:rPr lang="cs-CZ" sz="2000" b="1" dirty="0" err="1" smtClean="0">
                <a:solidFill>
                  <a:srgbClr val="0066FF"/>
                </a:solidFill>
              </a:rPr>
              <a:t>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Schopnost nařizovat a prosazovat se	</a:t>
            </a:r>
            <a:r>
              <a:rPr lang="cs-CZ" sz="2000" b="1" dirty="0" err="1" smtClean="0">
                <a:solidFill>
                  <a:srgbClr val="0066FF"/>
                </a:solidFill>
              </a:rPr>
              <a:t>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Vyhledávání a pátrání po informacích	</a:t>
            </a:r>
            <a:r>
              <a:rPr lang="cs-CZ" sz="2000" b="1" dirty="0" err="1" smtClean="0">
                <a:solidFill>
                  <a:srgbClr val="0066FF"/>
                </a:solidFill>
              </a:rPr>
              <a:t>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Schopnost týmového vedení	</a:t>
            </a:r>
            <a:r>
              <a:rPr lang="cs-CZ" sz="2000" b="1" dirty="0" err="1" smtClean="0">
                <a:solidFill>
                  <a:srgbClr val="0066FF"/>
                </a:solidFill>
              </a:rPr>
              <a:t>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Koncepční myšlení	</a:t>
            </a:r>
            <a:r>
              <a:rPr lang="cs-CZ" sz="2000" b="1" dirty="0" err="1" smtClean="0">
                <a:solidFill>
                  <a:srgbClr val="0066FF"/>
                </a:solidFill>
              </a:rPr>
              <a:t>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Organizační schopnosti	</a:t>
            </a:r>
            <a:r>
              <a:rPr lang="cs-CZ" sz="2000" b="1" dirty="0" err="1" smtClean="0">
                <a:solidFill>
                  <a:srgbClr val="0066FF"/>
                </a:solidFill>
              </a:rPr>
              <a:t>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Schopnost navazovat a vytvářet personální vztahy	</a:t>
            </a:r>
            <a:r>
              <a:rPr lang="cs-CZ" sz="2000" b="1" dirty="0" err="1" smtClean="0">
                <a:solidFill>
                  <a:srgbClr val="0066FF"/>
                </a:solidFill>
              </a:rPr>
              <a:t>xx</a:t>
            </a:r>
            <a:endParaRPr lang="cs-CZ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997700" algn="l"/>
              </a:tabLst>
              <a:defRPr/>
            </a:pPr>
            <a:r>
              <a:rPr lang="cs-CZ" sz="2000" b="1" dirty="0" smtClean="0">
                <a:solidFill>
                  <a:srgbClr val="0066FF"/>
                </a:solidFill>
              </a:rPr>
              <a:t>Speciální znalosti a dovednosti	</a:t>
            </a:r>
            <a:r>
              <a:rPr lang="cs-CZ" sz="2000" b="1" dirty="0" err="1" smtClean="0">
                <a:solidFill>
                  <a:srgbClr val="0066FF"/>
                </a:solidFill>
              </a:rPr>
              <a:t>xx</a:t>
            </a:r>
            <a:endParaRPr lang="cs-CZ" sz="20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213"/>
          </a:xfrm>
        </p:spPr>
        <p:txBody>
          <a:bodyPr/>
          <a:lstStyle/>
          <a:p>
            <a:pPr algn="ctr" eaLnBrk="1" hangingPunct="1"/>
            <a:r>
              <a:rPr lang="cs-CZ" sz="2000" b="1" smtClean="0">
                <a:solidFill>
                  <a:schemeClr val="bg1"/>
                </a:solidFill>
                <a:effectLst/>
              </a:rPr>
              <a:t>PODÍL DĚDIČNOSTI NA OSOBNOSTI</a:t>
            </a:r>
            <a:r>
              <a:rPr lang="cs-CZ" sz="2800" b="1" smtClean="0">
                <a:solidFill>
                  <a:schemeClr val="bg1"/>
                </a:solidFill>
                <a:effectLst/>
              </a:rPr>
              <a:t/>
            </a:r>
            <a:br>
              <a:rPr lang="cs-CZ" sz="2800" b="1" smtClean="0">
                <a:solidFill>
                  <a:schemeClr val="bg1"/>
                </a:solidFill>
                <a:effectLst/>
              </a:rPr>
            </a:br>
            <a:r>
              <a:rPr lang="cs-CZ" sz="1800" b="1" smtClean="0">
                <a:solidFill>
                  <a:schemeClr val="bg1"/>
                </a:solidFill>
                <a:effectLst/>
              </a:rPr>
              <a:t>(Výzkum dvojčat, Minnesota 1998) </a:t>
            </a:r>
            <a:endParaRPr lang="cs-CZ" sz="2800" b="1" smtClean="0">
              <a:solidFill>
                <a:schemeClr val="bg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188" y="1557338"/>
            <a:ext cx="7467600" cy="4873625"/>
          </a:xfrm>
          <a:ln w="19050">
            <a:solidFill>
              <a:schemeClr val="bg1">
                <a:lumMod val="60000"/>
                <a:lumOff val="40000"/>
              </a:schemeClr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61 %</a:t>
            </a:r>
            <a:r>
              <a:rPr lang="cs-CZ" sz="1600" dirty="0" smtClean="0">
                <a:solidFill>
                  <a:schemeClr val="bg1"/>
                </a:solidFill>
                <a:effectLst/>
              </a:rPr>
              <a:t> </a:t>
            </a:r>
            <a:r>
              <a:rPr lang="cs-CZ" sz="1600" b="1" dirty="0" smtClean="0">
                <a:solidFill>
                  <a:schemeClr val="bg1"/>
                </a:solidFill>
                <a:effectLst/>
              </a:rPr>
              <a:t> Sociální potence (vůdce, je středem pozornosti)                                    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62 %   Obecná inteligence (schopnost řešit problémy)                                     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56 %   Odcizení (nedůvěra k druhým; pocit, že je využíván)                           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54 %  Základní emocionální ladění (veselý, optimismus, důvěra)                   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55 %   Reakce na stres, odolnost (zranitelný, senzitivní, trápí se)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51 %   Vyhýbání se riziku, nebezpečí (lépe jistota a nuda)                               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49 %   Agrese (mstivý, násilnický)                                                                    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46 %   Výkonnost (tvrdě pracuje, dokonalost)                                                   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42 %   Kontrola (sebekontrola: pečlivý, pilný, opatrný, předjímá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               důsledky)</a:t>
            </a:r>
            <a:endParaRPr lang="cs-CZ" sz="1600" b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3665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bg1"/>
                </a:solidFill>
              </a:rPr>
              <a:t>	FILOSOFIE VEDENÍ </a:t>
            </a:r>
            <a:r>
              <a:rPr lang="cs-CZ" sz="2400" b="1" dirty="0" smtClean="0">
                <a:solidFill>
                  <a:schemeClr val="bg1"/>
                </a:solidFill>
              </a:rPr>
              <a:t>(X ŘÍZENÍ)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92918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rgbClr val="7030A0"/>
                </a:solidFill>
              </a:rPr>
              <a:t>Filosofie vedení:</a:t>
            </a:r>
            <a:r>
              <a:rPr lang="cs-CZ" sz="2800" dirty="0" smtClean="0">
                <a:solidFill>
                  <a:srgbClr val="7030A0"/>
                </a:solidFill>
              </a:rPr>
              <a:t> </a:t>
            </a:r>
            <a:r>
              <a:rPr lang="cs-CZ" sz="2400" dirty="0" smtClean="0">
                <a:solidFill>
                  <a:srgbClr val="7030A0"/>
                </a:solidFill>
              </a:rPr>
              <a:t>představa o hodnotách pro chování vedoucích</a:t>
            </a:r>
          </a:p>
          <a:p>
            <a:pPr eaLnBrk="1" hangingPunct="1">
              <a:defRPr/>
            </a:pPr>
            <a:endParaRPr lang="cs-CZ" sz="2800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r>
              <a:rPr lang="cs-CZ" sz="2800" b="1" dirty="0" smtClean="0">
                <a:solidFill>
                  <a:srgbClr val="7030A0"/>
                </a:solidFill>
              </a:rPr>
              <a:t>Styl vedení :</a:t>
            </a:r>
            <a:r>
              <a:rPr lang="cs-CZ" sz="2400" dirty="0" smtClean="0">
                <a:solidFill>
                  <a:srgbClr val="7030A0"/>
                </a:solidFill>
                <a:effectLst/>
              </a:rPr>
              <a:t> projevuje se v technice a metodách  vedení porad, rozhovorů s lidmi, směrnicemi vedení, vydávání příkazů, metodách řešení problémů,   atp.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solidFill>
                  <a:srgbClr val="7030A0"/>
                </a:solidFill>
              </a:rPr>
              <a:t>     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solidFill>
                <a:srgbClr val="7030A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rgbClr val="7030A0"/>
                </a:solidFill>
              </a:rPr>
              <a:t>Konkrétní chování vedoucího: </a:t>
            </a:r>
            <a:r>
              <a:rPr lang="cs-CZ" sz="2400" dirty="0" smtClean="0">
                <a:solidFill>
                  <a:srgbClr val="7030A0"/>
                </a:solidFill>
                <a:effectLst/>
              </a:rPr>
              <a:t>způsob vydání příkazu, vedení rozhovoru se zaměstnancem, </a:t>
            </a:r>
            <a:endParaRPr lang="cs-CZ" sz="2400" b="1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endParaRPr lang="cs-CZ" sz="2800" dirty="0" smtClean="0">
              <a:solidFill>
                <a:srgbClr val="7030A0"/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1857375" y="2286000"/>
            <a:ext cx="500063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857375" y="4143375"/>
            <a:ext cx="50006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215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CC0066"/>
                </a:solidFill>
              </a:rPr>
              <a:t> </a:t>
            </a:r>
            <a:r>
              <a:rPr lang="cs-CZ" sz="3100" b="1" dirty="0" smtClean="0">
                <a:solidFill>
                  <a:schemeClr val="bg1"/>
                </a:solidFill>
                <a:effectLst/>
              </a:rPr>
              <a:t>POZITIVNÍ PŘÍSTUP A FILOZOFIE VEDENÍ </a:t>
            </a:r>
            <a:r>
              <a:rPr lang="cs-CZ" dirty="0" smtClean="0">
                <a:solidFill>
                  <a:schemeClr val="bg1"/>
                </a:solidFill>
                <a:effectLst/>
              </a:rPr>
              <a:t/>
            </a:r>
            <a:br>
              <a:rPr lang="cs-CZ" dirty="0" smtClean="0">
                <a:solidFill>
                  <a:schemeClr val="bg1"/>
                </a:solidFill>
                <a:effectLst/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7467600" cy="5186362"/>
          </a:xfrm>
          <a:ln>
            <a:solidFill>
              <a:schemeClr val="bg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b="1" dirty="0" smtClean="0">
                <a:solidFill>
                  <a:schemeClr val="bg1"/>
                </a:solidFill>
                <a:effectLst/>
              </a:rPr>
              <a:t>     </a:t>
            </a:r>
            <a:r>
              <a:rPr lang="cs-CZ" sz="2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Čtyři základní činnosti kouče: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1800" b="1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a) Příprava na soutěž – CÍLE - ÚKOLY – TAKTIKA - NÁLADA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b) Pozorování a analýza  v průběhu soutěže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c) Vlastní koučování – ovlivnění  sportovců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d) Následná analýza a příprava na budoucí soutěž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b="1" dirty="0" smtClean="0">
              <a:solidFill>
                <a:schemeClr val="bg1"/>
              </a:solidFill>
              <a:effectLst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800" b="1" dirty="0" smtClean="0">
                <a:solidFill>
                  <a:schemeClr val="bg1"/>
                </a:solidFill>
                <a:effectLst/>
              </a:rPr>
              <a:t>    Proč pozitivní filosofie a přístup?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      </a:t>
            </a:r>
            <a:r>
              <a:rPr lang="cs-CZ" sz="2400" b="1" dirty="0" smtClean="0">
                <a:solidFill>
                  <a:srgbClr val="FF0000"/>
                </a:solidFill>
              </a:rPr>
              <a:t>KOMUNIKACÍ UTVÁŘÍME NÁLADU  !!!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600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     BUDOVÁNÍ SEBEDŮVĚRY – JSI v POŘÁDKU</a:t>
            </a:r>
            <a:r>
              <a:rPr lang="cs-CZ" sz="2800" b="1" dirty="0" smtClean="0">
                <a:solidFill>
                  <a:srgbClr val="002060"/>
                </a:solidFill>
              </a:rPr>
              <a:t/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>•  </a:t>
            </a:r>
            <a:r>
              <a:rPr lang="cs-CZ" sz="1800" b="1" dirty="0" smtClean="0">
                <a:solidFill>
                  <a:schemeClr val="accent2">
                    <a:lumMod val="75000"/>
                  </a:schemeClr>
                </a:solidFill>
              </a:rPr>
              <a:t>Jsme negativní  (myšlením, řečí, přístupem  obrana, strach)</a:t>
            </a:r>
            <a:br>
              <a:rPr lang="cs-CZ" sz="1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1800" b="1" dirty="0" smtClean="0">
                <a:solidFill>
                  <a:schemeClr val="accent2">
                    <a:lumMod val="75000"/>
                  </a:schemeClr>
                </a:solidFill>
              </a:rPr>
              <a:t>•    Projevuje se to v soutěži (nevědomí pracuje)</a:t>
            </a:r>
            <a:br>
              <a:rPr lang="cs-CZ" sz="18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cs-CZ" sz="18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43063"/>
            <a:ext cx="7467600" cy="4830762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7200" dirty="0" smtClean="0"/>
              <a:t>                                    </a:t>
            </a:r>
            <a:r>
              <a:rPr lang="cs-CZ" sz="7200" dirty="0" smtClean="0">
                <a:solidFill>
                  <a:schemeClr val="bg1"/>
                </a:solidFill>
                <a:effectLst/>
              </a:rPr>
              <a:t>  	  </a:t>
            </a:r>
            <a:r>
              <a:rPr lang="cs-CZ" sz="7200" b="1" dirty="0" smtClean="0">
                <a:solidFill>
                  <a:schemeClr val="bg1"/>
                </a:solidFill>
                <a:effectLst/>
              </a:rPr>
              <a:t>I ´m OK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>
              <a:solidFill>
                <a:srgbClr val="CC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>
              <a:solidFill>
                <a:srgbClr val="CC0066"/>
              </a:solidFill>
              <a:effectLst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5500" dirty="0" smtClean="0">
                <a:solidFill>
                  <a:srgbClr val="CC0066"/>
                </a:solidFill>
              </a:rPr>
              <a:t/>
            </a:r>
            <a:br>
              <a:rPr lang="cs-CZ" sz="5500" dirty="0" smtClean="0">
                <a:solidFill>
                  <a:srgbClr val="CC0066"/>
                </a:solidFill>
              </a:rPr>
            </a:br>
            <a:endParaRPr lang="cs-CZ" sz="5500" dirty="0" smtClean="0">
              <a:solidFill>
                <a:srgbClr val="CC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5500" b="1" dirty="0" smtClean="0">
              <a:solidFill>
                <a:srgbClr val="CC0066"/>
              </a:solidFill>
              <a:effectLst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5500" b="1" dirty="0" smtClean="0">
              <a:solidFill>
                <a:srgbClr val="CC0066"/>
              </a:solidFill>
              <a:effectLst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5500" b="1" dirty="0" smtClean="0">
                <a:solidFill>
                  <a:srgbClr val="CC0066"/>
                </a:solidFill>
                <a:effectLst/>
              </a:rPr>
              <a:t>  </a:t>
            </a:r>
            <a:r>
              <a:rPr lang="cs-CZ" sz="7200" b="1" dirty="0" smtClean="0">
                <a:solidFill>
                  <a:schemeClr val="bg1"/>
                </a:solidFill>
                <a:effectLst/>
              </a:rPr>
              <a:t>You´re not                          		         You´re OK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7200" b="1" dirty="0" smtClean="0">
                <a:solidFill>
                  <a:schemeClr val="bg1"/>
                </a:solidFill>
                <a:effectLst/>
              </a:rPr>
              <a:t>           OK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500" b="1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500" b="1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500" b="1" dirty="0" smtClean="0">
                <a:solidFill>
                  <a:srgbClr val="CC0066"/>
                </a:solidFill>
              </a:rPr>
              <a:t> </a:t>
            </a:r>
            <a:endParaRPr lang="cs-CZ" sz="5600" b="1" dirty="0" smtClean="0">
              <a:solidFill>
                <a:srgbClr val="CC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5600" b="1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5600" b="1" dirty="0" smtClean="0">
                <a:solidFill>
                  <a:srgbClr val="CC0066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5600" b="1" dirty="0" smtClean="0">
                <a:solidFill>
                  <a:srgbClr val="CC0066"/>
                </a:solidFill>
              </a:rPr>
              <a:t>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5600" b="1" dirty="0" smtClean="0">
                <a:solidFill>
                  <a:srgbClr val="CC0066"/>
                </a:solidFill>
              </a:rPr>
              <a:t>                         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5600" b="1" dirty="0" smtClean="0">
              <a:solidFill>
                <a:srgbClr val="CC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5600" b="1" dirty="0" smtClean="0">
              <a:solidFill>
                <a:srgbClr val="CC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5600" b="1" dirty="0" smtClean="0">
                <a:solidFill>
                  <a:srgbClr val="CC0066"/>
                </a:solidFill>
              </a:rPr>
              <a:t>                                                    </a:t>
            </a:r>
            <a:r>
              <a:rPr lang="cs-CZ" sz="2500" b="1" dirty="0" smtClean="0">
                <a:solidFill>
                  <a:srgbClr val="CC0066"/>
                </a:solidFill>
                <a:effectLst/>
              </a:rPr>
              <a:t>  </a:t>
            </a:r>
            <a:r>
              <a:rPr lang="cs-CZ" sz="7200" b="1" dirty="0" smtClean="0">
                <a:solidFill>
                  <a:schemeClr val="bg1"/>
                </a:solidFill>
                <a:effectLst/>
              </a:rPr>
              <a:t>I´m not OK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7200" b="1" dirty="0" smtClean="0">
                <a:solidFill>
                  <a:schemeClr val="accent1">
                    <a:lumMod val="75000"/>
                  </a:schemeClr>
                </a:solidFill>
              </a:rPr>
              <a:t>  </a:t>
            </a:r>
            <a:endParaRPr lang="cs-CZ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857625" y="2286000"/>
            <a:ext cx="66675" cy="3448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214563" y="4143375"/>
            <a:ext cx="3357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 smtClean="0">
                <a:solidFill>
                  <a:schemeClr val="bg1"/>
                </a:solidFill>
              </a:rPr>
              <a:t>VEDOUCÍ JAKO VZOR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9482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PODMÍNKA: </a:t>
            </a:r>
            <a:r>
              <a:rPr lang="cs-CZ" sz="2400" dirty="0" smtClean="0">
                <a:solidFill>
                  <a:srgbClr val="C00000"/>
                </a:solidFill>
              </a:rPr>
              <a:t>IDENTIFIKACE (ZTOTOŽNĚNÍ) S ROLÍ A ÚLOHOU VEDOUCÍHO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S ČÍM SE IDENTIFIKUJE VEDOUCÍ?</a:t>
            </a:r>
          </a:p>
          <a:p>
            <a:pPr eaLnBrk="1" hangingPunct="1"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……………………………………………………………………………….</a:t>
            </a:r>
          </a:p>
          <a:p>
            <a:pPr eaLnBrk="1" hangingPunct="1"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………………………………………………………………………………..</a:t>
            </a:r>
          </a:p>
          <a:p>
            <a:pPr eaLnBrk="1" hangingPunct="1"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………………………………………………………………………………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PROČ MÁ BÝT VEDOUCÍ VZOREM?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…………………………………………………………………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…………………………………………………………………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V ČEM MÁ BÝT VZOREM?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……………………………………………………………………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……………………………………………………………………</a:t>
            </a:r>
          </a:p>
          <a:p>
            <a:pPr eaLnBrk="1" hangingPunct="1">
              <a:defRPr/>
            </a:pPr>
            <a:endParaRPr lang="cs-CZ" sz="2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731</TotalTime>
  <Words>834</Words>
  <Application>Microsoft Office PowerPoint</Application>
  <PresentationFormat>Předvádění na obrazovce (4:3)</PresentationFormat>
  <Paragraphs>334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Tahoma</vt:lpstr>
      <vt:lpstr>Arial</vt:lpstr>
      <vt:lpstr>Wingdings</vt:lpstr>
      <vt:lpstr>Calibri</vt:lpstr>
      <vt:lpstr>Symbol</vt:lpstr>
      <vt:lpstr>Arial Black</vt:lpstr>
      <vt:lpstr>Times New Roman</vt:lpstr>
      <vt:lpstr>Oceán</vt:lpstr>
      <vt:lpstr>Snímek 1</vt:lpstr>
      <vt:lpstr>Snímek 2</vt:lpstr>
      <vt:lpstr> Osobnost manažera a vědomí</vt:lpstr>
      <vt:lpstr>Snímek 4</vt:lpstr>
      <vt:lpstr>PODÍL DĚDIČNOSTI NA OSOBNOSTI (Výzkum dvojčat, Minnesota 1998) </vt:lpstr>
      <vt:lpstr> FILOSOFIE VEDENÍ (X ŘÍZENÍ)</vt:lpstr>
      <vt:lpstr>               POZITIVNÍ PŘÍSTUP A FILOZOFIE VEDENÍ           </vt:lpstr>
      <vt:lpstr>     BUDOVÁNÍ SEBEDŮVĚRY – JSI v POŘÁDKU •  Jsme negativní  (myšlením, řečí, přístupem  obrana, strach) •    Projevuje se to v soutěži (nevědomí pracuje) </vt:lpstr>
      <vt:lpstr>VEDOUCÍ JAKO VZOR</vt:lpstr>
      <vt:lpstr>TYPY VEDENÍ</vt:lpstr>
      <vt:lpstr>Snímek 11</vt:lpstr>
      <vt:lpstr>Snímek 12</vt:lpstr>
      <vt:lpstr>Snímek 13</vt:lpstr>
      <vt:lpstr> Nevýhody týmové práce  </vt:lpstr>
      <vt:lpstr>Snímek 15</vt:lpstr>
      <vt:lpstr>Snímek 16</vt:lpstr>
      <vt:lpstr>    DELEGOVÁNÍ ÚKOLŮ</vt:lpstr>
      <vt:lpstr>Snímek 18</vt:lpstr>
      <vt:lpstr>   ZADÁVÁNÍ ÚKOLŮ -CÍLE</vt:lpstr>
      <vt:lpstr>Snímek 20</vt:lpstr>
      <vt:lpstr>Snímek 21</vt:lpstr>
      <vt:lpstr>Snímek 22</vt:lpstr>
      <vt:lpstr>Snímek 23</vt:lpstr>
      <vt:lpstr>Snímek 24</vt:lpstr>
      <vt:lpstr>Nové Pojetí – Člověk Původce</vt:lpstr>
      <vt:lpstr>Zavádění  pořádku pomocí 5S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Lucie Imlaufová</dc:creator>
  <cp:lastModifiedBy>Vladimír Janák</cp:lastModifiedBy>
  <cp:revision>78</cp:revision>
  <dcterms:created xsi:type="dcterms:W3CDTF">2007-04-30T19:14:06Z</dcterms:created>
  <dcterms:modified xsi:type="dcterms:W3CDTF">2020-10-13T21:09:04Z</dcterms:modified>
</cp:coreProperties>
</file>