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>
        <p:scale>
          <a:sx n="90" d="100"/>
          <a:sy n="90" d="100"/>
        </p:scale>
        <p:origin x="370" y="-3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1279D-AEE7-4533-ACAB-B98D9628A788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C9439-82ED-43EA-B747-C3C880E69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2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C9439-82ED-43EA-B747-C3C880E69B0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5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FA5C5-7CB6-4690-8690-007091307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D0403D-D66C-43AE-97E4-C198FA059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90445E-A39C-4D2D-B6BB-AE48CE11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D50225-CBE4-47DB-9A20-C06164AC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F1FB63-783E-4AC8-8DB7-6CB62450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60431-E316-4C4A-813B-9AD57791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1E3CA9-A2C0-4880-ABB3-4B5DCACAF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1908EA-3876-4DA2-8AC0-E9B7B6C0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A7B30A-DDFA-4BB1-B3F7-C7A7E518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64AD11-BD1C-4AB0-8BB4-B08C5278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44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A570F0-4719-4518-9C28-AF04E33DD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A014EC-D2BA-48AA-8B1B-E804E2742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C1B446-6E6C-4B12-95E5-325E812F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05013-6C38-4D9F-9688-465D748F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5A51D6-C82A-4230-BACC-9D587C09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4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66EFF-32AA-42A0-9016-3FB3A7E6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78534-2401-4762-B0F0-E4F6837F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7AE022-F229-4BAF-B90F-4B264BE2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B0E0EC-9221-4491-856C-086DC720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70E2B1-557D-48F5-A4F5-EE02ADE1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80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B2760-4C31-429B-A921-CCC606D9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AC4805-3455-4245-9B65-6CADD724C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AC7F8-B7A5-46BB-BF89-440F1AA0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499D64-9D60-4E40-9639-6715594F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17DA03-8D41-49D7-A1EE-E29F219D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52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7E6E8-861D-44A0-A7FB-C218B624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3D730-669C-497E-A25F-B5956A105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BB9992-0DEA-486F-9200-300F9D72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B592F2-88A7-4BAA-B59C-DCF7B02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4C52D8-824C-4A1A-840A-22CFA7C7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505487-F4A9-426C-A1B7-436C621A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49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08D83-B2F1-4486-9CEA-85EFDEF27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1FB9D7-D6B1-4C3B-980B-C6801AC4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6A19C9-52CB-4615-B6C4-DCE8CE611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56AF11-406A-4730-84E2-C66C67D6B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92503A-3FD4-453B-9612-642F453D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4E66E76-52FE-478D-9F7B-DBBFB642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DD9F17-9488-4EB6-A023-2518BE37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7FB8148-FF0C-438D-8A48-A7135043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8162C-5B63-403B-8FD3-131A4ED4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A5556B-30CA-4EBD-8946-FB5B2EC9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B86BA3-78C2-4812-BB44-3B3A80E8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F7E54B-0AF4-45C9-AFAB-CA47DE61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57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13A57F-1B96-42DD-977E-2D8E0AC1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BF4D9A-BD94-4A77-AFE8-8FC9C9D9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9DB183-58DE-406F-AF04-EF8EDD29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1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1ED5B-F740-49C0-93BF-8F4DFC4D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15222-04E3-4DBF-9047-E43BF3631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F5EC09-90D4-46AC-BBFF-79E4E5D71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CA336-D6AF-48A9-82B9-A164D757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1F5032-C350-4726-A4FC-6CFD6BC9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6FF3D1-2483-49C8-9F93-3D968D4D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8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02828-8221-452C-B369-23C3D9E6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7BBA19-2880-4E52-BAEB-38A7C485D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BDCCA2-39A4-4D4F-96E2-1862FFE2D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4B8163-3A3A-4A10-9CAA-DE902BB0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C60462-D651-44C0-A02B-50DC951C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5794D9-A70D-4CF0-9BF8-21DCAD02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2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BB82A0-FCB0-4C4F-A29B-F50578EB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360161-294C-4FB5-96C8-7623C60FF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1505D-73BB-478A-BB43-8073C6DDF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76CF-43F0-4588-BF32-E545394616E8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2DC82-9CA4-4BF7-96B3-CCA287535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225B43-B8BD-4A34-83C3-C376C20FB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628A-A872-4F1B-B976-1AA5A49D19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8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F3356-5CEC-4F65-B654-1A8E6736C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Účtování o daních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9EB7C1-B768-4042-8BB0-C6733AAE3A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346825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4FA9-8AA3-45C3-BF94-9AAC6C88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48689-CE4A-453B-9B07-8D7CB8872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Daňová soustava ČR</a:t>
            </a:r>
          </a:p>
          <a:p>
            <a:r>
              <a:rPr lang="cs-CZ" dirty="0"/>
              <a:t>Poplatník, plátce</a:t>
            </a:r>
          </a:p>
          <a:p>
            <a:r>
              <a:rPr lang="cs-CZ" dirty="0"/>
              <a:t>Daně přímé</a:t>
            </a:r>
          </a:p>
          <a:p>
            <a:r>
              <a:rPr lang="cs-CZ" dirty="0"/>
              <a:t>Daně nepřímé</a:t>
            </a:r>
          </a:p>
          <a:p>
            <a:r>
              <a:rPr lang="cs-CZ" dirty="0"/>
              <a:t>Účtování daní přímých</a:t>
            </a:r>
          </a:p>
          <a:p>
            <a:r>
              <a:rPr lang="cs-CZ" dirty="0"/>
              <a:t>Účtování daní nepřímých</a:t>
            </a:r>
          </a:p>
          <a:p>
            <a:r>
              <a:rPr lang="cs-CZ" dirty="0"/>
              <a:t>Příklad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3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BD69B-2A1D-469F-8FC3-5D1E8EC2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924"/>
            <a:ext cx="10515599" cy="881722"/>
          </a:xfrm>
        </p:spPr>
        <p:txBody>
          <a:bodyPr>
            <a:normAutofit/>
          </a:bodyPr>
          <a:lstStyle/>
          <a:p>
            <a:r>
              <a:rPr lang="cs-CZ" b="1" u="sng" dirty="0"/>
              <a:t>Daňová soustava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22D37-713E-4C5C-8D5F-3A017829D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20131"/>
            <a:ext cx="10515600" cy="5949946"/>
          </a:xfrm>
        </p:spPr>
        <p:txBody>
          <a:bodyPr>
            <a:normAutofit/>
          </a:bodyPr>
          <a:lstStyle/>
          <a:p>
            <a:r>
              <a:rPr lang="cs-CZ" sz="2400" dirty="0"/>
              <a:t>Daň – nenávratná povinná platba státu</a:t>
            </a:r>
          </a:p>
          <a:p>
            <a:r>
              <a:rPr lang="cs-CZ" sz="2400" dirty="0"/>
              <a:t>Daně tvoří podstatnou část příjmů státního rozpočtu</a:t>
            </a:r>
          </a:p>
          <a:p>
            <a:r>
              <a:rPr lang="cs-CZ" sz="2400" dirty="0"/>
              <a:t>Každý stát má určitou soustavu daní, prostřednictvím kterých získává své příjmy</a:t>
            </a:r>
          </a:p>
          <a:p>
            <a:r>
              <a:rPr lang="cs-CZ" sz="2400" dirty="0"/>
              <a:t>V ČR je výběr daní upraven zákonem                                        daň z příjmů FO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důchodové</a:t>
            </a:r>
          </a:p>
          <a:p>
            <a:pPr marL="0" indent="0">
              <a:buNone/>
            </a:pPr>
            <a:r>
              <a:rPr lang="cs-CZ" dirty="0"/>
              <a:t>                                     daně přímé                                   </a:t>
            </a:r>
            <a:r>
              <a:rPr lang="cs-CZ" sz="2400" dirty="0"/>
              <a:t>daň z příjmů PO</a:t>
            </a:r>
          </a:p>
          <a:p>
            <a:pPr marL="0" indent="0">
              <a:buNone/>
            </a:pPr>
            <a:r>
              <a:rPr lang="cs-CZ" dirty="0"/>
              <a:t>Soustava daní ČR                                     majetkové       </a:t>
            </a:r>
            <a:r>
              <a:rPr lang="cs-CZ" sz="2400" dirty="0"/>
              <a:t>daň z nemovitých věcí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</a:t>
            </a:r>
            <a:r>
              <a:rPr lang="cs-CZ" sz="2400" dirty="0"/>
              <a:t>daň silniční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univerzální     </a:t>
            </a:r>
            <a:r>
              <a:rPr lang="cs-CZ" sz="2400" dirty="0"/>
              <a:t>DPH</a:t>
            </a:r>
          </a:p>
          <a:p>
            <a:pPr marL="0" indent="0">
              <a:buNone/>
            </a:pPr>
            <a:r>
              <a:rPr lang="cs-CZ" dirty="0"/>
              <a:t>                                    daně nepřímé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selektivní         </a:t>
            </a:r>
            <a:r>
              <a:rPr lang="cs-CZ" sz="2400" dirty="0"/>
              <a:t>daň spotřební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                                               daně ekologické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4742855-44D0-42DA-A812-660D1FDA818C}"/>
              </a:ext>
            </a:extLst>
          </p:cNvPr>
          <p:cNvCxnSpPr/>
          <p:nvPr/>
        </p:nvCxnSpPr>
        <p:spPr>
          <a:xfrm flipV="1">
            <a:off x="3412503" y="3442413"/>
            <a:ext cx="490194" cy="44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BEC2EBB-3313-4FFA-8DA7-837AE2D29F5C}"/>
              </a:ext>
            </a:extLst>
          </p:cNvPr>
          <p:cNvCxnSpPr>
            <a:cxnSpLocks/>
          </p:cNvCxnSpPr>
          <p:nvPr/>
        </p:nvCxnSpPr>
        <p:spPr>
          <a:xfrm>
            <a:off x="3412503" y="3885474"/>
            <a:ext cx="490194" cy="139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5CBACD4-3E3F-4AD3-B78E-4380AD862325}"/>
              </a:ext>
            </a:extLst>
          </p:cNvPr>
          <p:cNvCxnSpPr>
            <a:cxnSpLocks/>
          </p:cNvCxnSpPr>
          <p:nvPr/>
        </p:nvCxnSpPr>
        <p:spPr>
          <a:xfrm flipV="1">
            <a:off x="5610550" y="2919046"/>
            <a:ext cx="600747" cy="433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54761BD-405C-4328-9091-7752C089383B}"/>
              </a:ext>
            </a:extLst>
          </p:cNvPr>
          <p:cNvCxnSpPr/>
          <p:nvPr/>
        </p:nvCxnSpPr>
        <p:spPr>
          <a:xfrm>
            <a:off x="5623088" y="3352859"/>
            <a:ext cx="688157" cy="461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9A86F5A-A1D0-45BC-B405-4CC10D46AD71}"/>
              </a:ext>
            </a:extLst>
          </p:cNvPr>
          <p:cNvCxnSpPr>
            <a:cxnSpLocks/>
          </p:cNvCxnSpPr>
          <p:nvPr/>
        </p:nvCxnSpPr>
        <p:spPr>
          <a:xfrm flipV="1">
            <a:off x="5907494" y="4985238"/>
            <a:ext cx="607606" cy="427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BC448728-2D6A-49CE-9B69-72BD6368E3BC}"/>
              </a:ext>
            </a:extLst>
          </p:cNvPr>
          <p:cNvCxnSpPr>
            <a:cxnSpLocks/>
          </p:cNvCxnSpPr>
          <p:nvPr/>
        </p:nvCxnSpPr>
        <p:spPr>
          <a:xfrm>
            <a:off x="5884046" y="5413161"/>
            <a:ext cx="474542" cy="42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2E157EB2-2472-4E9D-BA17-E59ABEFD6FFD}"/>
              </a:ext>
            </a:extLst>
          </p:cNvPr>
          <p:cNvCxnSpPr>
            <a:cxnSpLocks/>
          </p:cNvCxnSpPr>
          <p:nvPr/>
        </p:nvCxnSpPr>
        <p:spPr>
          <a:xfrm flipV="1">
            <a:off x="7877908" y="2463070"/>
            <a:ext cx="422030" cy="45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BEE3D81F-E902-4FE2-89CB-9C279281846A}"/>
              </a:ext>
            </a:extLst>
          </p:cNvPr>
          <p:cNvCxnSpPr>
            <a:cxnSpLocks/>
          </p:cNvCxnSpPr>
          <p:nvPr/>
        </p:nvCxnSpPr>
        <p:spPr>
          <a:xfrm>
            <a:off x="7877908" y="2919046"/>
            <a:ext cx="483577" cy="433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1FF96236-F738-4288-91B9-9D8414F0F0D3}"/>
              </a:ext>
            </a:extLst>
          </p:cNvPr>
          <p:cNvCxnSpPr>
            <a:cxnSpLocks/>
          </p:cNvCxnSpPr>
          <p:nvPr/>
        </p:nvCxnSpPr>
        <p:spPr>
          <a:xfrm>
            <a:off x="7939454" y="3885473"/>
            <a:ext cx="483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6B862CA2-9FC7-4383-93CC-6BF2042B74EA}"/>
              </a:ext>
            </a:extLst>
          </p:cNvPr>
          <p:cNvCxnSpPr/>
          <p:nvPr/>
        </p:nvCxnSpPr>
        <p:spPr>
          <a:xfrm>
            <a:off x="7939454" y="3885473"/>
            <a:ext cx="483577" cy="49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FA7905FC-4D6D-4789-A615-EE8A831F851C}"/>
              </a:ext>
            </a:extLst>
          </p:cNvPr>
          <p:cNvCxnSpPr/>
          <p:nvPr/>
        </p:nvCxnSpPr>
        <p:spPr>
          <a:xfrm>
            <a:off x="8119696" y="4985238"/>
            <a:ext cx="364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1E8BEE2B-B92B-4117-9A83-5C1FD8274BFC}"/>
              </a:ext>
            </a:extLst>
          </p:cNvPr>
          <p:cNvCxnSpPr>
            <a:cxnSpLocks/>
          </p:cNvCxnSpPr>
          <p:nvPr/>
        </p:nvCxnSpPr>
        <p:spPr>
          <a:xfrm>
            <a:off x="7877908" y="5961185"/>
            <a:ext cx="5451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>
            <a:extLst>
              <a:ext uri="{FF2B5EF4-FFF2-40B4-BE49-F238E27FC236}">
                <a16:creationId xmlns:a16="http://schemas.microsoft.com/office/drawing/2014/main" id="{59873419-46BD-4B0F-9526-9B79B27BC261}"/>
              </a:ext>
            </a:extLst>
          </p:cNvPr>
          <p:cNvCxnSpPr>
            <a:cxnSpLocks/>
          </p:cNvCxnSpPr>
          <p:nvPr/>
        </p:nvCxnSpPr>
        <p:spPr>
          <a:xfrm>
            <a:off x="7877908" y="5961185"/>
            <a:ext cx="606669" cy="49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24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6315F-9CEB-43C9-8025-CC4AC39C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160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Poplatník, plátce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08B3E-4E37-4ABA-9ABB-F01ED117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Při výběru daní rozlišujeme dvě úlohy (role) daňových subjektů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Role poplatníka </a:t>
            </a:r>
          </a:p>
          <a:p>
            <a:pPr marL="0" indent="0">
              <a:buNone/>
            </a:pPr>
            <a:r>
              <a:rPr lang="cs-CZ" b="1" dirty="0"/>
              <a:t>Poplatník je daňovou povinností zatížen</a:t>
            </a:r>
            <a:r>
              <a:rPr lang="cs-CZ" dirty="0"/>
              <a:t>, hradí daň ze svého důchodu nebo příjmu a tuto daň odvádí státu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Role plátce</a:t>
            </a:r>
          </a:p>
          <a:p>
            <a:pPr marL="0" indent="0">
              <a:buNone/>
            </a:pPr>
            <a:r>
              <a:rPr lang="cs-CZ" b="1" dirty="0"/>
              <a:t>Plátce </a:t>
            </a:r>
            <a:r>
              <a:rPr lang="cs-CZ" dirty="0"/>
              <a:t>není daňovou povinností zatížen, pouze </a:t>
            </a:r>
            <a:r>
              <a:rPr lang="cs-CZ" b="1" dirty="0"/>
              <a:t>daň od poplatníka vybírá </a:t>
            </a:r>
            <a:r>
              <a:rPr lang="cs-CZ" dirty="0"/>
              <a:t>(v ceně produktu) </a:t>
            </a:r>
            <a:r>
              <a:rPr lang="cs-CZ" b="1" dirty="0"/>
              <a:t>a </a:t>
            </a:r>
            <a:r>
              <a:rPr lang="cs-CZ" dirty="0"/>
              <a:t>vybranou daň </a:t>
            </a:r>
            <a:r>
              <a:rPr lang="cs-CZ" b="1" dirty="0"/>
              <a:t>odevzdává státu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066AD27-AA3F-40BC-BBF4-782DE61F9AC9}"/>
              </a:ext>
            </a:extLst>
          </p:cNvPr>
          <p:cNvCxnSpPr>
            <a:cxnSpLocks/>
          </p:cNvCxnSpPr>
          <p:nvPr/>
        </p:nvCxnSpPr>
        <p:spPr>
          <a:xfrm flipH="1">
            <a:off x="1591408" y="1503484"/>
            <a:ext cx="5161084" cy="7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87A902C-A4B6-460E-B843-511A9332F31D}"/>
              </a:ext>
            </a:extLst>
          </p:cNvPr>
          <p:cNvCxnSpPr>
            <a:cxnSpLocks/>
          </p:cNvCxnSpPr>
          <p:nvPr/>
        </p:nvCxnSpPr>
        <p:spPr>
          <a:xfrm flipH="1">
            <a:off x="1995854" y="1503484"/>
            <a:ext cx="4718540" cy="261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27887-228C-4C05-BDE1-C081CAB3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213"/>
          </a:xfrm>
        </p:spPr>
        <p:txBody>
          <a:bodyPr/>
          <a:lstStyle/>
          <a:p>
            <a:r>
              <a:rPr lang="cs-CZ" b="1" u="sng" dirty="0"/>
              <a:t>Daně přímé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F245B2-596C-4477-8891-0C2F5E65C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015"/>
            <a:ext cx="10515600" cy="482294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- jsou takové daně, u kterých při jejich výběru figuruje jen </a:t>
            </a:r>
            <a:r>
              <a:rPr lang="cs-CZ" b="1" dirty="0"/>
              <a:t>jeden daňový subjekt</a:t>
            </a:r>
            <a:r>
              <a:rPr lang="cs-CZ" dirty="0"/>
              <a:t> (PO nebo FO), který hraje obě dvě role současně. Takovýto subjekt je zároveň poplatníkem i plátcem.</a:t>
            </a:r>
          </a:p>
          <a:p>
            <a:pPr marL="0" indent="0">
              <a:buNone/>
            </a:pPr>
            <a:r>
              <a:rPr lang="cs-CZ" b="1" dirty="0"/>
              <a:t>Příklad: </a:t>
            </a:r>
          </a:p>
          <a:p>
            <a:pPr marL="0" indent="0">
              <a:buNone/>
            </a:pPr>
            <a:r>
              <a:rPr lang="cs-CZ" dirty="0"/>
              <a:t>Daň z příjmu PO (daň ze zisku)</a:t>
            </a:r>
          </a:p>
          <a:p>
            <a:pPr marL="0" indent="0">
              <a:buNone/>
            </a:pPr>
            <a:r>
              <a:rPr lang="cs-CZ" dirty="0"/>
              <a:t>PO (např. s.r.o.) je při výběru daně </a:t>
            </a:r>
            <a:r>
              <a:rPr lang="cs-CZ" b="1" dirty="0"/>
              <a:t>zároveň poplatníkem </a:t>
            </a:r>
            <a:r>
              <a:rPr lang="cs-CZ" dirty="0"/>
              <a:t>– hradí daň ze svého zisku a </a:t>
            </a:r>
            <a:r>
              <a:rPr lang="cs-CZ" b="1" dirty="0"/>
              <a:t>zároveň i plátcem </a:t>
            </a:r>
            <a:r>
              <a:rPr lang="cs-CZ" dirty="0"/>
              <a:t>–daň odvede státu.</a:t>
            </a:r>
          </a:p>
          <a:p>
            <a:pPr marL="0" indent="0">
              <a:buNone/>
            </a:pPr>
            <a:r>
              <a:rPr lang="cs-CZ" dirty="0"/>
              <a:t>Tato PO sama zjistí svou daňovou povinnost, sama daň uhradí a sama za sebe ji odvede státu (finančnímu úřadu)</a:t>
            </a:r>
          </a:p>
          <a:p>
            <a:pPr marL="0" indent="0">
              <a:buNone/>
            </a:pPr>
            <a:r>
              <a:rPr lang="cs-CZ" dirty="0"/>
              <a:t>Znamená to, že </a:t>
            </a:r>
            <a:r>
              <a:rPr lang="cs-CZ" b="1" dirty="0">
                <a:highlight>
                  <a:srgbClr val="FFFF00"/>
                </a:highlight>
              </a:rPr>
              <a:t>poplatník = plátce = 1 osoba</a:t>
            </a:r>
          </a:p>
        </p:txBody>
      </p:sp>
    </p:spTree>
    <p:extLst>
      <p:ext uri="{BB962C8B-B14F-4D97-AF65-F5344CB8AC3E}">
        <p14:creationId xmlns:p14="http://schemas.microsoft.com/office/powerpoint/2010/main" val="119105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27887-228C-4C05-BDE1-C081CAB3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213"/>
          </a:xfrm>
        </p:spPr>
        <p:txBody>
          <a:bodyPr/>
          <a:lstStyle/>
          <a:p>
            <a:r>
              <a:rPr lang="cs-CZ" b="1" u="sng" dirty="0"/>
              <a:t>Daně nepřímé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F245B2-596C-4477-8891-0C2F5E65C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015"/>
            <a:ext cx="10515600" cy="48229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- jsou takové daně, u kterých při jejich výběru figurují </a:t>
            </a:r>
            <a:r>
              <a:rPr lang="cs-CZ" b="1" dirty="0"/>
              <a:t>dva daňové subjekty</a:t>
            </a:r>
            <a:r>
              <a:rPr lang="cs-CZ" dirty="0"/>
              <a:t>, kdy jedna osoba (FO nebo PO) vystupuje v roli poplatníka a druhá osoba (FO nebo PO) vystupuje v roli plátce. V tomto případě je poplatníkem jiná osoba než plátce.</a:t>
            </a:r>
          </a:p>
          <a:p>
            <a:pPr marL="0" indent="0">
              <a:buNone/>
            </a:pPr>
            <a:r>
              <a:rPr lang="cs-CZ" b="1" dirty="0"/>
              <a:t>Příklad: </a:t>
            </a:r>
          </a:p>
          <a:p>
            <a:pPr marL="0" indent="0">
              <a:buNone/>
            </a:pPr>
            <a:r>
              <a:rPr lang="cs-CZ" dirty="0"/>
              <a:t>DPH</a:t>
            </a:r>
          </a:p>
          <a:p>
            <a:pPr marL="0" indent="0">
              <a:buNone/>
            </a:pPr>
            <a:r>
              <a:rPr lang="cs-CZ" dirty="0"/>
              <a:t>PO – prodejce, obchodník (např. s.r.o.) je při výběru daně</a:t>
            </a:r>
            <a:r>
              <a:rPr lang="cs-CZ" b="1" dirty="0"/>
              <a:t> plátcem </a:t>
            </a:r>
            <a:r>
              <a:rPr lang="cs-CZ" dirty="0"/>
              <a:t>–daň vybere od zákazníka v ceně prodávaného produktu, ale částku DPH si nenechá, odvede ji státu.</a:t>
            </a:r>
          </a:p>
          <a:p>
            <a:pPr marL="0" indent="0">
              <a:buNone/>
            </a:pPr>
            <a:r>
              <a:rPr lang="cs-CZ" dirty="0"/>
              <a:t>Konečný spotřebitel (zákazník) je v tomto případě v roli </a:t>
            </a:r>
            <a:r>
              <a:rPr lang="cs-CZ" b="1" dirty="0"/>
              <a:t>poplatníka</a:t>
            </a:r>
            <a:r>
              <a:rPr lang="cs-CZ" dirty="0"/>
              <a:t> – uhradí (zaplatí) daň ze svého v ceně produktu.</a:t>
            </a:r>
          </a:p>
          <a:p>
            <a:pPr marL="0" indent="0">
              <a:buNone/>
            </a:pPr>
            <a:r>
              <a:rPr lang="cs-CZ" dirty="0"/>
              <a:t>Plátce má u nepřímých daní úlohu „zprostředkovatele“. Daň vybere a odvede, ale nehradí ji ze svého.</a:t>
            </a:r>
          </a:p>
          <a:p>
            <a:pPr marL="0" indent="0">
              <a:buNone/>
            </a:pPr>
            <a:r>
              <a:rPr lang="cs-CZ" dirty="0"/>
              <a:t>Znamená to, že </a:t>
            </a:r>
            <a:r>
              <a:rPr lang="cs-CZ" b="1" dirty="0">
                <a:highlight>
                  <a:srgbClr val="FFFF00"/>
                </a:highlight>
              </a:rPr>
              <a:t>poplatník je jiná osoba než plátce, tedy 2 osoby</a:t>
            </a:r>
          </a:p>
        </p:txBody>
      </p:sp>
    </p:spTree>
    <p:extLst>
      <p:ext uri="{BB962C8B-B14F-4D97-AF65-F5344CB8AC3E}">
        <p14:creationId xmlns:p14="http://schemas.microsoft.com/office/powerpoint/2010/main" val="284907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86BD6-8E8C-4A74-AC3F-AB98760A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733"/>
            <a:ext cx="10515600" cy="936623"/>
          </a:xfrm>
        </p:spPr>
        <p:txBody>
          <a:bodyPr/>
          <a:lstStyle/>
          <a:p>
            <a:r>
              <a:rPr lang="cs-CZ" b="1" u="sng" dirty="0"/>
              <a:t>Účtování daní přímých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3C136-CA9F-4B08-B91E-587975F9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1" y="1825624"/>
            <a:ext cx="10828866" cy="4600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Daně přímé se účtují jako </a:t>
            </a:r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b="1" dirty="0"/>
              <a:t> náklad</a:t>
            </a:r>
            <a:r>
              <a:rPr lang="cs-CZ" sz="2400" b="1" dirty="0"/>
              <a:t> </a:t>
            </a:r>
            <a:r>
              <a:rPr lang="cs-CZ" sz="2400" dirty="0"/>
              <a:t>– na nákladových účtech skupiny 53, na straně </a:t>
            </a:r>
            <a:r>
              <a:rPr lang="cs-CZ" sz="2400" b="1" dirty="0"/>
              <a:t>MD</a:t>
            </a:r>
          </a:p>
          <a:p>
            <a:pPr marL="0" indent="0">
              <a:buNone/>
            </a:pPr>
            <a:r>
              <a:rPr lang="cs-CZ" dirty="0"/>
              <a:t>                                a </a:t>
            </a:r>
            <a:r>
              <a:rPr lang="cs-CZ" b="1" dirty="0"/>
              <a:t>závazek</a:t>
            </a:r>
            <a:r>
              <a:rPr lang="cs-CZ" dirty="0"/>
              <a:t> státu </a:t>
            </a:r>
            <a:r>
              <a:rPr lang="cs-CZ" sz="2400" dirty="0"/>
              <a:t>– na pasivních účtech skupiny 34, na straně </a:t>
            </a:r>
            <a:r>
              <a:rPr lang="cs-CZ" sz="2400" b="1" dirty="0"/>
              <a:t>D</a:t>
            </a:r>
            <a:r>
              <a:rPr lang="cs-CZ" sz="2400" dirty="0"/>
              <a:t>                             										    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Příklad:</a:t>
            </a:r>
          </a:p>
          <a:p>
            <a:pPr marL="0" indent="0">
              <a:buNone/>
            </a:pPr>
            <a:r>
              <a:rPr lang="cs-CZ" sz="2400" i="1" dirty="0"/>
              <a:t>Zaúčtujte: </a:t>
            </a:r>
            <a:r>
              <a:rPr lang="cs-CZ" sz="2400" b="1" dirty="0"/>
              <a:t>                                                                                                                    </a:t>
            </a:r>
            <a:r>
              <a:rPr lang="cs-CZ" sz="2400" i="1" dirty="0"/>
              <a:t>MD       D</a:t>
            </a:r>
          </a:p>
          <a:p>
            <a:pPr marL="457200" indent="-457200">
              <a:buAutoNum type="arabicPeriod"/>
            </a:pPr>
            <a:r>
              <a:rPr lang="cs-CZ" sz="2400" i="1" dirty="0"/>
              <a:t>31. 12. 2019, VUD, předpis silniční daně za rok 2019, 6 850,- Kč               </a:t>
            </a:r>
            <a:r>
              <a:rPr lang="cs-CZ" sz="2400" b="1" i="1" dirty="0">
                <a:solidFill>
                  <a:srgbClr val="002060"/>
                </a:solidFill>
              </a:rPr>
              <a:t>531  /  345</a:t>
            </a:r>
          </a:p>
          <a:p>
            <a:pPr marL="457200" indent="-457200">
              <a:buAutoNum type="arabicPeriod"/>
            </a:pPr>
            <a:r>
              <a:rPr lang="cs-CZ" sz="2400" i="1" dirty="0"/>
              <a:t>31. 12. 2019, VUD, zjištěná </a:t>
            </a:r>
            <a:r>
              <a:rPr lang="cs-CZ" sz="2400" i="1" dirty="0" err="1"/>
              <a:t>DzP</a:t>
            </a:r>
            <a:r>
              <a:rPr lang="cs-CZ" sz="2400" i="1" dirty="0"/>
              <a:t> (zisku) firmy za rok 2019, 45 000,- Kč     </a:t>
            </a:r>
            <a:r>
              <a:rPr lang="cs-CZ" sz="2400" b="1" i="1" dirty="0">
                <a:solidFill>
                  <a:srgbClr val="002060"/>
                </a:solidFill>
              </a:rPr>
              <a:t>591  /  341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2400" i="1" dirty="0"/>
              <a:t>31. 1 2020, VPD, úhrada silniční daně 6 850,- Kč                                          </a:t>
            </a:r>
            <a:r>
              <a:rPr lang="cs-CZ" sz="2400" b="1" i="1" dirty="0">
                <a:solidFill>
                  <a:srgbClr val="002060"/>
                </a:solidFill>
              </a:rPr>
              <a:t>345  /  211</a:t>
            </a:r>
          </a:p>
          <a:p>
            <a:pPr marL="457200" indent="-457200">
              <a:buAutoNum type="arabicPeriod"/>
            </a:pPr>
            <a:r>
              <a:rPr lang="cs-CZ" sz="2400" i="1" dirty="0"/>
              <a:t>31. 3. 2020, VBU, úhrada </a:t>
            </a:r>
            <a:r>
              <a:rPr lang="cs-CZ" sz="2400" i="1" dirty="0" err="1"/>
              <a:t>DzP</a:t>
            </a:r>
            <a:r>
              <a:rPr lang="cs-CZ" sz="2400" i="1" dirty="0"/>
              <a:t> 45 000,- Kč                                                      </a:t>
            </a:r>
            <a:r>
              <a:rPr lang="cs-CZ" sz="2400" b="1" i="1" dirty="0">
                <a:solidFill>
                  <a:srgbClr val="002060"/>
                </a:solidFill>
              </a:rPr>
              <a:t>341  /  221 </a:t>
            </a:r>
            <a:r>
              <a:rPr lang="cs-CZ" sz="2400" i="1" dirty="0">
                <a:solidFill>
                  <a:srgbClr val="002060"/>
                </a:solidFill>
              </a:rPr>
              <a:t>                                  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0" indent="0">
              <a:buNone/>
            </a:pPr>
            <a:endParaRPr lang="cs-CZ" b="1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F789002-B36F-4E75-8BD9-F1C80D42F9C5}"/>
              </a:ext>
            </a:extLst>
          </p:cNvPr>
          <p:cNvCxnSpPr>
            <a:cxnSpLocks/>
          </p:cNvCxnSpPr>
          <p:nvPr/>
        </p:nvCxnSpPr>
        <p:spPr>
          <a:xfrm>
            <a:off x="2946401" y="2201333"/>
            <a:ext cx="762000" cy="36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F822191-7EE4-4A33-A999-3568B4C200DA}"/>
              </a:ext>
            </a:extLst>
          </p:cNvPr>
          <p:cNvCxnSpPr>
            <a:cxnSpLocks/>
          </p:cNvCxnSpPr>
          <p:nvPr/>
        </p:nvCxnSpPr>
        <p:spPr>
          <a:xfrm>
            <a:off x="2946401" y="2201333"/>
            <a:ext cx="330199" cy="931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0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86BD6-8E8C-4A74-AC3F-AB98760A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733"/>
            <a:ext cx="10515600" cy="745067"/>
          </a:xfrm>
        </p:spPr>
        <p:txBody>
          <a:bodyPr/>
          <a:lstStyle/>
          <a:p>
            <a:r>
              <a:rPr lang="cs-CZ" b="1" u="sng" dirty="0"/>
              <a:t>Účtování daní nepřímých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3C136-CA9F-4B08-B91E-587975F9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1" y="1151467"/>
            <a:ext cx="10828866" cy="5562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Daně nepřímé se účtují jako </a:t>
            </a:r>
            <a:r>
              <a:rPr lang="cs-CZ" b="1" dirty="0"/>
              <a:t>dva zúčtovací vztahy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b="1" dirty="0"/>
              <a:t> pohledávka za odběratelem</a:t>
            </a:r>
            <a:r>
              <a:rPr lang="cs-CZ" sz="2400" b="1" dirty="0"/>
              <a:t> </a:t>
            </a:r>
            <a:r>
              <a:rPr lang="cs-CZ" sz="2400" dirty="0"/>
              <a:t>– na aktivním účtu odběratelé - 311, na straně </a:t>
            </a:r>
            <a:r>
              <a:rPr lang="cs-CZ" sz="2400" b="1" dirty="0"/>
              <a:t>MD</a:t>
            </a:r>
          </a:p>
          <a:p>
            <a:pPr marL="0" indent="0">
              <a:buNone/>
            </a:pPr>
            <a:r>
              <a:rPr lang="cs-CZ" dirty="0"/>
              <a:t>                                a </a:t>
            </a:r>
            <a:r>
              <a:rPr lang="cs-CZ" b="1" dirty="0"/>
              <a:t>závazek</a:t>
            </a:r>
            <a:r>
              <a:rPr lang="cs-CZ" dirty="0"/>
              <a:t> státu </a:t>
            </a:r>
            <a:r>
              <a:rPr lang="cs-CZ" sz="2400" dirty="0"/>
              <a:t>– na pasivních účtech skupiny 34, na straně </a:t>
            </a:r>
            <a:r>
              <a:rPr lang="cs-CZ" sz="2400" b="1" dirty="0"/>
              <a:t>D</a:t>
            </a:r>
            <a:r>
              <a:rPr lang="cs-CZ" sz="2400" dirty="0"/>
              <a:t>                            						    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Příklad: </a:t>
            </a:r>
          </a:p>
          <a:p>
            <a:pPr marL="0" indent="0">
              <a:buNone/>
            </a:pPr>
            <a:r>
              <a:rPr lang="cs-CZ" sz="2400" i="1" dirty="0"/>
              <a:t>Zaúčtujte:                                                                                                        MD       D</a:t>
            </a:r>
          </a:p>
          <a:p>
            <a:pPr marL="457200" indent="-457200">
              <a:buAutoNum type="arabicPeriod"/>
            </a:pPr>
            <a:r>
              <a:rPr lang="cs-CZ" sz="2400" i="1" dirty="0"/>
              <a:t>13. 6. 2020, FAV, prodej služeb bez DPH   10 000,- Kč                       </a:t>
            </a:r>
            <a:r>
              <a:rPr lang="cs-CZ" sz="2400" b="1" i="1" dirty="0">
                <a:solidFill>
                  <a:srgbClr val="002060"/>
                </a:solidFill>
              </a:rPr>
              <a:t>---   /  602     </a:t>
            </a:r>
          </a:p>
          <a:p>
            <a:pPr marL="0" indent="0">
              <a:buNone/>
            </a:pPr>
            <a:r>
              <a:rPr lang="cs-CZ" sz="2400" i="1" dirty="0"/>
              <a:t>      13. 6. 2020, FAV, prodej služeb DPH 21%    2 100,- Kč                       </a:t>
            </a:r>
            <a:r>
              <a:rPr lang="cs-CZ" sz="2400" b="1" i="1" dirty="0">
                <a:solidFill>
                  <a:srgbClr val="002060"/>
                </a:solidFill>
              </a:rPr>
              <a:t>---  /  343</a:t>
            </a:r>
          </a:p>
          <a:p>
            <a:pPr marL="0" indent="0">
              <a:buNone/>
            </a:pPr>
            <a:r>
              <a:rPr lang="cs-CZ" sz="2400" i="1" dirty="0"/>
              <a:t>     13. 6. 2020, FAV, prodej služeb s DPH        12 100,- Kč                     </a:t>
            </a:r>
            <a:r>
              <a:rPr lang="cs-CZ" sz="2400" b="1" i="1" dirty="0">
                <a:solidFill>
                  <a:srgbClr val="002060"/>
                </a:solidFill>
              </a:rPr>
              <a:t>311  /  ---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400" i="1" dirty="0"/>
              <a:t>30. 6. 2020, VBU, úhrada od odběratele 12 100,- Kč                     </a:t>
            </a:r>
            <a:r>
              <a:rPr lang="cs-CZ" sz="2400" b="1" i="1" dirty="0">
                <a:solidFill>
                  <a:srgbClr val="002060"/>
                </a:solidFill>
              </a:rPr>
              <a:t>221  /  311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400" i="1" dirty="0"/>
              <a:t>25. 7. 2020, VBU, odvod DPH státu           2 100,- Kč                      </a:t>
            </a:r>
            <a:r>
              <a:rPr lang="cs-CZ" sz="2400" b="1" i="1" dirty="0">
                <a:solidFill>
                  <a:srgbClr val="002060"/>
                </a:solidFill>
              </a:rPr>
              <a:t>343  / 221</a:t>
            </a:r>
          </a:p>
          <a:p>
            <a:pPr marL="457200" indent="-457200">
              <a:buFont typeface="+mj-lt"/>
              <a:buAutoNum type="arabicPeriod" startAt="2"/>
            </a:pPr>
            <a:endParaRPr lang="cs-CZ" sz="2400" i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b="1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F789002-B36F-4E75-8BD9-F1C80D42F9C5}"/>
              </a:ext>
            </a:extLst>
          </p:cNvPr>
          <p:cNvCxnSpPr>
            <a:cxnSpLocks/>
          </p:cNvCxnSpPr>
          <p:nvPr/>
        </p:nvCxnSpPr>
        <p:spPr>
          <a:xfrm flipH="1">
            <a:off x="2514600" y="1524000"/>
            <a:ext cx="3204636" cy="770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F822191-7EE4-4A33-A999-3568B4C200DA}"/>
              </a:ext>
            </a:extLst>
          </p:cNvPr>
          <p:cNvCxnSpPr>
            <a:cxnSpLocks/>
          </p:cNvCxnSpPr>
          <p:nvPr/>
        </p:nvCxnSpPr>
        <p:spPr>
          <a:xfrm flipH="1">
            <a:off x="4258734" y="1524000"/>
            <a:ext cx="1460502" cy="1240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156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E8F93-A0F6-4C46-99D0-8D4EF351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33"/>
            <a:ext cx="10515600" cy="787400"/>
          </a:xfrm>
        </p:spPr>
        <p:txBody>
          <a:bodyPr/>
          <a:lstStyle/>
          <a:p>
            <a:r>
              <a:rPr lang="cs-CZ" b="1" u="sng" dirty="0"/>
              <a:t>Příklad - DÚ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C1248-D0D2-4928-BF94-4E0A39A8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948267"/>
            <a:ext cx="11658600" cy="56218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Zaúčtujte:                                                                                                        MD       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31. 5. 2019, VBU, úhrada daně z nemovitých věcí za rok 2019, 10 500,- Kč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15. 6. 2019, VBU, úhrada 1. zálohy na </a:t>
            </a:r>
            <a:r>
              <a:rPr lang="cs-CZ" sz="2400" dirty="0" err="1"/>
              <a:t>DzP</a:t>
            </a:r>
            <a:r>
              <a:rPr lang="cs-CZ" sz="2400" dirty="0"/>
              <a:t> účetní jednotky, 35 000,- Kč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25. 7. 2019, VBU, zúčtování DPH s FU, nadměrný odpočet za 2.Q, 7 390,- Kč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10. 9. 2019, FAP, nákup materiálu </a:t>
            </a:r>
            <a:r>
              <a:rPr lang="cs-CZ" sz="2400" dirty="0" err="1"/>
              <a:t>zp</a:t>
            </a:r>
            <a:r>
              <a:rPr lang="cs-CZ" sz="2400" dirty="0"/>
              <a:t>. B, cena bez DPH 30 000,- Kč</a:t>
            </a:r>
          </a:p>
          <a:p>
            <a:pPr marL="0" indent="0">
              <a:buNone/>
            </a:pPr>
            <a:r>
              <a:rPr lang="cs-CZ" sz="2400" dirty="0"/>
              <a:t>        10. 9. 2019, FAP, nákup materiálu </a:t>
            </a:r>
            <a:r>
              <a:rPr lang="cs-CZ" sz="2400" dirty="0" err="1"/>
              <a:t>zp</a:t>
            </a:r>
            <a:r>
              <a:rPr lang="cs-CZ" sz="2400" dirty="0"/>
              <a:t>. B, DPH 21% …………….. Kč</a:t>
            </a:r>
          </a:p>
          <a:p>
            <a:pPr marL="0" indent="0">
              <a:buNone/>
            </a:pPr>
            <a:r>
              <a:rPr lang="cs-CZ" sz="2400" dirty="0"/>
              <a:t>        10. 9. 2019, FAP, nákup materiálu </a:t>
            </a:r>
            <a:r>
              <a:rPr lang="cs-CZ" sz="2400" dirty="0" err="1"/>
              <a:t>zp</a:t>
            </a:r>
            <a:r>
              <a:rPr lang="cs-CZ" sz="2400" dirty="0"/>
              <a:t>. </a:t>
            </a:r>
            <a:r>
              <a:rPr lang="cs-CZ" sz="2400"/>
              <a:t>B, </a:t>
            </a:r>
            <a:r>
              <a:rPr lang="cs-CZ" sz="2400" dirty="0"/>
              <a:t>cena s DPH, ……………..Kč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2400" dirty="0"/>
              <a:t>16. 9. 2019, FAV, prodej zboží, cena bez DPH 50 000,- Kč</a:t>
            </a:r>
          </a:p>
          <a:p>
            <a:pPr marL="0" indent="0">
              <a:buNone/>
            </a:pPr>
            <a:r>
              <a:rPr lang="cs-CZ" sz="2400" dirty="0"/>
              <a:t>        16. 9. 2019, FAP, prodej zboží, DPH 21% …………….. Kč</a:t>
            </a:r>
          </a:p>
          <a:p>
            <a:pPr marL="0" indent="0">
              <a:buNone/>
            </a:pPr>
            <a:r>
              <a:rPr lang="cs-CZ" sz="2400" dirty="0"/>
              <a:t>        16. 9. 2019, FAP, prodej zboží, cena s DPH, ……………..Kč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/>
              <a:t>17. 9. 2019, VUD, prodané zboží vydáno ze skladu v ceně 27 000,- Kč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/>
              <a:t>25. 10. 2019, VBU, zúčtování DPH s FU za 3. Q, ………………………Kč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sz="2400" dirty="0"/>
              <a:t>15. 12. 2019, VBU, úhrada 2. zálohy na </a:t>
            </a:r>
            <a:r>
              <a:rPr lang="cs-CZ" sz="2400" dirty="0" err="1"/>
              <a:t>DzP</a:t>
            </a:r>
            <a:r>
              <a:rPr lang="cs-CZ" sz="2400" dirty="0"/>
              <a:t> účetní jednotky, 35 000,- Kč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sz="2400" dirty="0"/>
              <a:t>31. 12. 2019, VUD, zjištěná </a:t>
            </a:r>
            <a:r>
              <a:rPr lang="cs-CZ" sz="2400" dirty="0" err="1"/>
              <a:t>DzP</a:t>
            </a:r>
            <a:r>
              <a:rPr lang="cs-CZ" sz="2400" dirty="0"/>
              <a:t> účetní jednotky za rok 2019,  92 000,- Kč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sz="2400" dirty="0"/>
              <a:t>26. 3. 2020, VBU, úhrada doplatku </a:t>
            </a:r>
            <a:r>
              <a:rPr lang="cs-CZ" sz="2400" dirty="0" err="1"/>
              <a:t>DzP</a:t>
            </a:r>
            <a:r>
              <a:rPr lang="cs-CZ" sz="2400" dirty="0"/>
              <a:t> za rok 2019, ……………….., Kč</a:t>
            </a:r>
          </a:p>
          <a:p>
            <a:pPr marL="514350" indent="-514350">
              <a:buFont typeface="+mj-lt"/>
              <a:buAutoNum type="arabicPeriod" startAt="6"/>
            </a:pPr>
            <a:endParaRPr lang="cs-CZ" sz="2400" dirty="0"/>
          </a:p>
          <a:p>
            <a:pPr marL="514350" indent="-514350">
              <a:buFont typeface="+mj-lt"/>
              <a:buAutoNum type="arabicPeriod" startAt="6"/>
            </a:pPr>
            <a:endParaRPr lang="cs-CZ" sz="2400" dirty="0"/>
          </a:p>
          <a:p>
            <a:pPr marL="514350" indent="-514350">
              <a:buFont typeface="+mj-lt"/>
              <a:buAutoNum type="arabicPeriod" startAt="6"/>
            </a:pPr>
            <a:endParaRPr lang="cs-CZ" sz="2400" dirty="0"/>
          </a:p>
          <a:p>
            <a:pPr marL="514350" indent="-514350">
              <a:buFont typeface="+mj-lt"/>
              <a:buAutoNum type="arabicPeriod" startAt="6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8092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984</Words>
  <Application>Microsoft Office PowerPoint</Application>
  <PresentationFormat>Širokoúhlá obrazovka</PresentationFormat>
  <Paragraphs>88</Paragraphs>
  <Slides>9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Účtování o daních</vt:lpstr>
      <vt:lpstr>Obsah:</vt:lpstr>
      <vt:lpstr>Daňová soustava ČR</vt:lpstr>
      <vt:lpstr>Poplatník, plátce</vt:lpstr>
      <vt:lpstr>Daně přímé</vt:lpstr>
      <vt:lpstr>Daně nepřímé</vt:lpstr>
      <vt:lpstr>Účtování daní přímých</vt:lpstr>
      <vt:lpstr>Účtování daní nepřímých</vt:lpstr>
      <vt:lpstr>Příklad - 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Účtování o daních</dc:title>
  <dc:creator>Landová Michaela</dc:creator>
  <cp:lastModifiedBy>Landová Michaela</cp:lastModifiedBy>
  <cp:revision>21</cp:revision>
  <dcterms:created xsi:type="dcterms:W3CDTF">2020-10-09T21:32:35Z</dcterms:created>
  <dcterms:modified xsi:type="dcterms:W3CDTF">2020-10-10T00:16:03Z</dcterms:modified>
</cp:coreProperties>
</file>