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309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8" r:id="rId20"/>
    <p:sldId id="327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</p:sldIdLst>
  <p:sldSz cx="12187238" cy="6859588"/>
  <p:notesSz cx="6858000" cy="9144000"/>
  <p:defaultTextStyle>
    <a:defPPr>
      <a:defRPr lang="cs-CZ"/>
    </a:defPPr>
    <a:lvl1pPr marL="0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364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727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091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454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6818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181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5544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4907" algn="l" defTabSz="10387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D4FF"/>
    <a:srgbClr val="2B361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62" autoAdjust="0"/>
    <p:restoredTop sz="94624" autoAdjust="0"/>
  </p:normalViewPr>
  <p:slideViewPr>
    <p:cSldViewPr>
      <p:cViewPr>
        <p:scale>
          <a:sx n="66" d="100"/>
          <a:sy n="66" d="100"/>
        </p:scale>
        <p:origin x="-1176" y="-168"/>
      </p:cViewPr>
      <p:guideLst>
        <p:guide orient="horz" pos="2161"/>
        <p:guide pos="3839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E5C3F-F20C-44AF-99E3-A13332F27317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8E1A0-764A-49AF-87DD-F32826B28B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364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8727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091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7454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6818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6181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5544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4907" algn="l" defTabSz="103872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043" y="2130927"/>
            <a:ext cx="10359152" cy="147036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087" y="3887100"/>
            <a:ext cx="8531067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5747" y="274709"/>
            <a:ext cx="2742129" cy="585288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362" y="274709"/>
            <a:ext cx="8023265" cy="585288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708" y="4407928"/>
            <a:ext cx="10359152" cy="136239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708" y="2907388"/>
            <a:ext cx="10359152" cy="150053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3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87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7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69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6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5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5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363" y="1600578"/>
            <a:ext cx="5382697" cy="45270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179" y="1600578"/>
            <a:ext cx="5382697" cy="45270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363" y="1535469"/>
            <a:ext cx="5384813" cy="6399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390" indent="0">
              <a:buNone/>
              <a:defRPr sz="2300" b="1"/>
            </a:lvl2pPr>
            <a:lvl3pPr marL="1038779" indent="0">
              <a:buNone/>
              <a:defRPr sz="2000" b="1"/>
            </a:lvl3pPr>
            <a:lvl4pPr marL="1558168" indent="0">
              <a:buNone/>
              <a:defRPr sz="1800" b="1"/>
            </a:lvl4pPr>
            <a:lvl5pPr marL="2077557" indent="0">
              <a:buNone/>
              <a:defRPr sz="1800" b="1"/>
            </a:lvl5pPr>
            <a:lvl6pPr marL="2596946" indent="0">
              <a:buNone/>
              <a:defRPr sz="1800" b="1"/>
            </a:lvl6pPr>
            <a:lvl7pPr marL="3116337" indent="0">
              <a:buNone/>
              <a:defRPr sz="1800" b="1"/>
            </a:lvl7pPr>
            <a:lvl8pPr marL="3635726" indent="0">
              <a:buNone/>
              <a:defRPr sz="1800" b="1"/>
            </a:lvl8pPr>
            <a:lvl9pPr marL="4155115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363" y="2175380"/>
            <a:ext cx="5384813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0952" y="1535469"/>
            <a:ext cx="5386929" cy="6399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390" indent="0">
              <a:buNone/>
              <a:defRPr sz="2300" b="1"/>
            </a:lvl2pPr>
            <a:lvl3pPr marL="1038779" indent="0">
              <a:buNone/>
              <a:defRPr sz="2000" b="1"/>
            </a:lvl3pPr>
            <a:lvl4pPr marL="1558168" indent="0">
              <a:buNone/>
              <a:defRPr sz="1800" b="1"/>
            </a:lvl4pPr>
            <a:lvl5pPr marL="2077557" indent="0">
              <a:buNone/>
              <a:defRPr sz="1800" b="1"/>
            </a:lvl5pPr>
            <a:lvl6pPr marL="2596946" indent="0">
              <a:buNone/>
              <a:defRPr sz="1800" b="1"/>
            </a:lvl6pPr>
            <a:lvl7pPr marL="3116337" indent="0">
              <a:buNone/>
              <a:defRPr sz="1800" b="1"/>
            </a:lvl7pPr>
            <a:lvl8pPr marL="3635726" indent="0">
              <a:buNone/>
              <a:defRPr sz="1800" b="1"/>
            </a:lvl8pPr>
            <a:lvl9pPr marL="4155115" indent="0">
              <a:buNone/>
              <a:defRPr sz="18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0952" y="2175380"/>
            <a:ext cx="5386929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364" y="273113"/>
            <a:ext cx="4009518" cy="116231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4874" y="273122"/>
            <a:ext cx="6813004" cy="585446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364" y="1435437"/>
            <a:ext cx="4009518" cy="4692149"/>
          </a:xfrm>
        </p:spPr>
        <p:txBody>
          <a:bodyPr/>
          <a:lstStyle>
            <a:lvl1pPr marL="0" indent="0">
              <a:buNone/>
              <a:defRPr sz="1600"/>
            </a:lvl1pPr>
            <a:lvl2pPr marL="519390" indent="0">
              <a:buNone/>
              <a:defRPr sz="1400"/>
            </a:lvl2pPr>
            <a:lvl3pPr marL="1038779" indent="0">
              <a:buNone/>
              <a:defRPr sz="1100"/>
            </a:lvl3pPr>
            <a:lvl4pPr marL="1558168" indent="0">
              <a:buNone/>
              <a:defRPr sz="1000"/>
            </a:lvl4pPr>
            <a:lvl5pPr marL="2077557" indent="0">
              <a:buNone/>
              <a:defRPr sz="1000"/>
            </a:lvl5pPr>
            <a:lvl6pPr marL="2596946" indent="0">
              <a:buNone/>
              <a:defRPr sz="1000"/>
            </a:lvl6pPr>
            <a:lvl7pPr marL="3116337" indent="0">
              <a:buNone/>
              <a:defRPr sz="1000"/>
            </a:lvl7pPr>
            <a:lvl8pPr marL="3635726" indent="0">
              <a:buNone/>
              <a:defRPr sz="1000"/>
            </a:lvl8pPr>
            <a:lvl9pPr marL="4155115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8783" y="4801713"/>
            <a:ext cx="7312343" cy="56686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8783" y="612918"/>
            <a:ext cx="7312343" cy="4115753"/>
          </a:xfrm>
        </p:spPr>
        <p:txBody>
          <a:bodyPr/>
          <a:lstStyle>
            <a:lvl1pPr marL="0" indent="0">
              <a:buNone/>
              <a:defRPr sz="3600"/>
            </a:lvl1pPr>
            <a:lvl2pPr marL="519390" indent="0">
              <a:buNone/>
              <a:defRPr sz="3200"/>
            </a:lvl2pPr>
            <a:lvl3pPr marL="1038779" indent="0">
              <a:buNone/>
              <a:defRPr sz="2700"/>
            </a:lvl3pPr>
            <a:lvl4pPr marL="1558168" indent="0">
              <a:buNone/>
              <a:defRPr sz="2300"/>
            </a:lvl4pPr>
            <a:lvl5pPr marL="2077557" indent="0">
              <a:buNone/>
              <a:defRPr sz="2300"/>
            </a:lvl5pPr>
            <a:lvl6pPr marL="2596946" indent="0">
              <a:buNone/>
              <a:defRPr sz="2300"/>
            </a:lvl6pPr>
            <a:lvl7pPr marL="3116337" indent="0">
              <a:buNone/>
              <a:defRPr sz="2300"/>
            </a:lvl7pPr>
            <a:lvl8pPr marL="3635726" indent="0">
              <a:buNone/>
              <a:defRPr sz="2300"/>
            </a:lvl8pPr>
            <a:lvl9pPr marL="4155115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8783" y="5368581"/>
            <a:ext cx="7312343" cy="805048"/>
          </a:xfrm>
        </p:spPr>
        <p:txBody>
          <a:bodyPr/>
          <a:lstStyle>
            <a:lvl1pPr marL="0" indent="0">
              <a:buNone/>
              <a:defRPr sz="1600"/>
            </a:lvl1pPr>
            <a:lvl2pPr marL="519390" indent="0">
              <a:buNone/>
              <a:defRPr sz="1400"/>
            </a:lvl2pPr>
            <a:lvl3pPr marL="1038779" indent="0">
              <a:buNone/>
              <a:defRPr sz="1100"/>
            </a:lvl3pPr>
            <a:lvl4pPr marL="1558168" indent="0">
              <a:buNone/>
              <a:defRPr sz="1000"/>
            </a:lvl4pPr>
            <a:lvl5pPr marL="2077557" indent="0">
              <a:buNone/>
              <a:defRPr sz="1000"/>
            </a:lvl5pPr>
            <a:lvl6pPr marL="2596946" indent="0">
              <a:buNone/>
              <a:defRPr sz="1000"/>
            </a:lvl6pPr>
            <a:lvl7pPr marL="3116337" indent="0">
              <a:buNone/>
              <a:defRPr sz="1000"/>
            </a:lvl7pPr>
            <a:lvl8pPr marL="3635726" indent="0">
              <a:buNone/>
              <a:defRPr sz="1000"/>
            </a:lvl8pPr>
            <a:lvl9pPr marL="4155115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 vert="horz" lIns="103872" tIns="51936" rIns="103872" bIns="51936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362" y="1600578"/>
            <a:ext cx="10968514" cy="4527011"/>
          </a:xfrm>
          <a:prstGeom prst="rect">
            <a:avLst/>
          </a:prstGeom>
        </p:spPr>
        <p:txBody>
          <a:bodyPr vert="horz" lIns="103872" tIns="51936" rIns="103872" bIns="5193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363" y="6357829"/>
            <a:ext cx="2843689" cy="365210"/>
          </a:xfrm>
          <a:prstGeom prst="rect">
            <a:avLst/>
          </a:prstGeom>
        </p:spPr>
        <p:txBody>
          <a:bodyPr vert="horz" lIns="103872" tIns="51936" rIns="103872" bIns="519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0EC0-3AB6-413A-9E61-342F33FABF54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3973" y="6357829"/>
            <a:ext cx="3859292" cy="365210"/>
          </a:xfrm>
          <a:prstGeom prst="rect">
            <a:avLst/>
          </a:prstGeom>
        </p:spPr>
        <p:txBody>
          <a:bodyPr vert="horz" lIns="103872" tIns="51936" rIns="103872" bIns="519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4187" y="6357829"/>
            <a:ext cx="2843689" cy="365210"/>
          </a:xfrm>
          <a:prstGeom prst="rect">
            <a:avLst/>
          </a:prstGeom>
        </p:spPr>
        <p:txBody>
          <a:bodyPr vert="horz" lIns="103872" tIns="51936" rIns="103872" bIns="519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D67A1-E828-445A-B7A3-354968CA4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877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541" indent="-389541" algn="l" defTabSz="10387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008" indent="-324620" algn="l" defTabSz="103877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474" indent="-259694" algn="l" defTabSz="103877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863" indent="-259694" algn="l" defTabSz="10387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253" indent="-259694" algn="l" defTabSz="10387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6642" indent="-259694" algn="l" defTabSz="10387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031" indent="-259694" algn="l" defTabSz="10387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420" indent="-259694" algn="l" defTabSz="10387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4811" indent="-259694" algn="l" defTabSz="10387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90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779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168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557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946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337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726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115" algn="l" defTabSz="103877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ýsledek obrázku pro communication"/>
          <p:cNvPicPr>
            <a:picLocks noChangeAspect="1" noChangeArrowheads="1"/>
          </p:cNvPicPr>
          <p:nvPr/>
        </p:nvPicPr>
        <p:blipFill>
          <a:blip r:embed="rId2"/>
          <a:srcRect t="39464" r="54690" b="4857"/>
          <a:stretch>
            <a:fillRect/>
          </a:stretch>
        </p:blipFill>
        <p:spPr bwMode="auto">
          <a:xfrm>
            <a:off x="0" y="0"/>
            <a:ext cx="12187238" cy="6859588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0243" y="571612"/>
            <a:ext cx="11946995" cy="60736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6800" dirty="0" smtClean="0">
                <a:solidFill>
                  <a:schemeClr val="bg1"/>
                </a:solidFill>
              </a:rPr>
              <a:t>KOMUNIKACE</a:t>
            </a:r>
          </a:p>
          <a:p>
            <a:pPr algn="l"/>
            <a:endParaRPr lang="cs-CZ" sz="6800" dirty="0" smtClean="0">
              <a:solidFill>
                <a:schemeClr val="bg1"/>
              </a:solidFill>
            </a:endParaRPr>
          </a:p>
          <a:p>
            <a:pPr algn="l"/>
            <a:r>
              <a:rPr lang="cs-CZ" sz="6800" dirty="0" smtClean="0">
                <a:solidFill>
                  <a:schemeClr val="bg1"/>
                </a:solidFill>
              </a:rPr>
              <a:t>KOMUNIKACE VNĚ ORGANIZACE</a:t>
            </a:r>
            <a:endParaRPr lang="cs-CZ" sz="6800" dirty="0">
              <a:solidFill>
                <a:schemeClr val="bg1"/>
              </a:solidFill>
            </a:endParaRPr>
          </a:p>
          <a:p>
            <a:pPr algn="l"/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sz="3200" dirty="0" smtClean="0">
                <a:solidFill>
                  <a:schemeClr val="bg1"/>
                </a:solidFill>
              </a:rPr>
              <a:t>Zimní období, 2. ročník</a:t>
            </a:r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sz="3200" dirty="0">
                <a:solidFill>
                  <a:schemeClr val="bg1"/>
                </a:solidFill>
              </a:rPr>
              <a:t>(zápočtový </a:t>
            </a:r>
            <a:r>
              <a:rPr lang="cs-CZ" sz="3200" dirty="0" smtClean="0">
                <a:solidFill>
                  <a:schemeClr val="bg1"/>
                </a:solidFill>
              </a:rPr>
              <a:t>předmět)</a:t>
            </a:r>
            <a:endParaRPr lang="cs-CZ" sz="3200" dirty="0">
              <a:solidFill>
                <a:schemeClr val="bg1"/>
              </a:solidFill>
            </a:endParaRPr>
          </a:p>
          <a:p>
            <a:pPr algn="l"/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sz="3200" dirty="0">
                <a:solidFill>
                  <a:schemeClr val="bg1"/>
                </a:solidFill>
              </a:rPr>
              <a:t>Vyšší odborná škola ČUS, s.r.o.</a:t>
            </a:r>
          </a:p>
          <a:p>
            <a:pPr algn="l"/>
            <a:endParaRPr lang="cs-CZ" sz="3200" dirty="0" smtClean="0">
              <a:solidFill>
                <a:schemeClr val="bg1"/>
              </a:solidFill>
            </a:endParaRPr>
          </a:p>
          <a:p>
            <a:pPr algn="l"/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sz="3200" dirty="0">
                <a:solidFill>
                  <a:schemeClr val="bg1"/>
                </a:solidFill>
              </a:rPr>
              <a:t>Mgr. Marina </a:t>
            </a:r>
            <a:r>
              <a:rPr lang="cs-CZ" sz="3200" dirty="0" err="1">
                <a:solidFill>
                  <a:schemeClr val="bg1"/>
                </a:solidFill>
              </a:rPr>
              <a:t>Augustínová</a:t>
            </a:r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sz="3200" dirty="0">
                <a:solidFill>
                  <a:schemeClr val="bg1"/>
                </a:solidFill>
              </a:rPr>
              <a:t>e-mail: marina.augustinova@vos-cus.cz</a:t>
            </a:r>
          </a:p>
        </p:txBody>
      </p:sp>
      <p:pic>
        <p:nvPicPr>
          <p:cNvPr id="33794" name="Picture 2" descr="Výsledek obrázku pro communication"/>
          <p:cNvPicPr>
            <a:picLocks noChangeAspect="1" noChangeArrowheads="1"/>
          </p:cNvPicPr>
          <p:nvPr/>
        </p:nvPicPr>
        <p:blipFill>
          <a:blip r:embed="rId2"/>
          <a:srcRect l="46154" b="7506"/>
          <a:stretch>
            <a:fillRect/>
          </a:stretch>
        </p:blipFill>
        <p:spPr bwMode="auto">
          <a:xfrm>
            <a:off x="7192712" y="2929970"/>
            <a:ext cx="4994527" cy="392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NEBÝT TM?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Nebezpečí konce kariery</a:t>
            </a:r>
          </a:p>
          <a:p>
            <a:pPr lvl="0"/>
            <a:r>
              <a:rPr lang="cs-CZ" sz="4000" dirty="0" smtClean="0"/>
              <a:t>Při nezvládnutí krizové situace </a:t>
            </a:r>
            <a:br>
              <a:rPr lang="cs-CZ" sz="4000" dirty="0" smtClean="0"/>
            </a:br>
            <a:r>
              <a:rPr lang="cs-CZ" sz="4000" dirty="0" smtClean="0"/>
              <a:t>to může být i konec kariéry </a:t>
            </a:r>
            <a:br>
              <a:rPr lang="cs-CZ" sz="4000" dirty="0" smtClean="0"/>
            </a:br>
            <a:r>
              <a:rPr lang="cs-CZ" sz="4000" dirty="0" smtClean="0"/>
              <a:t>i s ostudou</a:t>
            </a:r>
          </a:p>
          <a:p>
            <a:pPr lvl="0"/>
            <a:r>
              <a:rPr lang="cs-CZ" sz="4000" dirty="0" smtClean="0"/>
              <a:t>Ztráta soukromí </a:t>
            </a:r>
          </a:p>
          <a:p>
            <a:pPr lvl="0"/>
            <a:r>
              <a:rPr lang="cs-CZ" sz="4000" dirty="0" smtClean="0"/>
              <a:t>Nemožnost prezentovat </a:t>
            </a:r>
            <a:br>
              <a:rPr lang="cs-CZ" sz="4000" dirty="0" smtClean="0"/>
            </a:br>
            <a:r>
              <a:rPr lang="cs-CZ" sz="4000" dirty="0" smtClean="0"/>
              <a:t>své osobní názory</a:t>
            </a:r>
          </a:p>
          <a:p>
            <a:pPr lvl="0"/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98396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 KOMUNIKACI TM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4000" dirty="0" smtClean="0"/>
              <a:t>Špatná příprava na rozhovor</a:t>
            </a:r>
          </a:p>
          <a:p>
            <a:pPr lvl="0"/>
            <a:r>
              <a:rPr lang="cs-CZ" sz="4000" dirty="0" smtClean="0"/>
              <a:t>Podcenění novinářů</a:t>
            </a:r>
          </a:p>
          <a:p>
            <a:pPr lvl="0"/>
            <a:r>
              <a:rPr lang="cs-CZ" sz="4000" dirty="0" smtClean="0"/>
              <a:t>Neloajálnost spolupracovníků</a:t>
            </a:r>
          </a:p>
          <a:p>
            <a:pPr lvl="0"/>
            <a:r>
              <a:rPr lang="cs-CZ" sz="4000" dirty="0" smtClean="0"/>
              <a:t>Nevhodná mluva</a:t>
            </a:r>
          </a:p>
          <a:p>
            <a:pPr lvl="0"/>
            <a:r>
              <a:rPr lang="cs-CZ" sz="4000" dirty="0" smtClean="0"/>
              <a:t>Roztěkanost </a:t>
            </a:r>
          </a:p>
          <a:p>
            <a:pPr lvl="0"/>
            <a:r>
              <a:rPr lang="cs-CZ" sz="4000" dirty="0" smtClean="0"/>
              <a:t>Agresivita, neurvalost, vulgarita</a:t>
            </a:r>
          </a:p>
          <a:p>
            <a:pPr lvl="0"/>
            <a:r>
              <a:rPr lang="cs-CZ" sz="4000" dirty="0" smtClean="0"/>
              <a:t>Neochota poskytovat informace</a:t>
            </a:r>
          </a:p>
          <a:p>
            <a:pPr lvl="0"/>
            <a:r>
              <a:rPr lang="cs-CZ" sz="4000" dirty="0" smtClean="0"/>
              <a:t>Podraz před a během komunikace</a:t>
            </a:r>
          </a:p>
          <a:p>
            <a:pPr lvl="0"/>
            <a:r>
              <a:rPr lang="cs-CZ" sz="4000" dirty="0" smtClean="0"/>
              <a:t>Nedostatečné vědomosti</a:t>
            </a:r>
          </a:p>
          <a:p>
            <a:pPr lvl="0"/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98396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PŮSOBNOST A VAZBY FUNKCE TM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Vliv na komunikaci </a:t>
            </a:r>
            <a:br>
              <a:rPr lang="cs-CZ" sz="4000" dirty="0" smtClean="0"/>
            </a:br>
            <a:r>
              <a:rPr lang="cs-CZ" sz="4000" dirty="0" smtClean="0"/>
              <a:t>	→ uvnitř subjektu</a:t>
            </a:r>
            <a:br>
              <a:rPr lang="cs-CZ" sz="4000" dirty="0" smtClean="0"/>
            </a:br>
            <a:r>
              <a:rPr lang="cs-CZ" sz="4000" dirty="0" smtClean="0"/>
              <a:t>	→ navenek subjektu </a:t>
            </a:r>
          </a:p>
          <a:p>
            <a:pPr lvl="0">
              <a:buNone/>
            </a:pPr>
            <a:r>
              <a:rPr lang="cs-CZ" sz="4000" dirty="0" smtClean="0"/>
              <a:t>	</a:t>
            </a:r>
          </a:p>
          <a:p>
            <a:pPr lvl="0"/>
            <a:r>
              <a:rPr lang="cs-CZ" sz="4000" dirty="0" smtClean="0"/>
              <a:t>Vztah k ostatním složkám </a:t>
            </a:r>
            <a:br>
              <a:rPr lang="cs-CZ" sz="4000" dirty="0" smtClean="0"/>
            </a:br>
            <a:r>
              <a:rPr lang="cs-CZ" sz="4000" dirty="0" smtClean="0"/>
              <a:t>zastupujícího</a:t>
            </a:r>
          </a:p>
          <a:p>
            <a:pPr lvl="0"/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98396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MANIPULACE S MÉDII – POHLED TM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3000" b="1" dirty="0" smtClean="0"/>
              <a:t>Nevědomé / Nechtěné</a:t>
            </a:r>
          </a:p>
          <a:p>
            <a:pPr lvl="0"/>
            <a:r>
              <a:rPr lang="cs-CZ" sz="3000" dirty="0" smtClean="0"/>
              <a:t>Nedostatečná příprava</a:t>
            </a:r>
          </a:p>
          <a:p>
            <a:pPr lvl="0"/>
            <a:r>
              <a:rPr lang="cs-CZ" sz="3000" dirty="0" smtClean="0"/>
              <a:t>Podcenění znalosti novinářů</a:t>
            </a:r>
          </a:p>
          <a:p>
            <a:pPr lvl="0"/>
            <a:endParaRPr lang="cs-CZ" sz="3000" dirty="0" smtClean="0"/>
          </a:p>
          <a:p>
            <a:pPr lvl="0">
              <a:buNone/>
            </a:pPr>
            <a:r>
              <a:rPr lang="cs-CZ" sz="3000" b="1" dirty="0" smtClean="0"/>
              <a:t>Vědomé / Úmyslné</a:t>
            </a:r>
          </a:p>
          <a:p>
            <a:pPr lvl="0"/>
            <a:r>
              <a:rPr lang="cs-CZ" sz="3000" dirty="0" smtClean="0"/>
              <a:t>existenční snaha TM o co nejlepší image</a:t>
            </a:r>
          </a:p>
          <a:p>
            <a:pPr lvl="0"/>
            <a:r>
              <a:rPr lang="cs-CZ" sz="3000" dirty="0" smtClean="0"/>
              <a:t>snaha o útlum negativních informací</a:t>
            </a:r>
          </a:p>
          <a:p>
            <a:pPr lvl="0"/>
            <a:r>
              <a:rPr lang="cs-CZ" sz="3000" dirty="0" smtClean="0"/>
              <a:t>ovlivňování ostatních novinářů a médií</a:t>
            </a:r>
          </a:p>
          <a:p>
            <a:pPr lvl="0"/>
            <a:r>
              <a:rPr lang="cs-CZ" sz="3000" dirty="0" smtClean="0"/>
              <a:t>manipulace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98473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265" y="274701"/>
            <a:ext cx="11858707" cy="1143265"/>
          </a:xfrm>
        </p:spPr>
        <p:txBody>
          <a:bodyPr>
            <a:normAutofit/>
          </a:bodyPr>
          <a:lstStyle/>
          <a:p>
            <a:r>
              <a:rPr lang="cs-CZ" dirty="0" smtClean="0"/>
              <a:t>MANIPULACE S MÉDII – POHLED NOVINÁŘE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314056"/>
            <a:ext cx="10968514" cy="554476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2800" b="1" dirty="0" smtClean="0"/>
              <a:t>Nevědomé / Nechtěné</a:t>
            </a:r>
          </a:p>
          <a:p>
            <a:pPr lvl="0"/>
            <a:r>
              <a:rPr lang="cs-CZ" sz="2800" dirty="0" smtClean="0"/>
              <a:t>Neznalost podstaty věci </a:t>
            </a:r>
          </a:p>
          <a:p>
            <a:pPr lvl="0"/>
            <a:r>
              <a:rPr lang="cs-CZ" sz="2800" dirty="0" smtClean="0"/>
              <a:t>Podcenění přípravy</a:t>
            </a:r>
          </a:p>
          <a:p>
            <a:pPr lvl="0"/>
            <a:r>
              <a:rPr lang="cs-CZ" sz="2800" dirty="0" smtClean="0"/>
              <a:t>Minimální zájem jakékoliv další vzdělávání </a:t>
            </a:r>
            <a:br>
              <a:rPr lang="cs-CZ" sz="2800" dirty="0" smtClean="0"/>
            </a:br>
            <a:r>
              <a:rPr lang="cs-CZ" sz="2800" dirty="0" smtClean="0"/>
              <a:t>po nástupu do médií</a:t>
            </a:r>
          </a:p>
          <a:p>
            <a:pPr lvl="0"/>
            <a:endParaRPr lang="cs-CZ" sz="2800" dirty="0" smtClean="0"/>
          </a:p>
          <a:p>
            <a:pPr lvl="0">
              <a:buNone/>
            </a:pPr>
            <a:r>
              <a:rPr lang="cs-CZ" sz="2800" b="1" dirty="0" smtClean="0"/>
              <a:t>Vědomé / Úmyslné</a:t>
            </a:r>
          </a:p>
          <a:p>
            <a:pPr lvl="0"/>
            <a:r>
              <a:rPr lang="cs-CZ" sz="2800" dirty="0" smtClean="0"/>
              <a:t>osobní antipatie</a:t>
            </a:r>
          </a:p>
          <a:p>
            <a:pPr lvl="0"/>
            <a:r>
              <a:rPr lang="cs-CZ" sz="2800" dirty="0" smtClean="0"/>
              <a:t>finanční otázka</a:t>
            </a:r>
          </a:p>
          <a:p>
            <a:pPr lvl="0"/>
            <a:r>
              <a:rPr lang="cs-CZ" sz="2800" dirty="0" smtClean="0"/>
              <a:t>zvýšení atraktivnosti</a:t>
            </a:r>
          </a:p>
          <a:p>
            <a:pPr lvl="0"/>
            <a:r>
              <a:rPr lang="cs-CZ" sz="2800" dirty="0" smtClean="0"/>
              <a:t>ekonomika média</a:t>
            </a:r>
            <a:endParaRPr lang="cs-CZ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786720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PSYCHOLOGICKÝ ASPEKT VNÍMÁNÍ TM</a:t>
            </a:r>
            <a:endParaRPr lang="cs-CZ" dirty="0"/>
          </a:p>
        </p:txBody>
      </p:sp>
      <p:pic>
        <p:nvPicPr>
          <p:cNvPr id="14338" name="Picture 2" descr="The Aging Face, Neck and Hands | Dermatology Institute of 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46" y="2144439"/>
            <a:ext cx="5357850" cy="4153840"/>
          </a:xfrm>
          <a:prstGeom prst="rect">
            <a:avLst/>
          </a:prstGeom>
          <a:noFill/>
        </p:spPr>
      </p:pic>
      <p:pic>
        <p:nvPicPr>
          <p:cNvPr id="14342" name="Picture 6" descr="E-fit computer creates faces of 'the most beautiful man and woman in the  world' - Mirror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2313" y="2143910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TM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579" y="1286654"/>
            <a:ext cx="1178727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4100" dirty="0" smtClean="0"/>
              <a:t>1. Buďte vždy obezřetní, opatrní</a:t>
            </a:r>
          </a:p>
          <a:p>
            <a:pPr>
              <a:buNone/>
            </a:pPr>
            <a:r>
              <a:rPr lang="cs-CZ" sz="4100" dirty="0" smtClean="0"/>
              <a:t>2. Vystupujte, hovořte, diskutujte jen když musíte</a:t>
            </a:r>
          </a:p>
          <a:p>
            <a:pPr>
              <a:buNone/>
            </a:pPr>
            <a:r>
              <a:rPr lang="cs-CZ" sz="4100" dirty="0" smtClean="0"/>
              <a:t>3. Mluviti stříbro, mlčeti zlato !</a:t>
            </a:r>
          </a:p>
          <a:p>
            <a:pPr>
              <a:buNone/>
            </a:pPr>
            <a:r>
              <a:rPr lang="cs-CZ" sz="4100" dirty="0" smtClean="0"/>
              <a:t>4. Pečlivě zvažujte, co kde a jak říkáte </a:t>
            </a:r>
          </a:p>
          <a:p>
            <a:pPr>
              <a:buNone/>
            </a:pPr>
            <a:r>
              <a:rPr lang="cs-CZ" sz="4100" dirty="0" smtClean="0"/>
              <a:t>5. Moudřejší vždy ustoupí</a:t>
            </a:r>
          </a:p>
          <a:p>
            <a:pPr>
              <a:buNone/>
            </a:pPr>
            <a:r>
              <a:rPr lang="cs-CZ" sz="4100" dirty="0" smtClean="0"/>
              <a:t>6. Buďte vždy ochotní, vstřícní</a:t>
            </a:r>
          </a:p>
          <a:p>
            <a:pPr>
              <a:buNone/>
            </a:pPr>
            <a:r>
              <a:rPr lang="cs-CZ" sz="4100" dirty="0" smtClean="0"/>
              <a:t>7. Nejlepší obrana je protiútok</a:t>
            </a:r>
          </a:p>
          <a:p>
            <a:pPr>
              <a:buNone/>
            </a:pPr>
            <a:r>
              <a:rPr lang="cs-CZ" sz="4100" dirty="0" smtClean="0"/>
              <a:t>8. Necítíte-li se fit – nehovořte, nediskutujte, </a:t>
            </a:r>
            <a:br>
              <a:rPr lang="cs-CZ" sz="4100" dirty="0" smtClean="0"/>
            </a:br>
            <a:r>
              <a:rPr lang="cs-CZ" sz="4100" dirty="0" smtClean="0"/>
              <a:t>nezapojujte se do diskuse</a:t>
            </a:r>
          </a:p>
          <a:p>
            <a:pPr>
              <a:buNone/>
            </a:pPr>
            <a:r>
              <a:rPr lang="cs-CZ" sz="4100" dirty="0" smtClean="0"/>
              <a:t>9. Nekritizujte uznávané osobnosti, autority</a:t>
            </a:r>
          </a:p>
          <a:p>
            <a:pPr>
              <a:buNone/>
            </a:pPr>
            <a:r>
              <a:rPr lang="cs-CZ" sz="4100" dirty="0" smtClean="0"/>
              <a:t>10. Diskutujte, hovořte jen o tom, o čem něco víte</a:t>
            </a:r>
          </a:p>
          <a:p>
            <a:pPr>
              <a:buNone/>
            </a:pPr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5714" y="3429794"/>
            <a:ext cx="3181524" cy="342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t="19531" b="5423"/>
          <a:stretch>
            <a:fillRect/>
          </a:stretch>
        </p:blipFill>
        <p:spPr bwMode="auto">
          <a:xfrm>
            <a:off x="21389" y="0"/>
            <a:ext cx="121872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084" y="1786463"/>
            <a:ext cx="5000660" cy="1143265"/>
          </a:xfrm>
        </p:spPr>
        <p:txBody>
          <a:bodyPr>
            <a:normAutofit/>
          </a:bodyPr>
          <a:lstStyle/>
          <a:p>
            <a:pPr algn="l"/>
            <a:r>
              <a:rPr lang="cs-CZ" sz="5400" dirty="0" smtClean="0"/>
              <a:t>TISKOVÁ ZPRÁVA</a:t>
            </a:r>
            <a:endParaRPr lang="cs-CZ" sz="5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4459" y="274701"/>
            <a:ext cx="10968514" cy="1143265"/>
          </a:xfrm>
        </p:spPr>
        <p:txBody>
          <a:bodyPr/>
          <a:lstStyle/>
          <a:p>
            <a:pPr algn="l"/>
            <a:r>
              <a:rPr lang="cs-CZ" dirty="0" smtClean="0"/>
              <a:t>TISKOVÁ 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358092"/>
            <a:ext cx="9968382" cy="525901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4000" dirty="0" smtClean="0"/>
              <a:t>Odpovídá na základní otázky</a:t>
            </a:r>
          </a:p>
          <a:p>
            <a:pPr lvl="0"/>
            <a:r>
              <a:rPr lang="cs-CZ" sz="4000" dirty="0" smtClean="0"/>
              <a:t>Poutavý a jasný titulek </a:t>
            </a:r>
          </a:p>
          <a:p>
            <a:pPr lvl="0"/>
            <a:r>
              <a:rPr lang="it-IT" sz="4000" dirty="0" smtClean="0"/>
              <a:t>Domicil </a:t>
            </a:r>
          </a:p>
          <a:p>
            <a:pPr lvl="0"/>
            <a:r>
              <a:rPr lang="it-IT" sz="4000" dirty="0" smtClean="0"/>
              <a:t>datum a signatura </a:t>
            </a:r>
          </a:p>
          <a:p>
            <a:pPr lvl="0"/>
            <a:r>
              <a:rPr lang="it-IT" sz="4000" dirty="0" smtClean="0"/>
              <a:t>Perex </a:t>
            </a:r>
          </a:p>
          <a:p>
            <a:pPr lvl="0"/>
            <a:r>
              <a:rPr lang="it-IT" sz="4000" dirty="0" smtClean="0"/>
              <a:t>Stavba TZ </a:t>
            </a:r>
            <a:r>
              <a:rPr lang="cs-CZ" sz="4000" dirty="0" smtClean="0"/>
              <a:t>– č</a:t>
            </a:r>
            <a:r>
              <a:rPr lang="it-IT" sz="4000" dirty="0" smtClean="0"/>
              <a:t>elo</a:t>
            </a:r>
            <a:r>
              <a:rPr lang="cs-CZ" sz="4000" dirty="0" smtClean="0"/>
              <a:t> a trup</a:t>
            </a:r>
          </a:p>
          <a:p>
            <a:pPr lvl="0"/>
            <a:r>
              <a:rPr lang="cs-CZ" sz="4000" dirty="0" smtClean="0"/>
              <a:t>Obrácená pyramida</a:t>
            </a:r>
          </a:p>
          <a:p>
            <a:pPr lvl="0"/>
            <a:r>
              <a:rPr lang="cs-CZ" sz="4000" dirty="0" smtClean="0"/>
              <a:t>Citace, odstavce</a:t>
            </a:r>
          </a:p>
          <a:p>
            <a:pPr lvl="0"/>
            <a:r>
              <a:rPr lang="it-IT" sz="4000" dirty="0" smtClean="0"/>
              <a:t>1 normostrana (maximálně dvě)</a:t>
            </a:r>
          </a:p>
          <a:p>
            <a:pPr lvl="0"/>
            <a:r>
              <a:rPr lang="it-IT" sz="4000" dirty="0" smtClean="0"/>
              <a:t>Fotky </a:t>
            </a:r>
            <a:endParaRPr lang="cs-CZ" sz="4000" dirty="0" smtClean="0"/>
          </a:p>
          <a:p>
            <a:pPr lvl="0"/>
            <a:r>
              <a:rPr lang="cs-CZ" sz="4000" dirty="0" smtClean="0"/>
              <a:t>Posílat – kdy, komu a jak </a:t>
            </a:r>
            <a:endParaRPr lang="it-IT" sz="4000" dirty="0" smtClean="0"/>
          </a:p>
          <a:p>
            <a:pPr lvl="0"/>
            <a:endParaRPr lang="it-IT" sz="4000" dirty="0" smtClean="0"/>
          </a:p>
          <a:p>
            <a:pPr lvl="0"/>
            <a:endParaRPr lang="cs-CZ" sz="4000" dirty="0" smtClean="0"/>
          </a:p>
        </p:txBody>
      </p:sp>
      <p:pic>
        <p:nvPicPr>
          <p:cNvPr id="53250" name="Picture 2" descr="Nálepka objektu psací stroj - TenStick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8263" y="500836"/>
            <a:ext cx="3298603" cy="635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TISKOVÁ KONFERENCE</a:t>
            </a:r>
            <a:endParaRPr lang="cs-CZ" dirty="0"/>
          </a:p>
        </p:txBody>
      </p:sp>
      <p:pic>
        <p:nvPicPr>
          <p:cNvPr id="55302" name="Picture 6" descr="Vláda schválila 25 000 korun pro OSVČ, spouští také program na podporu  udržení zaměstnanosti | Vláda Č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273" y="1500968"/>
            <a:ext cx="924172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TISKOVÝ MLUVČÍ</a:t>
            </a:r>
            <a:endParaRPr lang="cs-CZ" dirty="0"/>
          </a:p>
        </p:txBody>
      </p:sp>
      <p:pic>
        <p:nvPicPr>
          <p:cNvPr id="23556" name="Picture 4" descr="Mezinárodně uznávaný expert, kterého chtěl Vojtěch nedávno vyhodit.  Seznamte se, Roman Prymula | ParlamentniListy.cz – politika ze všech st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711" y="1429530"/>
            <a:ext cx="985332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TISKOVÁ KONFERENCE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Na tiskové konferenci nás média mají „živě“</a:t>
            </a:r>
          </a:p>
          <a:p>
            <a:r>
              <a:rPr lang="cs-CZ" sz="4000" dirty="0" smtClean="0"/>
              <a:t>Elektronická média potřebují interakci </a:t>
            </a:r>
          </a:p>
          <a:p>
            <a:pPr lvl="0"/>
            <a:r>
              <a:rPr lang="cs-CZ" sz="4000" dirty="0" smtClean="0"/>
              <a:t>Proč a kdy pořádat TK</a:t>
            </a:r>
          </a:p>
        </p:txBody>
      </p:sp>
      <p:pic>
        <p:nvPicPr>
          <p:cNvPr id="6" name="Picture 4" descr="Transparent Press Conference Clipart - Press Conference Mics Png, Png  Download , Transparent Png Image - PNGi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2049" y="3187318"/>
            <a:ext cx="7429552" cy="3904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TISKOVÁ KONFERENCE – 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 fontScale="92500"/>
          </a:bodyPr>
          <a:lstStyle/>
          <a:p>
            <a:pPr lvl="0"/>
            <a:r>
              <a:rPr lang="cs-CZ" sz="4000" dirty="0" smtClean="0"/>
              <a:t>Chceme sdělit něco významného. </a:t>
            </a:r>
          </a:p>
          <a:p>
            <a:pPr lvl="0"/>
            <a:r>
              <a:rPr lang="cs-CZ" sz="4000" dirty="0" smtClean="0"/>
              <a:t>Chceme prezentovat zajímavé nebo zásadní zjištění.</a:t>
            </a:r>
          </a:p>
          <a:p>
            <a:pPr lvl="0"/>
            <a:r>
              <a:rPr lang="cs-CZ" sz="4000" dirty="0" smtClean="0"/>
              <a:t>Zahajujeme dlouhodobý projekt, nebo jej ukončujeme a hodnotíme jeho výsledky.</a:t>
            </a:r>
          </a:p>
          <a:p>
            <a:pPr lvl="0"/>
            <a:r>
              <a:rPr lang="cs-CZ" sz="4000" dirty="0" smtClean="0"/>
              <a:t>Chceme představit zajímavého hosta nebo osobnost.</a:t>
            </a:r>
          </a:p>
          <a:p>
            <a:pPr lvl="0"/>
            <a:r>
              <a:rPr lang="cs-CZ" sz="4000" dirty="0" smtClean="0"/>
              <a:t>Reagujeme na nějakou aktuální událost.</a:t>
            </a:r>
          </a:p>
          <a:p>
            <a:pPr lvl="0"/>
            <a:r>
              <a:rPr lang="cs-CZ" sz="4000" dirty="0" smtClean="0"/>
              <a:t>Reagujeme na útok v médiích.</a:t>
            </a:r>
            <a:endParaRPr lang="cs-CZ" sz="4000" dirty="0"/>
          </a:p>
        </p:txBody>
      </p:sp>
      <p:pic>
        <p:nvPicPr>
          <p:cNvPr id="4" name="Picture 2" descr="Shure SM58 Dynamic Vocal Microph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5791" y="4886163"/>
            <a:ext cx="3924306" cy="190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TISKOVÁ KONFERENCE – KDY A KDE?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/>
          </a:bodyPr>
          <a:lstStyle/>
          <a:p>
            <a:pPr lvl="0"/>
            <a:r>
              <a:rPr lang="cs-CZ" sz="4400" dirty="0" smtClean="0"/>
              <a:t>Kdy - čas - ideálně v rozmezí 8:00 až 11:00</a:t>
            </a:r>
          </a:p>
          <a:p>
            <a:pPr lvl="0"/>
            <a:r>
              <a:rPr lang="cs-CZ" sz="4400" dirty="0" smtClean="0"/>
              <a:t>Kdy - den – </a:t>
            </a:r>
            <a:r>
              <a:rPr lang="cs-CZ" sz="4400" dirty="0" err="1" smtClean="0"/>
              <a:t>út</a:t>
            </a:r>
            <a:r>
              <a:rPr lang="cs-CZ" sz="4400" dirty="0" smtClean="0"/>
              <a:t>, </a:t>
            </a:r>
            <a:r>
              <a:rPr lang="cs-CZ" sz="4400" dirty="0" err="1" smtClean="0"/>
              <a:t>st</a:t>
            </a:r>
            <a:r>
              <a:rPr lang="cs-CZ" sz="4400" dirty="0" smtClean="0"/>
              <a:t>, </a:t>
            </a:r>
            <a:r>
              <a:rPr lang="cs-CZ" sz="4400" dirty="0" err="1" smtClean="0"/>
              <a:t>čt</a:t>
            </a:r>
            <a:endParaRPr lang="cs-CZ" sz="4400" dirty="0" smtClean="0"/>
          </a:p>
          <a:p>
            <a:r>
              <a:rPr lang="cs-CZ" sz="4400" dirty="0" smtClean="0"/>
              <a:t>Kde - tradiční místa pro TK </a:t>
            </a:r>
            <a:br>
              <a:rPr lang="cs-CZ" sz="4400" dirty="0" smtClean="0"/>
            </a:br>
            <a:r>
              <a:rPr lang="cs-CZ" sz="4400" dirty="0" smtClean="0"/>
              <a:t>nebo přímo „naše působiště“ </a:t>
            </a:r>
            <a:endParaRPr lang="cs-CZ" sz="4400" dirty="0"/>
          </a:p>
        </p:txBody>
      </p:sp>
      <p:pic>
        <p:nvPicPr>
          <p:cNvPr id="4" name="Picture 4" descr="Transparent Press Conference Clipart - Press Conference Mics Png, Png  Download , Transparent Png Image - PNGi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2247" y="4099649"/>
            <a:ext cx="5929354" cy="311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265" y="274701"/>
            <a:ext cx="11787269" cy="1143265"/>
          </a:xfrm>
        </p:spPr>
        <p:txBody>
          <a:bodyPr>
            <a:normAutofit/>
          </a:bodyPr>
          <a:lstStyle/>
          <a:p>
            <a:r>
              <a:rPr lang="cs-CZ" dirty="0" smtClean="0"/>
              <a:t>TISKOVÁ KONFERENCE – JAK A KDY POZVAT?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Dostatečně dopředu, tj. nejpozději v pátek předcházejícího týdne</a:t>
            </a:r>
          </a:p>
          <a:p>
            <a:pPr lvl="0"/>
            <a:r>
              <a:rPr lang="cs-CZ" sz="4000" dirty="0" smtClean="0"/>
              <a:t>Tiskové oznámení - ČTK, případně další tiskové agentury</a:t>
            </a:r>
          </a:p>
          <a:p>
            <a:pPr lvl="0"/>
            <a:r>
              <a:rPr lang="cs-CZ" sz="4000" dirty="0" smtClean="0"/>
              <a:t>Pozvánka – novináři (konkrétně)</a:t>
            </a:r>
          </a:p>
          <a:p>
            <a:pPr lvl="0"/>
            <a:r>
              <a:rPr lang="cs-CZ" sz="4000" dirty="0" smtClean="0"/>
              <a:t>V den konference připomenutí</a:t>
            </a:r>
            <a:endParaRPr lang="cs-CZ" sz="4000" dirty="0"/>
          </a:p>
        </p:txBody>
      </p:sp>
      <p:pic>
        <p:nvPicPr>
          <p:cNvPr id="63490" name="Picture 2" descr="Shure SM58 Dynamic Vocal Microph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0941" y="4449892"/>
            <a:ext cx="4352934" cy="210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4400" dirty="0" smtClean="0"/>
              <a:t>TZ</a:t>
            </a:r>
          </a:p>
          <a:p>
            <a:pPr lvl="0"/>
            <a:r>
              <a:rPr lang="cs-CZ" sz="4400" dirty="0" smtClean="0"/>
              <a:t>Cedulky se jmény vystupujících</a:t>
            </a:r>
          </a:p>
          <a:p>
            <a:pPr lvl="0"/>
            <a:r>
              <a:rPr lang="cs-CZ" sz="4400" dirty="0" smtClean="0"/>
              <a:t>Prezenční listinu</a:t>
            </a:r>
          </a:p>
          <a:p>
            <a:pPr lvl="0"/>
            <a:r>
              <a:rPr lang="cs-CZ" sz="4400" dirty="0" err="1" smtClean="0">
                <a:solidFill>
                  <a:srgbClr val="FF0000"/>
                </a:solidFill>
              </a:rPr>
              <a:t>Press</a:t>
            </a:r>
            <a:r>
              <a:rPr lang="cs-CZ" sz="4400" dirty="0" smtClean="0">
                <a:solidFill>
                  <a:srgbClr val="FF0000"/>
                </a:solidFill>
              </a:rPr>
              <a:t> </a:t>
            </a:r>
            <a:r>
              <a:rPr lang="cs-CZ" sz="4400" dirty="0" err="1" smtClean="0">
                <a:solidFill>
                  <a:srgbClr val="FF0000"/>
                </a:solidFill>
              </a:rPr>
              <a:t>Kit</a:t>
            </a:r>
            <a:endParaRPr lang="cs-CZ" sz="4400" dirty="0" smtClean="0">
              <a:solidFill>
                <a:srgbClr val="FF0000"/>
              </a:solidFill>
            </a:endParaRPr>
          </a:p>
          <a:p>
            <a:pPr lvl="0"/>
            <a:r>
              <a:rPr lang="cs-CZ" sz="4400" dirty="0" smtClean="0"/>
              <a:t>Občerstvení</a:t>
            </a:r>
          </a:p>
        </p:txBody>
      </p:sp>
      <p:pic>
        <p:nvPicPr>
          <p:cNvPr id="62468" name="Picture 4" descr="Transparent Press Conference Clipart - Press Conference Mics Png, Png  Download , Transparent Png Image - PNGi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0101" y="2786852"/>
            <a:ext cx="81915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562"/>
          <a:stretch>
            <a:fillRect/>
          </a:stretch>
        </p:blipFill>
        <p:spPr bwMode="auto">
          <a:xfrm>
            <a:off x="4307669" y="1869594"/>
            <a:ext cx="7879569" cy="49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PRESS KIT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Další písemné materiály </a:t>
            </a:r>
            <a:br>
              <a:rPr lang="cs-CZ" dirty="0" smtClean="0"/>
            </a:br>
            <a:r>
              <a:rPr lang="cs-CZ" dirty="0" smtClean="0"/>
              <a:t>k tématu (na CD)</a:t>
            </a:r>
          </a:p>
          <a:p>
            <a:pPr lvl="0"/>
            <a:r>
              <a:rPr lang="cs-CZ" dirty="0" smtClean="0"/>
              <a:t>Materiály o naší organizaci</a:t>
            </a:r>
          </a:p>
          <a:p>
            <a:pPr lvl="0"/>
            <a:r>
              <a:rPr lang="cs-CZ" dirty="0" smtClean="0"/>
              <a:t>CD s fotografiemi /</a:t>
            </a:r>
            <a:br>
              <a:rPr lang="cs-CZ" dirty="0" smtClean="0"/>
            </a:br>
            <a:r>
              <a:rPr lang="cs-CZ" dirty="0" smtClean="0"/>
              <a:t>video ve vysílatelné </a:t>
            </a:r>
            <a:br>
              <a:rPr lang="cs-CZ" dirty="0" smtClean="0"/>
            </a:br>
            <a:r>
              <a:rPr lang="cs-CZ" dirty="0" smtClean="0"/>
              <a:t>kvalitě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Uvítání </a:t>
            </a:r>
          </a:p>
          <a:p>
            <a:r>
              <a:rPr lang="cs-CZ" dirty="0" smtClean="0"/>
              <a:t>Proč jsme svolali tiskovou konferenci</a:t>
            </a:r>
          </a:p>
          <a:p>
            <a:r>
              <a:rPr lang="cs-CZ" dirty="0" smtClean="0"/>
              <a:t>Představení vystupujících a hostů </a:t>
            </a:r>
          </a:p>
          <a:p>
            <a:r>
              <a:rPr lang="cs-CZ" dirty="0" smtClean="0"/>
              <a:t>Seznámení s programem </a:t>
            </a:r>
          </a:p>
          <a:p>
            <a:r>
              <a:rPr lang="cs-CZ" dirty="0" smtClean="0"/>
              <a:t>Jednotlivé úvodní řeči vystupujících a hostů</a:t>
            </a:r>
          </a:p>
          <a:p>
            <a:r>
              <a:rPr lang="cs-CZ" dirty="0" smtClean="0"/>
              <a:t>Prostor pro dotazy</a:t>
            </a:r>
          </a:p>
          <a:p>
            <a:r>
              <a:rPr lang="cs-CZ" dirty="0" smtClean="0"/>
              <a:t>Poděkování za účast, závěr</a:t>
            </a:r>
            <a:endParaRPr lang="cs-CZ" dirty="0"/>
          </a:p>
        </p:txBody>
      </p:sp>
      <p:pic>
        <p:nvPicPr>
          <p:cNvPr id="5" name="Picture 4" descr="Transparent Press Conference Clipart - Press Conference Mics Png, Png  Download , Transparent Png Image - PNGi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147733" y="1627158"/>
            <a:ext cx="6859587" cy="3605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Jsou to špioni Číny! podezírali Vietnamci holuby na střeše | Týden.cz"/>
          <p:cNvPicPr>
            <a:picLocks noChangeAspect="1" noChangeArrowheads="1"/>
          </p:cNvPicPr>
          <p:nvPr/>
        </p:nvPicPr>
        <p:blipFill>
          <a:blip r:embed="rId2"/>
          <a:srcRect r="14244"/>
          <a:stretch>
            <a:fillRect/>
          </a:stretch>
        </p:blipFill>
        <p:spPr bwMode="auto">
          <a:xfrm>
            <a:off x="0" y="0"/>
            <a:ext cx="12223448" cy="68595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HOLUBÍ LETKA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362" y="143646"/>
            <a:ext cx="10968514" cy="1143265"/>
          </a:xfrm>
        </p:spPr>
        <p:txBody>
          <a:bodyPr/>
          <a:lstStyle/>
          <a:p>
            <a:r>
              <a:rPr lang="cs-CZ" dirty="0" smtClean="0"/>
              <a:t>KRIZOVÁ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362" y="1215216"/>
            <a:ext cx="10968514" cy="5043926"/>
          </a:xfrm>
        </p:spPr>
        <p:txBody>
          <a:bodyPr>
            <a:noAutofit/>
          </a:bodyPr>
          <a:lstStyle/>
          <a:p>
            <a:pPr lvl="0"/>
            <a:r>
              <a:rPr lang="cs-CZ" sz="3000" dirty="0" smtClean="0"/>
              <a:t>klíčová disciplína PR</a:t>
            </a:r>
          </a:p>
          <a:p>
            <a:pPr lvl="0"/>
            <a:r>
              <a:rPr lang="cs-CZ" sz="3000" dirty="0" smtClean="0"/>
              <a:t>součást krizového managementu</a:t>
            </a:r>
          </a:p>
          <a:p>
            <a:pPr lvl="0"/>
            <a:r>
              <a:rPr lang="cs-CZ" sz="3000" dirty="0" smtClean="0"/>
              <a:t>úspěšné zvládnutí má primární význam a vliv na celkovou ochranu</a:t>
            </a:r>
          </a:p>
          <a:p>
            <a:r>
              <a:rPr lang="cs-CZ" sz="3000" dirty="0" smtClean="0"/>
              <a:t>krizová komunikace má řešit</a:t>
            </a:r>
          </a:p>
          <a:p>
            <a:pPr lvl="0"/>
            <a:r>
              <a:rPr lang="cs-CZ" sz="3000" dirty="0" smtClean="0"/>
              <a:t>ve stoje, mimo budovu</a:t>
            </a:r>
          </a:p>
          <a:p>
            <a:pPr lvl="0"/>
            <a:r>
              <a:rPr lang="cs-CZ" sz="3000" dirty="0" smtClean="0"/>
              <a:t>neříkat nic navíc</a:t>
            </a:r>
          </a:p>
          <a:p>
            <a:pPr lvl="0"/>
            <a:r>
              <a:rPr lang="cs-CZ" sz="3000" dirty="0" smtClean="0"/>
              <a:t>dostat novináře do časové tísně</a:t>
            </a:r>
          </a:p>
          <a:p>
            <a:pPr lvl="0"/>
            <a:r>
              <a:rPr lang="cs-CZ" sz="3000" dirty="0" smtClean="0"/>
              <a:t>v případě větší kauzy vytvořit tzv. krizový tým</a:t>
            </a:r>
          </a:p>
          <a:p>
            <a:pPr lvl="0"/>
            <a:r>
              <a:rPr lang="cs-CZ" sz="3000" dirty="0" smtClean="0"/>
              <a:t>simulovat extrémní případy – media </a:t>
            </a:r>
            <a:r>
              <a:rPr lang="cs-CZ" sz="3000" dirty="0" err="1" smtClean="0"/>
              <a:t>training</a:t>
            </a:r>
            <a:r>
              <a:rPr lang="cs-CZ" sz="3000" dirty="0" smtClean="0"/>
              <a:t> </a:t>
            </a:r>
          </a:p>
          <a:p>
            <a:pPr lvl="0"/>
            <a:r>
              <a:rPr lang="cs-CZ" sz="3000" dirty="0" smtClean="0"/>
              <a:t>zajistit, aby nikdo jiný ve společnosti neposkytoval jiné informace</a:t>
            </a:r>
          </a:p>
        </p:txBody>
      </p:sp>
      <p:pic>
        <p:nvPicPr>
          <p:cNvPr id="59394" name="Picture 2" descr="Krize už je na cestě. Odkud ale přijde? | Fórum | Lidovky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5787" y="2786852"/>
            <a:ext cx="4381500" cy="28575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TM?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703" y="1571912"/>
            <a:ext cx="10968514" cy="525901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Je osoba, která je pověřena mluvit jménem organizace, firmy nebo soukromé osoby, a dále pak hlavy státu nebo vlády státu, úřadu a  jiné.</a:t>
            </a:r>
          </a:p>
          <a:p>
            <a:r>
              <a:rPr lang="cs-CZ" sz="4000" dirty="0" smtClean="0"/>
              <a:t>Komplexně zpracovává a zprostředkovává </a:t>
            </a:r>
            <a:br>
              <a:rPr lang="cs-CZ" sz="4000" dirty="0" smtClean="0"/>
            </a:br>
            <a:r>
              <a:rPr lang="cs-CZ" sz="4000" dirty="0" smtClean="0"/>
              <a:t>názory a informace druhých osob </a:t>
            </a:r>
            <a:br>
              <a:rPr lang="cs-CZ" sz="4000" dirty="0" smtClean="0"/>
            </a:br>
            <a:r>
              <a:rPr lang="cs-CZ" sz="4000" dirty="0" smtClean="0"/>
              <a:t>nebo organizací navenek.</a:t>
            </a:r>
          </a:p>
          <a:p>
            <a:r>
              <a:rPr lang="cs-CZ" sz="4000" dirty="0" smtClean="0"/>
              <a:t>Vhodné vzdělání a profesní dovednosti.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1588" y="3306763"/>
            <a:ext cx="32956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TM NESMÍ?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362" y="1600578"/>
            <a:ext cx="10968514" cy="5259010"/>
          </a:xfrm>
        </p:spPr>
        <p:txBody>
          <a:bodyPr>
            <a:normAutofit/>
          </a:bodyPr>
          <a:lstStyle/>
          <a:p>
            <a:r>
              <a:rPr lang="cs-CZ" dirty="0" smtClean="0"/>
              <a:t>Tiskový mluvčí nikdy neprezentuje své osobní názory, pocity, odborné postřehy, komentáře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2445" y="2369797"/>
            <a:ext cx="4164793" cy="448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římá spojovací čára 5"/>
          <p:cNvCxnSpPr/>
          <p:nvPr/>
        </p:nvCxnSpPr>
        <p:spPr>
          <a:xfrm>
            <a:off x="8879701" y="3786984"/>
            <a:ext cx="857256" cy="357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H="1">
            <a:off x="8894215" y="3801498"/>
            <a:ext cx="857256" cy="357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164529" y="3929860"/>
            <a:ext cx="2928958" cy="1428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2036167" y="3859192"/>
            <a:ext cx="3071834" cy="1428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TM?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707" y="1429530"/>
            <a:ext cx="10968514" cy="52590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4000" dirty="0" smtClean="0"/>
              <a:t>Pohlednost – image</a:t>
            </a:r>
          </a:p>
          <a:p>
            <a:pPr lvl="0"/>
            <a:r>
              <a:rPr lang="cs-CZ" sz="4000" dirty="0" smtClean="0"/>
              <a:t>Znalost základů rétoriky</a:t>
            </a:r>
          </a:p>
          <a:p>
            <a:pPr lvl="0"/>
            <a:r>
              <a:rPr lang="cs-CZ" sz="4000" dirty="0" smtClean="0"/>
              <a:t>Schopnost přesně a jasně formulovat myšlenky </a:t>
            </a:r>
          </a:p>
          <a:p>
            <a:pPr lvl="0"/>
            <a:r>
              <a:rPr lang="cs-CZ" sz="4000" dirty="0" smtClean="0"/>
              <a:t>Sečtělost – orientace v dění kolem</a:t>
            </a:r>
          </a:p>
          <a:p>
            <a:pPr lvl="0"/>
            <a:r>
              <a:rPr lang="cs-CZ" sz="4000" dirty="0" smtClean="0"/>
              <a:t>Dobrá slovní zásoba</a:t>
            </a:r>
          </a:p>
          <a:p>
            <a:pPr lvl="0"/>
            <a:r>
              <a:rPr lang="cs-CZ" sz="4000" dirty="0" smtClean="0"/>
              <a:t>Společenský</a:t>
            </a:r>
          </a:p>
          <a:p>
            <a:pPr lvl="0"/>
            <a:r>
              <a:rPr lang="cs-CZ" sz="4000" dirty="0" smtClean="0"/>
              <a:t>Schopnosti psychologa i diplomata</a:t>
            </a:r>
          </a:p>
          <a:p>
            <a:pPr lvl="0"/>
            <a:r>
              <a:rPr lang="cs-CZ" sz="4000" dirty="0" smtClean="0"/>
              <a:t>Loajálnost</a:t>
            </a:r>
          </a:p>
          <a:p>
            <a:pPr lvl="0"/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1588" y="3306763"/>
            <a:ext cx="32956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POŽADAVKY NA TM?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145" y="1500968"/>
            <a:ext cx="10968514" cy="52590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4000" dirty="0" smtClean="0"/>
              <a:t>Bezúhonnost </a:t>
            </a:r>
          </a:p>
          <a:p>
            <a:pPr lvl="0"/>
            <a:r>
              <a:rPr lang="cs-CZ" sz="4000" dirty="0" smtClean="0"/>
              <a:t>Flexibilita</a:t>
            </a:r>
          </a:p>
          <a:p>
            <a:pPr lvl="0"/>
            <a:r>
              <a:rPr lang="cs-CZ" sz="4000" dirty="0" smtClean="0"/>
              <a:t>Znalost konkrétních problémů</a:t>
            </a:r>
          </a:p>
          <a:p>
            <a:pPr lvl="0"/>
            <a:r>
              <a:rPr lang="cs-CZ" sz="4000" dirty="0" smtClean="0"/>
              <a:t>Schopnost sledovat dění na trhu</a:t>
            </a:r>
          </a:p>
          <a:p>
            <a:pPr lvl="0"/>
            <a:r>
              <a:rPr lang="cs-CZ" sz="4000" dirty="0" smtClean="0"/>
              <a:t>Velmi dobrý společenský rozhled </a:t>
            </a:r>
          </a:p>
          <a:p>
            <a:pPr lvl="0"/>
            <a:r>
              <a:rPr lang="cs-CZ" sz="4000" dirty="0" smtClean="0"/>
              <a:t>Pohotovost</a:t>
            </a:r>
          </a:p>
          <a:p>
            <a:pPr lvl="0"/>
            <a:r>
              <a:rPr lang="cs-CZ" sz="4000" dirty="0" smtClean="0"/>
              <a:t>Být tzv. „splachovací“ </a:t>
            </a:r>
          </a:p>
          <a:p>
            <a:pPr lvl="0"/>
            <a:r>
              <a:rPr lang="cs-CZ" sz="4000" dirty="0" smtClean="0"/>
              <a:t>Nebýt cholerik</a:t>
            </a:r>
          </a:p>
          <a:p>
            <a:pPr lvl="0"/>
            <a:r>
              <a:rPr lang="cs-CZ" sz="4000" dirty="0" smtClean="0"/>
              <a:t>Umět naslouchat</a:t>
            </a:r>
          </a:p>
          <a:p>
            <a:pPr lvl="0"/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98473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POTKÁTE TM?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Při reakcích na aktuální dění</a:t>
            </a:r>
          </a:p>
          <a:p>
            <a:pPr lvl="0"/>
            <a:r>
              <a:rPr lang="cs-CZ" sz="4000" dirty="0" smtClean="0"/>
              <a:t>Všeobecné prezentace na venek</a:t>
            </a:r>
          </a:p>
          <a:p>
            <a:pPr lvl="0"/>
            <a:r>
              <a:rPr lang="cs-CZ" sz="4000" dirty="0" smtClean="0"/>
              <a:t>Odborné semináře</a:t>
            </a:r>
          </a:p>
          <a:p>
            <a:pPr lvl="0"/>
            <a:r>
              <a:rPr lang="cs-CZ" sz="4000" dirty="0" smtClean="0"/>
              <a:t>Mediální vystoupení </a:t>
            </a:r>
            <a:br>
              <a:rPr lang="cs-CZ" sz="4000" dirty="0" smtClean="0"/>
            </a:br>
            <a:r>
              <a:rPr lang="cs-CZ" sz="4000" dirty="0" smtClean="0"/>
              <a:t>a diskusní pořady</a:t>
            </a:r>
          </a:p>
          <a:p>
            <a:pPr lvl="0"/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98396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OČEKÁVÁ OD TM?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0079" y="1572406"/>
            <a:ext cx="10968514" cy="4972488"/>
          </a:xfrm>
        </p:spPr>
        <p:txBody>
          <a:bodyPr>
            <a:noAutofit/>
          </a:bodyPr>
          <a:lstStyle/>
          <a:p>
            <a:r>
              <a:rPr lang="cs-CZ" dirty="0" smtClean="0"/>
              <a:t>Autorita</a:t>
            </a:r>
          </a:p>
          <a:p>
            <a:r>
              <a:rPr lang="cs-CZ" dirty="0" smtClean="0"/>
              <a:t>Svébytná osobnost – umění se prosadit</a:t>
            </a:r>
          </a:p>
          <a:p>
            <a:r>
              <a:rPr lang="cs-CZ" dirty="0" smtClean="0"/>
              <a:t>Být v obraze</a:t>
            </a:r>
          </a:p>
          <a:p>
            <a:r>
              <a:rPr lang="cs-CZ" dirty="0" smtClean="0"/>
              <a:t>Schopnost zastoupit specialisty, </a:t>
            </a:r>
            <a:br>
              <a:rPr lang="cs-CZ" dirty="0" smtClean="0"/>
            </a:br>
            <a:r>
              <a:rPr lang="cs-CZ" dirty="0" smtClean="0"/>
              <a:t>manažery i v odborných diskuzích</a:t>
            </a:r>
          </a:p>
          <a:p>
            <a:r>
              <a:rPr lang="cs-CZ" dirty="0" smtClean="0"/>
              <a:t>Psychická odolnost</a:t>
            </a:r>
          </a:p>
          <a:p>
            <a:r>
              <a:rPr lang="cs-CZ" dirty="0" smtClean="0"/>
              <a:t>Zvládat vystoupení před kamerou, </a:t>
            </a:r>
            <a:br>
              <a:rPr lang="cs-CZ" dirty="0" smtClean="0"/>
            </a:br>
            <a:r>
              <a:rPr lang="cs-CZ" dirty="0" smtClean="0"/>
              <a:t>v rozhlase, v komunikaci s novinářem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6693" y="198396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BÝT TM?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269" y="1599808"/>
            <a:ext cx="10968514" cy="5259010"/>
          </a:xfrm>
        </p:spPr>
        <p:txBody>
          <a:bodyPr>
            <a:normAutofit/>
          </a:bodyPr>
          <a:lstStyle/>
          <a:p>
            <a:pPr lvl="0"/>
            <a:r>
              <a:rPr lang="cs-CZ" sz="4000" dirty="0" smtClean="0"/>
              <a:t>Zviditelnění se </a:t>
            </a:r>
          </a:p>
          <a:p>
            <a:pPr lvl="0"/>
            <a:r>
              <a:rPr lang="cs-CZ" sz="4000" dirty="0" smtClean="0"/>
              <a:t>Další odborný růst</a:t>
            </a:r>
          </a:p>
          <a:p>
            <a:pPr lvl="0"/>
            <a:r>
              <a:rPr lang="cs-CZ" sz="4000" dirty="0" smtClean="0"/>
              <a:t>Být středem důležitého dění</a:t>
            </a:r>
          </a:p>
          <a:p>
            <a:pPr lvl="0"/>
            <a:endParaRPr lang="cs-CZ" sz="4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5255" y="1983963"/>
            <a:ext cx="4521983" cy="48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617</Words>
  <Application>Microsoft Office PowerPoint</Application>
  <PresentationFormat>Vlastní</PresentationFormat>
  <Paragraphs>170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Snímek 1</vt:lpstr>
      <vt:lpstr>TISKOVÝ MLUVČÍ</vt:lpstr>
      <vt:lpstr>KDO JE TM?</vt:lpstr>
      <vt:lpstr>CO TM NESMÍ?</vt:lpstr>
      <vt:lpstr>POŽADAVKY NA TM?</vt:lpstr>
      <vt:lpstr>DALŠÍ POŽADAVKY NA TM?</vt:lpstr>
      <vt:lpstr>KDE POTKÁTE TM?</vt:lpstr>
      <vt:lpstr>CO SE OČEKÁVÁ OD TM?</vt:lpstr>
      <vt:lpstr>PROČ BÝT TM?</vt:lpstr>
      <vt:lpstr>PROČ NEBÝT TM?</vt:lpstr>
      <vt:lpstr>CHYBY V KOMUNIKACI TM</vt:lpstr>
      <vt:lpstr>PŮSOBNOST A VAZBY FUNKCE TM</vt:lpstr>
      <vt:lpstr>MANIPULACE S MÉDII – POHLED TM</vt:lpstr>
      <vt:lpstr>MANIPULACE S MÉDII – POHLED NOVINÁŘE</vt:lpstr>
      <vt:lpstr>PSYCHOLOGICKÝ ASPEKT VNÍMÁNÍ TM</vt:lpstr>
      <vt:lpstr>DESATERO TM</vt:lpstr>
      <vt:lpstr>TISKOVÁ ZPRÁVA</vt:lpstr>
      <vt:lpstr>TISKOVÁ ZPRÁVA</vt:lpstr>
      <vt:lpstr>TISKOVÁ KONFERENCE</vt:lpstr>
      <vt:lpstr>TISKOVÁ KONFERENCE</vt:lpstr>
      <vt:lpstr>TISKOVÁ KONFERENCE – PROČ?</vt:lpstr>
      <vt:lpstr>TISKOVÁ KONFERENCE – KDY A KDE?</vt:lpstr>
      <vt:lpstr>TISKOVÁ KONFERENCE – JAK A KDY POZVAT?</vt:lpstr>
      <vt:lpstr>PŘÍPRAVA TK</vt:lpstr>
      <vt:lpstr>PRESS KIT</vt:lpstr>
      <vt:lpstr>PRŮBĚH TK</vt:lpstr>
      <vt:lpstr>HOLUBÍ LETKA</vt:lpstr>
      <vt:lpstr>KRIZOVÁ KOMUNIKACE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Mari</dc:creator>
  <cp:lastModifiedBy>Mari</cp:lastModifiedBy>
  <cp:revision>192</cp:revision>
  <dcterms:created xsi:type="dcterms:W3CDTF">2017-08-29T09:59:13Z</dcterms:created>
  <dcterms:modified xsi:type="dcterms:W3CDTF">2020-10-15T09:57:35Z</dcterms:modified>
</cp:coreProperties>
</file>