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89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69" r:id="rId17"/>
    <p:sldId id="270" r:id="rId18"/>
    <p:sldId id="332" r:id="rId19"/>
    <p:sldId id="334" r:id="rId20"/>
    <p:sldId id="333" r:id="rId21"/>
    <p:sldId id="339" r:id="rId22"/>
    <p:sldId id="335" r:id="rId23"/>
    <p:sldId id="325" r:id="rId24"/>
    <p:sldId id="326" r:id="rId25"/>
    <p:sldId id="327" r:id="rId26"/>
    <p:sldId id="328" r:id="rId27"/>
    <p:sldId id="290" r:id="rId28"/>
    <p:sldId id="291" r:id="rId29"/>
    <p:sldId id="292" r:id="rId30"/>
    <p:sldId id="293" r:id="rId31"/>
    <p:sldId id="294" r:id="rId32"/>
    <p:sldId id="295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12" r:id="rId42"/>
    <p:sldId id="313" r:id="rId43"/>
    <p:sldId id="314" r:id="rId44"/>
    <p:sldId id="315" r:id="rId45"/>
    <p:sldId id="316" r:id="rId46"/>
    <p:sldId id="317" r:id="rId47"/>
    <p:sldId id="322" r:id="rId48"/>
    <p:sldId id="323" r:id="rId49"/>
    <p:sldId id="336" r:id="rId50"/>
    <p:sldId id="337" r:id="rId51"/>
  </p:sldIdLst>
  <p:sldSz cx="9145588" cy="6858000"/>
  <p:notesSz cx="6735763" cy="98694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CC0066"/>
    <a:srgbClr val="FF9900"/>
    <a:srgbClr val="99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6" y="-96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cs-CZ"/>
              <a:t>Institut INPRO, a.s.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cs-CZ"/>
              <a:t>Time management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13E8147C-7AC1-456A-B40D-C567D43F4F7C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cs-CZ"/>
              <a:t>Institut INPRO, a.s.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cs-CZ"/>
              <a:t>Time management</a:t>
            </a:r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F710DF20-E502-455E-96D2-3C7793ED0384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3988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23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Institut INPRO, a.s.                                    Time management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A6A7F-8E32-4C78-8377-0252D5A4475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Institut INPRO, a.s.                                    Time management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5D264-A4CD-44B6-B1B0-0BD36063B82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30988" y="276225"/>
            <a:ext cx="2055812" cy="584993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8788" y="276225"/>
            <a:ext cx="6019800" cy="584993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Institut INPRO, a.s.                                    Time management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84F66-5DDB-4848-B7DA-3496C34315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8788" y="276225"/>
            <a:ext cx="8228012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8788" y="1600200"/>
            <a:ext cx="4037012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8788" y="6245225"/>
            <a:ext cx="2130425" cy="477838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7188" cy="477838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Institut INPRO, a.s.                                    Time management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6375" y="6245225"/>
            <a:ext cx="2130425" cy="477838"/>
          </a:xfrm>
        </p:spPr>
        <p:txBody>
          <a:bodyPr/>
          <a:lstStyle>
            <a:lvl1pPr>
              <a:defRPr/>
            </a:lvl1pPr>
          </a:lstStyle>
          <a:p>
            <a:fld id="{0FEDCDF9-6478-4C0C-BFDC-2C35FE062C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8788" y="276225"/>
            <a:ext cx="8228012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8788" y="1600200"/>
            <a:ext cx="4037012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8788" y="3938588"/>
            <a:ext cx="4037012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8788" y="6245225"/>
            <a:ext cx="2130425" cy="477838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7188" cy="477838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Institut INPRO, a.s.                                    Time management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6375" y="6245225"/>
            <a:ext cx="2130425" cy="477838"/>
          </a:xfrm>
        </p:spPr>
        <p:txBody>
          <a:bodyPr/>
          <a:lstStyle>
            <a:lvl1pPr>
              <a:defRPr/>
            </a:lvl1pPr>
          </a:lstStyle>
          <a:p>
            <a:fld id="{FE4F1377-CC30-4210-A26A-EB585CBB09E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8788" y="276225"/>
            <a:ext cx="8228012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8788" y="1600200"/>
            <a:ext cx="4037012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8788" y="6245225"/>
            <a:ext cx="2130425" cy="477838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7188" cy="477838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Institut INPRO, a.s.                                    Time management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6375" y="6245225"/>
            <a:ext cx="2130425" cy="477838"/>
          </a:xfrm>
        </p:spPr>
        <p:txBody>
          <a:bodyPr/>
          <a:lstStyle>
            <a:lvl1pPr>
              <a:defRPr/>
            </a:lvl1pPr>
          </a:lstStyle>
          <a:p>
            <a:fld id="{081A6DAA-AE56-4FA9-AFDD-9812E4BFED2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Institut INPRO, a.s.                                    Time management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AEAE2-2C9A-4B5A-832B-57F2E1F3A44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39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Institut INPRO, a.s.                                    Time management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89712-23A3-4AA1-BCBD-50C3BC8EFC5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8788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Institut INPRO, a.s.                                    Time management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0578-8CF0-49CD-AD4E-1E342494FC9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661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661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Institut INPRO, a.s.                                    Time management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1F72E-070E-48A5-BAA3-432A66948E0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Institut INPRO, a.s.                                    Time management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19E86-054C-45C3-A387-AA9F096310B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Institut INPRO, a.s.                                    Time management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CB082-7690-448C-9568-770D6B071B0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33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Institut INPRO, a.s.                                    Time management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572C1-90C4-418F-9AA0-382B9527A49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79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79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Institut INPRO, a.s.                                    Time management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3E88B-BE89-4532-8F60-10D251397D6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76225"/>
            <a:ext cx="82280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3" tIns="47892" rIns="95783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600200"/>
            <a:ext cx="82280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3" tIns="47892" rIns="95783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6245225"/>
            <a:ext cx="21304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3" tIns="47892" rIns="95783" bIns="47892" numCol="1" anchor="t" anchorCtr="0" compatLnSpc="1">
            <a:prstTxWarp prst="textNoShape">
              <a:avLst/>
            </a:prstTxWarp>
          </a:bodyPr>
          <a:lstStyle>
            <a:lvl1pPr defTabSz="958850"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71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3" tIns="47892" rIns="95783" bIns="47892" numCol="1" anchor="t" anchorCtr="0" compatLnSpc="1">
            <a:prstTxWarp prst="textNoShape">
              <a:avLst/>
            </a:prstTxWarp>
          </a:bodyPr>
          <a:lstStyle>
            <a:lvl1pPr algn="ctr" defTabSz="958850">
              <a:defRPr sz="1400"/>
            </a:lvl1pPr>
          </a:lstStyle>
          <a:p>
            <a:r>
              <a:rPr lang="cs-CZ"/>
              <a:t>Institut INPRO, a.s.                                    Time management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6375" y="6245225"/>
            <a:ext cx="21304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3" tIns="47892" rIns="95783" bIns="47892" numCol="1" anchor="t" anchorCtr="0" compatLnSpc="1">
            <a:prstTxWarp prst="textNoShape">
              <a:avLst/>
            </a:prstTxWarp>
          </a:bodyPr>
          <a:lstStyle>
            <a:lvl1pPr algn="r" defTabSz="958850">
              <a:defRPr sz="1400"/>
            </a:lvl1pPr>
          </a:lstStyle>
          <a:p>
            <a:fld id="{CB3EAC7B-A13C-4ABA-913A-E7BB38E66BA4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58850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8850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2pPr>
      <a:lvl3pPr algn="ctr" defTabSz="958850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3pPr>
      <a:lvl4pPr algn="ctr" defTabSz="958850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4pPr>
      <a:lvl5pPr algn="ctr" defTabSz="958850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5pPr>
      <a:lvl6pPr marL="457200" algn="ctr" defTabSz="958850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6pPr>
      <a:lvl7pPr marL="914400" algn="ctr" defTabSz="958850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7pPr>
      <a:lvl8pPr marL="1371600" algn="ctr" defTabSz="958850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8pPr>
      <a:lvl9pPr marL="1828800" algn="ctr" defTabSz="958850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9pPr>
    </p:titleStyle>
    <p:bodyStyle>
      <a:lvl1pPr marL="360363" indent="-360363" algn="l" defTabSz="958850" rtl="0" fontAlgn="base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8850" rtl="0" fontAlgn="base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196975" indent="-238125" algn="l" defTabSz="958850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76400" indent="-239713" algn="l" defTabSz="958850" rtl="0" fontAlgn="base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54238" indent="-239713" algn="l" defTabSz="958850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11438" indent="-239713" algn="l" defTabSz="958850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68638" indent="-239713" algn="l" defTabSz="958850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25838" indent="-239713" algn="l" defTabSz="958850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83038" indent="-239713" algn="l" defTabSz="958850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5" name="Picture 17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225" y="1052513"/>
            <a:ext cx="7775575" cy="1470025"/>
          </a:xfrm>
        </p:spPr>
        <p:txBody>
          <a:bodyPr/>
          <a:lstStyle/>
          <a:p>
            <a:r>
              <a:rPr lang="cs-CZ" sz="3600" b="1" dirty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 a stres </a:t>
            </a:r>
            <a:r>
              <a:rPr lang="cs-CZ" sz="36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management</a:t>
            </a:r>
            <a:br>
              <a:rPr lang="cs-CZ" sz="36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3600" b="1" smtClean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 3. </a:t>
            </a:r>
            <a:r>
              <a:rPr lang="cs-CZ" sz="36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ročník ČUS </a:t>
            </a:r>
            <a:endParaRPr lang="cs-CZ" sz="3600" b="1" dirty="0">
              <a:solidFill>
                <a:srgbClr val="99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60" name="Picture 12" descr="j0287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4825" y="2924175"/>
            <a:ext cx="3241675" cy="2484438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6453188"/>
            <a:ext cx="8442325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276225"/>
            <a:ext cx="8228012" cy="704850"/>
          </a:xfrm>
        </p:spPr>
        <p:txBody>
          <a:bodyPr/>
          <a:lstStyle/>
          <a:p>
            <a:r>
              <a:rPr lang="cs-CZ" sz="4000" b="1">
                <a:solidFill>
                  <a:srgbClr val="0000FF"/>
                </a:solidFill>
              </a:rPr>
              <a:t>Zákony řízení času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2663" y="1412875"/>
            <a:ext cx="7446962" cy="4321175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sz="1900" b="1" u="sng">
                <a:solidFill>
                  <a:srgbClr val="FF9900"/>
                </a:solidFill>
              </a:rPr>
              <a:t>ZÁKON 4: Kdo chce dosáhnout cíle, musí vystoupit ze své komfortní zóny</a:t>
            </a:r>
            <a:endParaRPr lang="cs-CZ" sz="1900" b="1">
              <a:solidFill>
                <a:srgbClr val="FF9900"/>
              </a:solidFill>
            </a:endParaRPr>
          </a:p>
          <a:p>
            <a:pPr>
              <a:buFontTx/>
              <a:buNone/>
            </a:pPr>
            <a:endParaRPr lang="cs-CZ" sz="1900" b="1"/>
          </a:p>
          <a:p>
            <a:pPr>
              <a:buFontTx/>
              <a:buNone/>
            </a:pPr>
            <a:endParaRPr lang="cs-CZ" sz="1900" b="1"/>
          </a:p>
          <a:p>
            <a:pPr>
              <a:buFontTx/>
              <a:buNone/>
            </a:pPr>
            <a:r>
              <a:rPr lang="cs-CZ" sz="2000" b="1">
                <a:solidFill>
                  <a:srgbClr val="009900"/>
                </a:solidFill>
              </a:rPr>
              <a:t>Chytré cíle:</a:t>
            </a:r>
          </a:p>
          <a:p>
            <a:pPr>
              <a:buFontTx/>
              <a:buNone/>
            </a:pPr>
            <a:r>
              <a:rPr lang="cs-CZ" sz="1900" b="1">
                <a:solidFill>
                  <a:srgbClr val="FF9900"/>
                </a:solidFill>
              </a:rPr>
              <a:t>	S</a:t>
            </a:r>
            <a:r>
              <a:rPr lang="cs-CZ" sz="1900" b="1"/>
              <a:t>			</a:t>
            </a:r>
            <a:r>
              <a:rPr lang="cs-CZ" sz="1900"/>
              <a:t>Konkrétní (Specific)</a:t>
            </a:r>
          </a:p>
          <a:p>
            <a:pPr>
              <a:buFontTx/>
              <a:buNone/>
            </a:pPr>
            <a:r>
              <a:rPr lang="cs-CZ" sz="1900" b="1">
                <a:solidFill>
                  <a:srgbClr val="FF9900"/>
                </a:solidFill>
              </a:rPr>
              <a:t>	M	</a:t>
            </a:r>
            <a:r>
              <a:rPr lang="cs-CZ" sz="1900"/>
              <a:t>		Měřitelné (Measurable)</a:t>
            </a:r>
          </a:p>
          <a:p>
            <a:pPr>
              <a:buFontTx/>
              <a:buNone/>
            </a:pPr>
            <a:r>
              <a:rPr lang="cs-CZ" sz="1900" b="1">
                <a:solidFill>
                  <a:srgbClr val="FF9900"/>
                </a:solidFill>
              </a:rPr>
              <a:t>	A	</a:t>
            </a:r>
            <a:r>
              <a:rPr lang="cs-CZ" sz="1900"/>
              <a:t>		Akční (Action-oriented)</a:t>
            </a:r>
          </a:p>
          <a:p>
            <a:pPr>
              <a:buFontTx/>
              <a:buNone/>
            </a:pPr>
            <a:r>
              <a:rPr lang="cs-CZ" sz="1900" b="1">
                <a:solidFill>
                  <a:srgbClr val="FF9900"/>
                </a:solidFill>
              </a:rPr>
              <a:t>	R	</a:t>
            </a:r>
            <a:r>
              <a:rPr lang="cs-CZ" sz="1900"/>
              <a:t>		Realistické (Realistic)</a:t>
            </a:r>
          </a:p>
          <a:p>
            <a:pPr>
              <a:buFontTx/>
              <a:buNone/>
            </a:pPr>
            <a:r>
              <a:rPr lang="cs-CZ" sz="1900" b="1">
                <a:solidFill>
                  <a:srgbClr val="FF9900"/>
                </a:solidFill>
              </a:rPr>
              <a:t>	T	</a:t>
            </a:r>
            <a:r>
              <a:rPr lang="cs-CZ" sz="1900"/>
              <a:t>		Vhodně načasované (Timely)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276225"/>
            <a:ext cx="8228012" cy="631825"/>
          </a:xfrm>
        </p:spPr>
        <p:txBody>
          <a:bodyPr/>
          <a:lstStyle/>
          <a:p>
            <a:r>
              <a:rPr lang="cs-CZ" sz="4000" b="1">
                <a:solidFill>
                  <a:srgbClr val="0000FF"/>
                </a:solidFill>
              </a:rPr>
              <a:t>Zákony řízení času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2663" y="1268413"/>
            <a:ext cx="7704137" cy="478472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sz="1800" b="1" u="sng">
                <a:solidFill>
                  <a:srgbClr val="FF9900"/>
                </a:solidFill>
              </a:rPr>
              <a:t>ZÁKON 5: Každodenní plánování šetří váš čas</a:t>
            </a:r>
            <a:endParaRPr lang="cs-CZ" sz="1800" b="1">
              <a:solidFill>
                <a:srgbClr val="FF99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18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>
                <a:solidFill>
                  <a:srgbClr val="009900"/>
                </a:solidFill>
              </a:rPr>
              <a:t>Seznam denních priorit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>
              <a:solidFill>
                <a:srgbClr val="0099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Napište seznam všeho, co chcete za den zvládnout (včetně nenaléhavých úkolů)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/>
              <a:t>………………………………………………………………………………………………..................................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/>
              <a:t>………………………………………………………………………………………………………………………..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/>
              <a:t>………………………………………………………………………………………………………………………..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Oceňte každou položku na seznamu (systém ABC)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/>
              <a:t>………………………………………………………………………………………………..................................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/>
              <a:t>………………………………………………………………………………………………………………………..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/>
              <a:t>………………………………………………………………………………………………………………………..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Přisuďte každé položce numerickou hodnotu (A1, A2, B1…)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/>
              <a:t>………………………………………………………………………………………………..................................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/>
              <a:t>………………………………………………………………………………………………………………………..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300"/>
              <a:t>………………………………………………………………………………………………………………………..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5" name="Picture 13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276225"/>
            <a:ext cx="8228012" cy="776288"/>
          </a:xfrm>
        </p:spPr>
        <p:txBody>
          <a:bodyPr/>
          <a:lstStyle/>
          <a:p>
            <a:r>
              <a:rPr lang="cs-CZ" sz="4000" b="1">
                <a:solidFill>
                  <a:srgbClr val="0000FF"/>
                </a:solidFill>
              </a:rPr>
              <a:t>Zákony řízení času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8788" y="1600200"/>
            <a:ext cx="5443537" cy="3557588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sz="2000" b="1" u="sng">
                <a:solidFill>
                  <a:srgbClr val="FF9900"/>
                </a:solidFill>
              </a:rPr>
              <a:t>Základní pravidla používání diáře</a:t>
            </a:r>
          </a:p>
          <a:p>
            <a:pPr algn="ctr">
              <a:buFontTx/>
              <a:buNone/>
            </a:pPr>
            <a:endParaRPr lang="cs-CZ" sz="2000" b="1">
              <a:solidFill>
                <a:srgbClr val="FF9900"/>
              </a:solidFill>
            </a:endParaRPr>
          </a:p>
          <a:p>
            <a:r>
              <a:rPr lang="cs-CZ" sz="2000" b="1"/>
              <a:t>Vždy si svůj plánovací diář noste s sebou</a:t>
            </a:r>
          </a:p>
          <a:p>
            <a:r>
              <a:rPr lang="cs-CZ" sz="2000" b="1"/>
              <a:t>Používejte jen jeden diář – kalendář</a:t>
            </a:r>
          </a:p>
          <a:p>
            <a:r>
              <a:rPr lang="cs-CZ" sz="2000" b="1"/>
              <a:t>Plánujte si každý den</a:t>
            </a:r>
          </a:p>
          <a:p>
            <a:r>
              <a:rPr lang="cs-CZ" sz="2000" b="1"/>
              <a:t>Používejte vhodný referenční systém</a:t>
            </a:r>
          </a:p>
          <a:p>
            <a:r>
              <a:rPr lang="cs-CZ" sz="2000" b="1"/>
              <a:t>Používejte seznam hlavních úkolů</a:t>
            </a:r>
          </a:p>
          <a:p>
            <a:r>
              <a:rPr lang="cs-CZ" sz="2000" b="1"/>
              <a:t>Používejte měsíční index</a:t>
            </a:r>
          </a:p>
          <a:p>
            <a:endParaRPr lang="cs-CZ" sz="2000" b="1"/>
          </a:p>
        </p:txBody>
      </p:sp>
      <p:pic>
        <p:nvPicPr>
          <p:cNvPr id="13321" name="Picture 9" descr="MCj032431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4163" y="2205038"/>
            <a:ext cx="1827212" cy="201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9" name="Picture 13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276225"/>
            <a:ext cx="8369300" cy="776288"/>
          </a:xfrm>
        </p:spPr>
        <p:txBody>
          <a:bodyPr/>
          <a:lstStyle/>
          <a:p>
            <a:r>
              <a:rPr lang="cs-CZ" sz="4000" b="1">
                <a:solidFill>
                  <a:srgbClr val="0000FF"/>
                </a:solidFill>
              </a:rPr>
              <a:t>Klasické znaky špatného řízení času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0875" y="1628775"/>
            <a:ext cx="5975350" cy="4852988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009900"/>
              </a:buClr>
            </a:pPr>
            <a:r>
              <a:rPr lang="cs-CZ" sz="1800" b="1"/>
              <a:t>Neustále přetížený program </a:t>
            </a:r>
            <a:r>
              <a:rPr lang="cs-CZ" sz="1800"/>
              <a:t>(více než 55 hod týdně) </a:t>
            </a:r>
          </a:p>
          <a:p>
            <a:pPr>
              <a:lnSpc>
                <a:spcPct val="80000"/>
              </a:lnSpc>
              <a:buClr>
                <a:srgbClr val="009900"/>
              </a:buClr>
            </a:pPr>
            <a:r>
              <a:rPr lang="cs-CZ" sz="1800" b="1"/>
              <a:t>Práce o večerech a víkendech</a:t>
            </a:r>
          </a:p>
          <a:p>
            <a:pPr>
              <a:lnSpc>
                <a:spcPct val="80000"/>
              </a:lnSpc>
              <a:buClr>
                <a:srgbClr val="009900"/>
              </a:buClr>
            </a:pPr>
            <a:r>
              <a:rPr lang="cs-CZ" sz="1800" b="1"/>
              <a:t>Neschopnost splnit termíny, stálé zpoždění </a:t>
            </a:r>
          </a:p>
          <a:p>
            <a:pPr>
              <a:lnSpc>
                <a:spcPct val="80000"/>
              </a:lnSpc>
              <a:buClr>
                <a:srgbClr val="009900"/>
              </a:buClr>
              <a:buFontTx/>
              <a:buNone/>
            </a:pPr>
            <a:r>
              <a:rPr lang="cs-CZ" sz="1800"/>
              <a:t>	(nestíháme, resp. stále něco stíháme)</a:t>
            </a:r>
          </a:p>
          <a:p>
            <a:pPr>
              <a:lnSpc>
                <a:spcPct val="80000"/>
              </a:lnSpc>
              <a:buClr>
                <a:srgbClr val="009900"/>
              </a:buClr>
            </a:pPr>
            <a:r>
              <a:rPr lang="cs-CZ" sz="1800" b="1"/>
              <a:t>Nedostatečné řešení problémů do hloubky</a:t>
            </a:r>
          </a:p>
          <a:p>
            <a:pPr>
              <a:lnSpc>
                <a:spcPct val="80000"/>
              </a:lnSpc>
              <a:buClr>
                <a:srgbClr val="009900"/>
              </a:buClr>
            </a:pPr>
            <a:r>
              <a:rPr lang="cs-CZ" sz="1800" b="1"/>
              <a:t>Ukvapená rozhodnutí a sliby</a:t>
            </a:r>
          </a:p>
          <a:p>
            <a:pPr>
              <a:lnSpc>
                <a:spcPct val="80000"/>
              </a:lnSpc>
              <a:buClr>
                <a:srgbClr val="009900"/>
              </a:buClr>
            </a:pPr>
            <a:r>
              <a:rPr lang="cs-CZ" sz="1800" b="1"/>
              <a:t>Strach delegovat práci či akceptovat iniciativu </a:t>
            </a:r>
          </a:p>
          <a:p>
            <a:pPr>
              <a:lnSpc>
                <a:spcPct val="80000"/>
              </a:lnSpc>
              <a:buClr>
                <a:srgbClr val="009900"/>
              </a:buClr>
              <a:buFontTx/>
              <a:buNone/>
            </a:pPr>
            <a:r>
              <a:rPr lang="cs-CZ" sz="1800" b="1"/>
              <a:t>	druhých</a:t>
            </a:r>
          </a:p>
          <a:p>
            <a:pPr>
              <a:lnSpc>
                <a:spcPct val="80000"/>
              </a:lnSpc>
              <a:buClr>
                <a:srgbClr val="009900"/>
              </a:buClr>
            </a:pPr>
            <a:r>
              <a:rPr lang="cs-CZ" sz="1800" b="1"/>
              <a:t>Preference krátkodobého zisku a neustálé „hašení“ krizí</a:t>
            </a:r>
          </a:p>
          <a:p>
            <a:pPr>
              <a:lnSpc>
                <a:spcPct val="80000"/>
              </a:lnSpc>
              <a:buClr>
                <a:srgbClr val="009900"/>
              </a:buClr>
            </a:pPr>
            <a:r>
              <a:rPr lang="cs-CZ" sz="1800" b="1"/>
              <a:t>Neschopnost odmítnout nový úkol</a:t>
            </a:r>
          </a:p>
          <a:p>
            <a:pPr>
              <a:lnSpc>
                <a:spcPct val="80000"/>
              </a:lnSpc>
              <a:buClr>
                <a:srgbClr val="009900"/>
              </a:buClr>
            </a:pPr>
            <a:r>
              <a:rPr lang="cs-CZ" sz="1800" b="1"/>
              <a:t>Pocit, že ztrácíte kontrolu, nemáte přehled o prioritách</a:t>
            </a:r>
          </a:p>
          <a:p>
            <a:pPr>
              <a:lnSpc>
                <a:spcPct val="80000"/>
              </a:lnSpc>
              <a:buClr>
                <a:srgbClr val="009900"/>
              </a:buClr>
            </a:pPr>
            <a:r>
              <a:rPr lang="cs-CZ" sz="1800" b="1"/>
              <a:t>Perfekcionalismus – zabýváte se detaily</a:t>
            </a:r>
          </a:p>
          <a:p>
            <a:pPr>
              <a:lnSpc>
                <a:spcPct val="80000"/>
              </a:lnSpc>
              <a:buClr>
                <a:srgbClr val="009900"/>
              </a:buClr>
            </a:pPr>
            <a:r>
              <a:rPr lang="cs-CZ" sz="1800" b="1"/>
              <a:t>Stres a málo času na rodinu, zábavu</a:t>
            </a:r>
          </a:p>
        </p:txBody>
      </p:sp>
      <p:pic>
        <p:nvPicPr>
          <p:cNvPr id="14346" name="Picture 10" descr="j024075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32600" y="2133600"/>
            <a:ext cx="1584325" cy="22320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276225"/>
            <a:ext cx="8435975" cy="920750"/>
          </a:xfrm>
        </p:spPr>
        <p:txBody>
          <a:bodyPr/>
          <a:lstStyle/>
          <a:p>
            <a:r>
              <a:rPr lang="cs-CZ" sz="4000" b="1">
                <a:solidFill>
                  <a:srgbClr val="0000FF"/>
                </a:solidFill>
              </a:rPr>
              <a:t>Time Management</a:t>
            </a:r>
            <a:r>
              <a:rPr lang="cs-CZ" sz="3700" b="1">
                <a:solidFill>
                  <a:srgbClr val="0000FF"/>
                </a:solidFill>
              </a:rPr>
              <a:t> </a:t>
            </a:r>
            <a:br>
              <a:rPr lang="cs-CZ" sz="3700" b="1">
                <a:solidFill>
                  <a:srgbClr val="0000FF"/>
                </a:solidFill>
              </a:rPr>
            </a:br>
            <a:r>
              <a:rPr lang="cs-CZ" sz="2500" b="1">
                <a:solidFill>
                  <a:srgbClr val="0000FF"/>
                </a:solidFill>
              </a:rPr>
              <a:t>základní pravidla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1557338"/>
            <a:ext cx="7512050" cy="45370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sz="2400" b="1">
                <a:solidFill>
                  <a:srgbClr val="FF9900"/>
                </a:solidFill>
              </a:rPr>
              <a:t>Stanovení priority</a:t>
            </a:r>
            <a:r>
              <a:rPr lang="cs-CZ" sz="2400" b="1"/>
              <a:t> = co je důležité (pracovní úkoly)</a:t>
            </a:r>
          </a:p>
          <a:p>
            <a:pPr marL="0" indent="0">
              <a:buFontTx/>
              <a:buNone/>
            </a:pPr>
            <a:r>
              <a:rPr lang="cs-CZ" sz="2400"/>
              <a:t>   Míra souvislosti s dosažením strategických cílů, efektů.</a:t>
            </a:r>
          </a:p>
          <a:p>
            <a:pPr marL="0" indent="0">
              <a:buFontTx/>
              <a:buNone/>
            </a:pPr>
            <a:r>
              <a:rPr lang="cs-CZ" sz="2400" b="1">
                <a:solidFill>
                  <a:srgbClr val="FF9900"/>
                </a:solidFill>
              </a:rPr>
              <a:t>Určit naléhavost</a:t>
            </a:r>
            <a:r>
              <a:rPr lang="cs-CZ" sz="2400" b="1"/>
              <a:t> = časovou blízkost splnění úkolů</a:t>
            </a:r>
          </a:p>
          <a:p>
            <a:pPr marL="0" indent="0">
              <a:buFontTx/>
              <a:buNone/>
            </a:pPr>
            <a:r>
              <a:rPr lang="cs-CZ" sz="2400" b="1">
                <a:solidFill>
                  <a:srgbClr val="FF9900"/>
                </a:solidFill>
              </a:rPr>
              <a:t>Udělat si plán % přehled úkolů:</a:t>
            </a:r>
            <a:r>
              <a:rPr lang="cs-CZ" sz="2400" b="1"/>
              <a:t>	</a:t>
            </a:r>
          </a:p>
          <a:p>
            <a:pPr marL="0" indent="0">
              <a:buFontTx/>
              <a:buNone/>
            </a:pPr>
            <a:r>
              <a:rPr lang="cs-CZ" sz="2400" b="1"/>
              <a:t>	krátkodobý /dnes, zítra/</a:t>
            </a:r>
          </a:p>
          <a:p>
            <a:pPr marL="0" indent="0">
              <a:buFontTx/>
              <a:buNone/>
            </a:pPr>
            <a:r>
              <a:rPr lang="cs-CZ" sz="2400" b="1"/>
              <a:t>	střednědobý /1-2 týdny/</a:t>
            </a:r>
          </a:p>
          <a:p>
            <a:pPr marL="0" indent="0">
              <a:buFontTx/>
              <a:buNone/>
            </a:pPr>
            <a:r>
              <a:rPr lang="cs-CZ" sz="2400" b="1"/>
              <a:t>	dlouhodobý /měsíce, roky/			perspektivní /životní vize/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276225"/>
            <a:ext cx="8228012" cy="776288"/>
          </a:xfrm>
        </p:spPr>
        <p:txBody>
          <a:bodyPr/>
          <a:lstStyle/>
          <a:p>
            <a:r>
              <a:rPr lang="cs-CZ" sz="4000" b="1">
                <a:solidFill>
                  <a:srgbClr val="0000FF"/>
                </a:solidFill>
              </a:rPr>
              <a:t>Time Management</a:t>
            </a:r>
            <a:r>
              <a:rPr lang="cs-CZ" sz="3700" b="1">
                <a:solidFill>
                  <a:srgbClr val="0000FF"/>
                </a:solidFill>
              </a:rPr>
              <a:t> </a:t>
            </a:r>
            <a:br>
              <a:rPr lang="cs-CZ" sz="3700" b="1">
                <a:solidFill>
                  <a:srgbClr val="0000FF"/>
                </a:solidFill>
              </a:rPr>
            </a:br>
            <a:r>
              <a:rPr lang="cs-CZ" sz="2500" b="1">
                <a:solidFill>
                  <a:srgbClr val="0000FF"/>
                </a:solidFill>
              </a:rPr>
              <a:t>základní pravidla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4225" y="1412875"/>
            <a:ext cx="7845425" cy="47132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cs-CZ" sz="2200" b="1">
              <a:solidFill>
                <a:srgbClr val="0099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 b="1">
                <a:solidFill>
                  <a:srgbClr val="009900"/>
                </a:solidFill>
              </a:rPr>
              <a:t>MANAŽER MÁ DĚLAT SÁM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/>
              <a:t>Věci důležité – pracovat koncepčně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sz="2600" b="1">
                <a:solidFill>
                  <a:srgbClr val="009900"/>
                </a:solidFill>
              </a:rPr>
              <a:t>MANAŽER DELEGUJE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/>
              <a:t>Věci naléhavé, nemá zaskakovat jako operativec</a:t>
            </a:r>
          </a:p>
          <a:p>
            <a:pPr>
              <a:lnSpc>
                <a:spcPct val="80000"/>
              </a:lnSpc>
            </a:pPr>
            <a:endParaRPr lang="cs-CZ" sz="26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sz="2600" b="1">
                <a:solidFill>
                  <a:srgbClr val="FF9900"/>
                </a:solidFill>
              </a:rPr>
              <a:t>EISENHOWEROVO PRAVIDLO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600" b="1">
              <a:solidFill>
                <a:srgbClr val="FF99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1600" b="1"/>
              <a:t>A. Věci     důležité + věci naléhané:		</a:t>
            </a:r>
            <a:r>
              <a:rPr lang="cs-CZ" sz="1600"/>
              <a:t>udělejte sami dnes /příp. hned/</a:t>
            </a:r>
            <a:endParaRPr lang="cs-CZ" sz="16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sz="1600" b="1"/>
              <a:t>B. Věci     důležité + věci nenaléhané:		</a:t>
            </a:r>
            <a:r>
              <a:rPr lang="cs-CZ" sz="1600"/>
              <a:t>udělejte zítra /později/</a:t>
            </a:r>
            <a:endParaRPr lang="cs-CZ" sz="16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sz="1600" b="1"/>
              <a:t>C. Věci nedůležité + věci naléhané:		</a:t>
            </a:r>
            <a:r>
              <a:rPr lang="cs-CZ" sz="1600"/>
              <a:t>delegujte dnes jinému</a:t>
            </a:r>
            <a:endParaRPr lang="cs-CZ" sz="16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sz="1600" b="1"/>
              <a:t>D. Věci nedůležité + věci nenaléhavé:</a:t>
            </a:r>
            <a:r>
              <a:rPr lang="cs-CZ" sz="1600"/>
              <a:t> 		odložte /příp. posléze hoďte do 						koše/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276225"/>
            <a:ext cx="8228012" cy="920750"/>
          </a:xfrm>
        </p:spPr>
        <p:txBody>
          <a:bodyPr/>
          <a:lstStyle/>
          <a:p>
            <a:r>
              <a:rPr lang="cs-CZ" sz="4000" b="1">
                <a:solidFill>
                  <a:srgbClr val="0000FF"/>
                </a:solidFill>
              </a:rPr>
              <a:t>ABC – analýza</a:t>
            </a:r>
            <a:r>
              <a:rPr lang="cs-CZ" b="1">
                <a:solidFill>
                  <a:srgbClr val="0000FF"/>
                </a:solidFill>
              </a:rPr>
              <a:t> </a:t>
            </a:r>
            <a:r>
              <a:rPr lang="cs-CZ" sz="2500" b="1">
                <a:solidFill>
                  <a:srgbClr val="0000FF"/>
                </a:solidFill>
              </a:rPr>
              <a:t>(L. Seiwert)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63" y="1412875"/>
            <a:ext cx="7923212" cy="4822825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  <a:tabLst>
                <a:tab pos="473075" algn="l"/>
              </a:tabLst>
            </a:pPr>
            <a:endParaRPr lang="cs-CZ" sz="2000" b="1"/>
          </a:p>
          <a:p>
            <a:pPr marL="0" indent="0" algn="ctr">
              <a:lnSpc>
                <a:spcPct val="80000"/>
              </a:lnSpc>
              <a:buFontTx/>
              <a:buNone/>
              <a:tabLst>
                <a:tab pos="473075" algn="l"/>
              </a:tabLst>
            </a:pPr>
            <a:r>
              <a:rPr lang="cs-CZ" sz="2200" b="1">
                <a:solidFill>
                  <a:srgbClr val="FF9900"/>
                </a:solidFill>
              </a:rPr>
              <a:t>Hodnota činností</a:t>
            </a:r>
            <a:r>
              <a:rPr lang="cs-CZ" sz="2000" b="1"/>
              <a:t>              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73075" algn="l"/>
              </a:tabLst>
            </a:pPr>
            <a:r>
              <a:rPr lang="cs-CZ" sz="2000" b="1"/>
              <a:t>		   65%                             20%                               15%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73075" algn="l"/>
              </a:tabLst>
            </a:pPr>
            <a:r>
              <a:rPr lang="cs-CZ" sz="2000" b="1"/>
              <a:t>		    A 		             B		          C </a:t>
            </a:r>
          </a:p>
          <a:p>
            <a:pPr marL="0" indent="0" algn="ctr">
              <a:lnSpc>
                <a:spcPct val="80000"/>
              </a:lnSpc>
              <a:buFontTx/>
              <a:buNone/>
              <a:tabLst>
                <a:tab pos="473075" algn="l"/>
              </a:tabLst>
            </a:pPr>
            <a:r>
              <a:rPr lang="cs-CZ" sz="2000" b="1"/>
              <a:t>velmi důležité úkoly       důležité úkoly               drobné rutinní úkoly </a:t>
            </a:r>
          </a:p>
          <a:p>
            <a:pPr marL="0" indent="0" algn="ctr">
              <a:lnSpc>
                <a:spcPct val="80000"/>
              </a:lnSpc>
              <a:buFontTx/>
              <a:buNone/>
              <a:tabLst>
                <a:tab pos="473075" algn="l"/>
              </a:tabLst>
            </a:pPr>
            <a:r>
              <a:rPr lang="cs-CZ" sz="2000" b="1"/>
              <a:t>      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73075" algn="l"/>
              </a:tabLst>
            </a:pPr>
            <a:r>
              <a:rPr lang="cs-CZ" sz="2000" b="1"/>
              <a:t>                  15%                             20%                              65%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73075" algn="l"/>
              </a:tabLst>
            </a:pPr>
            <a:endParaRPr lang="cs-CZ" sz="2000" b="1"/>
          </a:p>
          <a:p>
            <a:pPr marL="0" indent="0" algn="ctr">
              <a:lnSpc>
                <a:spcPct val="80000"/>
              </a:lnSpc>
              <a:buFontTx/>
              <a:buNone/>
              <a:tabLst>
                <a:tab pos="473075" algn="l"/>
              </a:tabLst>
            </a:pPr>
            <a:r>
              <a:rPr lang="cs-CZ" sz="2200" b="1">
                <a:solidFill>
                  <a:srgbClr val="FF9900"/>
                </a:solidFill>
              </a:rPr>
              <a:t>Skutečná časová náročnost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73075" algn="l"/>
              </a:tabLst>
            </a:pPr>
            <a:endParaRPr lang="cs-CZ" sz="1400" b="1"/>
          </a:p>
          <a:p>
            <a:pPr marL="0" indent="0">
              <a:lnSpc>
                <a:spcPct val="80000"/>
              </a:lnSpc>
              <a:buFontTx/>
              <a:buNone/>
              <a:tabLst>
                <a:tab pos="473075" algn="l"/>
              </a:tabLst>
            </a:pPr>
            <a:endParaRPr lang="cs-CZ" sz="1200"/>
          </a:p>
          <a:p>
            <a:pPr marL="0" indent="0">
              <a:lnSpc>
                <a:spcPct val="80000"/>
              </a:lnSpc>
              <a:buFontTx/>
              <a:buNone/>
              <a:tabLst>
                <a:tab pos="473075" algn="l"/>
              </a:tabLst>
            </a:pPr>
            <a:r>
              <a:rPr lang="cs-CZ" sz="2000" b="1">
                <a:solidFill>
                  <a:srgbClr val="009900"/>
                </a:solidFill>
              </a:rPr>
              <a:t>A – úkoly</a:t>
            </a:r>
            <a:r>
              <a:rPr lang="cs-CZ" sz="2000" b="1"/>
              <a:t> </a:t>
            </a:r>
            <a:r>
              <a:rPr lang="cs-CZ" sz="1600" b="1"/>
              <a:t>jsou nejdůležitější, které můžete vyřídit jen vy sami, nemůžete je 			delegovat, mají největší hodnotu pro splnění Vašich cílů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73075" algn="l"/>
              </a:tabLst>
            </a:pPr>
            <a:r>
              <a:rPr lang="cs-CZ" sz="2000" b="1">
                <a:solidFill>
                  <a:srgbClr val="009900"/>
                </a:solidFill>
              </a:rPr>
              <a:t>B – úkoly</a:t>
            </a:r>
            <a:r>
              <a:rPr lang="cs-CZ" sz="2000" b="1"/>
              <a:t> </a:t>
            </a:r>
            <a:r>
              <a:rPr lang="cs-CZ" sz="1600" b="1"/>
              <a:t>jsou průměrně důležité, které můžete delegovat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473075" algn="l"/>
              </a:tabLst>
            </a:pPr>
            <a:r>
              <a:rPr lang="cs-CZ" sz="2000" b="1">
                <a:solidFill>
                  <a:srgbClr val="009900"/>
                </a:solidFill>
              </a:rPr>
              <a:t>C – úkoly</a:t>
            </a:r>
            <a:r>
              <a:rPr lang="cs-CZ" sz="2000" b="1"/>
              <a:t> </a:t>
            </a:r>
            <a:r>
              <a:rPr lang="cs-CZ" sz="1600" b="1"/>
              <a:t>jsou úkoly s nejmenší hodnotou pro splnění vašich cílů, ale mají 			největší podíl na množství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276225"/>
            <a:ext cx="8228012" cy="488950"/>
          </a:xfrm>
        </p:spPr>
        <p:txBody>
          <a:bodyPr/>
          <a:lstStyle/>
          <a:p>
            <a:r>
              <a:rPr lang="cs-CZ" sz="4000" b="1">
                <a:solidFill>
                  <a:srgbClr val="0000FF"/>
                </a:solidFill>
              </a:rPr>
              <a:t>Stanovení priorit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2663" y="1196975"/>
            <a:ext cx="7713662" cy="47847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sz="10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b="1">
                <a:solidFill>
                  <a:srgbClr val="FF9900"/>
                </a:solidFill>
              </a:rPr>
              <a:t>Dobře stanovené priority vám pomohou:</a:t>
            </a:r>
            <a:endParaRPr lang="cs-CZ" sz="2400">
              <a:solidFill>
                <a:srgbClr val="FF990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000"/>
              <a:t>vykonávat činnosti podle jejich stupně naléhavosti a důležitosti,</a:t>
            </a:r>
          </a:p>
          <a:p>
            <a:pPr>
              <a:lnSpc>
                <a:spcPct val="80000"/>
              </a:lnSpc>
            </a:pPr>
            <a:r>
              <a:rPr lang="cs-CZ" sz="2000"/>
              <a:t>směřovat neustále za vašimi cíly,</a:t>
            </a:r>
          </a:p>
          <a:p>
            <a:pPr>
              <a:lnSpc>
                <a:spcPct val="80000"/>
              </a:lnSpc>
            </a:pPr>
            <a:r>
              <a:rPr lang="cs-CZ" sz="2000"/>
              <a:t>vyhnout se plýtvání časem na nevýznamné činnosti,</a:t>
            </a:r>
          </a:p>
          <a:p>
            <a:pPr>
              <a:lnSpc>
                <a:spcPct val="80000"/>
              </a:lnSpc>
            </a:pPr>
            <a:r>
              <a:rPr lang="cs-CZ" sz="2000"/>
              <a:t>delegovat úkoly, které mohou být delegovány,</a:t>
            </a:r>
          </a:p>
          <a:p>
            <a:pPr>
              <a:lnSpc>
                <a:spcPct val="80000"/>
              </a:lnSpc>
            </a:pPr>
            <a:r>
              <a:rPr lang="cs-CZ" sz="2000"/>
              <a:t>soustředit se současně jen na jeden úkol,</a:t>
            </a:r>
          </a:p>
          <a:p>
            <a:pPr>
              <a:lnSpc>
                <a:spcPct val="80000"/>
              </a:lnSpc>
            </a:pPr>
            <a:r>
              <a:rPr lang="cs-CZ" sz="2000"/>
              <a:t>pracovat podle Paretova pravidla:</a:t>
            </a:r>
          </a:p>
          <a:p>
            <a:pPr>
              <a:lnSpc>
                <a:spcPct val="80000"/>
              </a:lnSpc>
            </a:pPr>
            <a:endParaRPr lang="cs-CZ" sz="24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>
                <a:solidFill>
                  <a:srgbClr val="009900"/>
                </a:solidFill>
              </a:rPr>
              <a:t>Paretovo pravidlo (pravidlo 80/20)  - 20% úsilí produkuje 80% efektu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>
              <a:solidFill>
                <a:srgbClr val="00990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400"/>
              <a:t>Většinou 20% stálých klientů dělá 80% obratu</a:t>
            </a:r>
          </a:p>
          <a:p>
            <a:pPr>
              <a:lnSpc>
                <a:spcPct val="80000"/>
              </a:lnSpc>
            </a:pPr>
            <a:r>
              <a:rPr lang="cs-CZ" sz="2400"/>
              <a:t>20% korespondence obsahuje 80% důležitých informací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46" y="276225"/>
            <a:ext cx="8228098" cy="70485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FF"/>
                </a:solidFill>
              </a:rPr>
              <a:t>Řešení problémů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47379" y="1268414"/>
            <a:ext cx="6248020" cy="45370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400" b="1" smtClean="0">
                <a:solidFill>
                  <a:srgbClr val="009900"/>
                </a:solidFill>
              </a:rPr>
              <a:t>Přípravná etapa</a:t>
            </a:r>
            <a:endParaRPr lang="cs-CZ" sz="2400" b="1" u="sng" smtClean="0">
              <a:solidFill>
                <a:srgbClr val="009900"/>
              </a:solidFill>
            </a:endParaRPr>
          </a:p>
          <a:p>
            <a:pPr eaLnBrk="1" hangingPunct="1">
              <a:buFontTx/>
              <a:buNone/>
            </a:pPr>
            <a:r>
              <a:rPr lang="cs-CZ" sz="2000" b="1" u="sng" smtClean="0">
                <a:solidFill>
                  <a:srgbClr val="FF9900"/>
                </a:solidFill>
              </a:rPr>
              <a:t>1. Identifikace a jasné definování problému</a:t>
            </a:r>
            <a:endParaRPr lang="cs-CZ" sz="2000" smtClean="0">
              <a:solidFill>
                <a:srgbClr val="FF9900"/>
              </a:solidFill>
            </a:endParaRPr>
          </a:p>
          <a:p>
            <a:pPr eaLnBrk="1" hangingPunct="1">
              <a:buFontTx/>
              <a:buNone/>
            </a:pPr>
            <a:r>
              <a:rPr lang="cs-CZ" smtClean="0"/>
              <a:t>	</a:t>
            </a:r>
            <a:r>
              <a:rPr lang="cs-CZ" sz="1800" smtClean="0"/>
              <a:t>– určení symptomů problému (pohled na ledovec)</a:t>
            </a:r>
          </a:p>
          <a:p>
            <a:pPr eaLnBrk="1" hangingPunct="1">
              <a:buFontTx/>
              <a:buNone/>
            </a:pPr>
            <a:r>
              <a:rPr lang="cs-CZ" sz="1800" smtClean="0"/>
              <a:t>	– postavení otázky (široká úzká)</a:t>
            </a:r>
          </a:p>
          <a:p>
            <a:pPr eaLnBrk="1" hangingPunct="1">
              <a:buFontTx/>
              <a:buNone/>
            </a:pPr>
            <a:endParaRPr lang="cs-CZ" sz="1800" b="1" smtClean="0"/>
          </a:p>
          <a:p>
            <a:pPr eaLnBrk="1" hangingPunct="1">
              <a:buFontTx/>
              <a:buNone/>
            </a:pPr>
            <a:r>
              <a:rPr lang="cs-CZ" sz="2000" b="1" smtClean="0">
                <a:solidFill>
                  <a:srgbClr val="009900"/>
                </a:solidFill>
              </a:rPr>
              <a:t>METODY PRO IDENTIFIKACI PROBLÉMU</a:t>
            </a:r>
            <a:endParaRPr lang="cs-CZ" sz="2000" smtClean="0">
              <a:solidFill>
                <a:srgbClr val="009900"/>
              </a:solidFill>
            </a:endParaRPr>
          </a:p>
          <a:p>
            <a:pPr eaLnBrk="1" hangingPunct="1">
              <a:buFontTx/>
              <a:buNone/>
            </a:pPr>
            <a:r>
              <a:rPr lang="cs-CZ" sz="2400" smtClean="0"/>
              <a:t>	</a:t>
            </a:r>
            <a:r>
              <a:rPr lang="cs-CZ" sz="1800" smtClean="0"/>
              <a:t>M1 – Skupinový brainstorming</a:t>
            </a:r>
          </a:p>
          <a:p>
            <a:pPr eaLnBrk="1" hangingPunct="1">
              <a:buFontTx/>
              <a:buNone/>
            </a:pPr>
            <a:r>
              <a:rPr lang="cs-CZ" sz="1800" smtClean="0"/>
              <a:t>	M2 – Identifikace symptomů problémů</a:t>
            </a:r>
          </a:p>
          <a:p>
            <a:pPr eaLnBrk="1" hangingPunct="1">
              <a:buFontTx/>
              <a:buNone/>
            </a:pPr>
            <a:r>
              <a:rPr lang="cs-CZ" sz="1800" smtClean="0"/>
              <a:t>	M3 – Analýza dopadů problému</a:t>
            </a:r>
          </a:p>
          <a:p>
            <a:pPr eaLnBrk="1" hangingPunct="1">
              <a:buFontTx/>
              <a:buNone/>
            </a:pPr>
            <a:r>
              <a:rPr lang="cs-CZ" sz="1800" smtClean="0"/>
              <a:t>	M4 – Skupinové ohodnocení závažnosti problému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46" y="276225"/>
            <a:ext cx="8228098" cy="560388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0000FF"/>
                </a:solidFill>
              </a:rPr>
              <a:t>Technika identifikace problémů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4679" y="1196975"/>
            <a:ext cx="7114212" cy="49291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smtClean="0">
                <a:solidFill>
                  <a:srgbClr val="FF9900"/>
                </a:solidFill>
              </a:rPr>
              <a:t>Projevy (symptomy) různých problémů lze dělit na: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b="1" i="1" smtClean="0">
              <a:solidFill>
                <a:srgbClr val="FF99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b="1" smtClean="0">
                <a:solidFill>
                  <a:srgbClr val="009900"/>
                </a:solidFill>
              </a:rPr>
              <a:t>TVRDÉ (hard) a MĚKKÉ (soft)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400" smtClean="0">
              <a:solidFill>
                <a:srgbClr val="0099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b="1" smtClean="0"/>
              <a:t>Tvrdé symptomy</a:t>
            </a:r>
            <a:r>
              <a:rPr lang="cs-CZ" sz="1400" smtClean="0"/>
              <a:t> jsou většinou dobře měřitelné a patří k nim „tvrdá fakta“: tj.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smtClean="0"/>
              <a:t>především různé dokumenty, výsledky a statistická čísla.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b="1" smtClean="0"/>
              <a:t>Měkké projevy</a:t>
            </a:r>
            <a:r>
              <a:rPr lang="cs-CZ" sz="1400" smtClean="0"/>
              <a:t> (pocity, názory, osobní konflikty) obvykle měřitelné nejsou, 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smtClean="0"/>
              <a:t>když jsou často důležitější, než tvrdá data.</a:t>
            </a:r>
            <a:endParaRPr lang="cs-CZ" sz="1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smtClean="0">
                <a:solidFill>
                  <a:srgbClr val="009900"/>
                </a:solidFill>
              </a:rPr>
              <a:t>Pro identifikaci symptomů se používají následující kategorie: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700" b="1" smtClean="0">
              <a:solidFill>
                <a:srgbClr val="0099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b="1" smtClean="0"/>
              <a:t>Tvrdé projevy</a:t>
            </a:r>
            <a:endParaRPr lang="cs-CZ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smtClean="0"/>
              <a:t>Fakta, výsledky, dokumenty o událostech, historie, statistiky, procedury, cíle, síly, trendy,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smtClean="0"/>
              <a:t>viditelné odchylky, čas, produktivita, výkon atd.</a:t>
            </a:r>
            <a:endParaRPr lang="cs-CZ" sz="1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b="1" smtClean="0"/>
              <a:t>Měkké projevy</a:t>
            </a:r>
            <a:endParaRPr lang="cs-CZ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smtClean="0"/>
              <a:t>Subjektivní pocity, umění, postoje, sympatie a antipatie, konflikty, stresy, frustrace,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smtClean="0"/>
              <a:t>uspokojení, intuice, „správné reakce“, obecně chování a lidský faktor vůbec.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smtClean="0"/>
              <a:t>Pro pochopení problému je třeba </a:t>
            </a:r>
            <a:r>
              <a:rPr lang="cs-CZ" sz="1400" b="1" i="1" smtClean="0"/>
              <a:t>vždy brát do úvahy měkké i tvrdé symptomy,</a:t>
            </a:r>
            <a:r>
              <a:rPr lang="cs-CZ" sz="1400" smtClean="0"/>
              <a:t> i když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smtClean="0"/>
              <a:t>se obvykle nepodaří, aby byly vyrovnaně zastoupeny</a:t>
            </a:r>
            <a:r>
              <a:rPr lang="cs-CZ" sz="170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Imag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276225"/>
            <a:ext cx="8228012" cy="704850"/>
          </a:xfrm>
        </p:spPr>
        <p:txBody>
          <a:bodyPr/>
          <a:lstStyle/>
          <a:p>
            <a:r>
              <a:rPr lang="cs-CZ" sz="4000" b="1">
                <a:solidFill>
                  <a:srgbClr val="0000FF"/>
                </a:solidFill>
              </a:rPr>
              <a:t>Jak řídíme svůj čas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0875" y="1700213"/>
            <a:ext cx="5318125" cy="39925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b="1">
                <a:solidFill>
                  <a:srgbClr val="FF9900"/>
                </a:solidFill>
              </a:rPr>
              <a:t>49 %</a:t>
            </a:r>
            <a:r>
              <a:rPr lang="cs-CZ" sz="2400" b="1"/>
              <a:t> - to co mohou dělat asistenti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400" b="1"/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>
                <a:solidFill>
                  <a:srgbClr val="FF9900"/>
                </a:solidFill>
              </a:rPr>
              <a:t> 5 %</a:t>
            </a:r>
            <a:r>
              <a:rPr lang="cs-CZ" sz="2400" b="1"/>
              <a:t> - to co mohou dělat sekretářky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400" b="1"/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>
                <a:solidFill>
                  <a:srgbClr val="FF9900"/>
                </a:solidFill>
              </a:rPr>
              <a:t>43 %</a:t>
            </a:r>
            <a:r>
              <a:rPr lang="cs-CZ" sz="2400" b="1"/>
              <a:t> - to co mohou dělat 	náměstkové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400" b="1"/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>
                <a:solidFill>
                  <a:srgbClr val="FF9900"/>
                </a:solidFill>
              </a:rPr>
              <a:t> 3 %</a:t>
            </a:r>
            <a:r>
              <a:rPr lang="cs-CZ" sz="2400" b="1"/>
              <a:t> - to co odpovídá úrovni 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/>
              <a:t>	      odbornosti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445250" y="2205038"/>
          <a:ext cx="1784350" cy="2879725"/>
        </p:xfrm>
        <a:graphic>
          <a:graphicData uri="http://schemas.openxmlformats.org/presentationml/2006/ole">
            <p:oleObj spid="_x0000_s3076" r:id="rId4" imgW="3717360" imgH="33523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45" y="276226"/>
            <a:ext cx="8436219" cy="631825"/>
          </a:xfrm>
        </p:spPr>
        <p:txBody>
          <a:bodyPr/>
          <a:lstStyle/>
          <a:p>
            <a:pPr eaLnBrk="1" hangingPunct="1"/>
            <a:r>
              <a:rPr lang="cs-CZ" sz="3700" b="1" smtClean="0">
                <a:solidFill>
                  <a:srgbClr val="0000FF"/>
                </a:solidFill>
              </a:rPr>
              <a:t>Pravidla a zásady pro brainstorming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771" y="1268413"/>
            <a:ext cx="7246120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b="1" smtClean="0">
                <a:solidFill>
                  <a:srgbClr val="009900"/>
                </a:solidFill>
              </a:rPr>
              <a:t>UVOLNĚTE ATMOSFÉRU!</a:t>
            </a:r>
            <a:endParaRPr lang="cs-CZ" sz="1400" smtClean="0">
              <a:solidFill>
                <a:srgbClr val="0099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smtClean="0"/>
              <a:t>Vytvořte atmosféru přátelského porozumění, kde se pracuje, ale také otevřeně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smtClean="0"/>
              <a:t>komunikuje „s humorem“                               mentální rozcvička (dětská hra)   </a:t>
            </a:r>
            <a:endParaRPr lang="cs-CZ" sz="1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b="1" smtClean="0">
                <a:solidFill>
                  <a:srgbClr val="009900"/>
                </a:solidFill>
              </a:rPr>
              <a:t>NEPOSUZUJTE – NEKRITIZUJTE!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smtClean="0"/>
              <a:t>Ani své, ani cizí nápady – úsudek odložte na později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b="1" smtClean="0">
                <a:solidFill>
                  <a:srgbClr val="009900"/>
                </a:solidFill>
              </a:rPr>
              <a:t>ODBRZDĚTE SVOU PŘEDSTAVIVOST!</a:t>
            </a:r>
            <a:endParaRPr lang="cs-CZ" sz="1400" smtClean="0">
              <a:solidFill>
                <a:srgbClr val="0099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smtClean="0"/>
              <a:t>Dopřejte rozlet své představivosti a fantazii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b="1" smtClean="0">
                <a:solidFill>
                  <a:srgbClr val="009900"/>
                </a:solidFill>
              </a:rPr>
              <a:t>USILUJTE O CO NĚJVĚTŠÍ MNOŽSTVÍ NÁPADŮ!</a:t>
            </a:r>
            <a:endParaRPr lang="cs-CZ" sz="1400" smtClean="0">
              <a:solidFill>
                <a:srgbClr val="0099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smtClean="0"/>
              <a:t>Snažte se vyprodukovat a sdělit co nejvíce nápadů, a bez vnitřní kontroly je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smtClean="0"/>
              <a:t>sdělujeme ostatním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b="1" smtClean="0">
                <a:solidFill>
                  <a:srgbClr val="009900"/>
                </a:solidFill>
              </a:rPr>
              <a:t>NAVAZUJTE NA NÁMĚTY OSTATNÍCH!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smtClean="0"/>
              <a:t>Nechte se inspirovat druhými a navazujte na jejich myšlenky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9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b="1" smtClean="0">
                <a:solidFill>
                  <a:srgbClr val="009900"/>
                </a:solidFill>
              </a:rPr>
              <a:t>NEROZVÁDĚJTE DETAILY!</a:t>
            </a:r>
            <a:endParaRPr lang="cs-CZ" sz="1400" smtClean="0">
              <a:solidFill>
                <a:srgbClr val="0099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smtClean="0"/>
              <a:t>V tomto stadiu není třeba bližšího rozvádění detailů a zabíhání do podrobností</a:t>
            </a:r>
            <a:endParaRPr lang="cs-CZ" sz="1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400" b="1" smtClean="0">
                <a:solidFill>
                  <a:srgbClr val="009900"/>
                </a:solidFill>
              </a:rPr>
              <a:t>ZAPISUJTE - ZAZNAMENÁVEJTE</a:t>
            </a:r>
          </a:p>
        </p:txBody>
      </p:sp>
      <p:sp>
        <p:nvSpPr>
          <p:cNvPr id="33796" name="AutoShape 5"/>
          <p:cNvSpPr>
            <a:spLocks noChangeArrowheads="1"/>
          </p:cNvSpPr>
          <p:nvPr/>
        </p:nvSpPr>
        <p:spPr bwMode="auto">
          <a:xfrm>
            <a:off x="3176041" y="1773239"/>
            <a:ext cx="998100" cy="142875"/>
          </a:xfrm>
          <a:prstGeom prst="rightArrow">
            <a:avLst>
              <a:gd name="adj1" fmla="val 50000"/>
              <a:gd name="adj2" fmla="val 18916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</a:rPr>
              <a:t>ISHIKAWA FISH BONE DIAGRAM</a:t>
            </a:r>
            <a:br>
              <a:rPr lang="cs-CZ" sz="1600" b="1" dirty="0" smtClean="0">
                <a:solidFill>
                  <a:srgbClr val="FF0000"/>
                </a:solidFill>
              </a:rPr>
            </a:br>
            <a:r>
              <a:rPr lang="cs-CZ" sz="1600" b="1" dirty="0" smtClean="0">
                <a:solidFill>
                  <a:srgbClr val="FF0000"/>
                </a:solidFill>
              </a:rPr>
              <a:t>METODA ANALÝZY PROBLÉMŮ </a:t>
            </a:r>
            <a:endParaRPr lang="cs-CZ" sz="1600" b="1" dirty="0">
              <a:solidFill>
                <a:srgbClr val="FF0000"/>
              </a:solidFill>
            </a:endParaRPr>
          </a:p>
        </p:txBody>
      </p:sp>
      <p:cxnSp>
        <p:nvCxnSpPr>
          <p:cNvPr id="6" name="Přímá spojovací šipka 5"/>
          <p:cNvCxnSpPr/>
          <p:nvPr/>
        </p:nvCxnSpPr>
        <p:spPr>
          <a:xfrm flipH="1" flipV="1">
            <a:off x="1980056" y="3717032"/>
            <a:ext cx="511345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5220978" y="2060848"/>
            <a:ext cx="1368390" cy="16561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3420466" y="2132856"/>
            <a:ext cx="1152328" cy="15841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1475912" y="1916832"/>
            <a:ext cx="1368390" cy="1800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flipV="1">
            <a:off x="1980056" y="3789040"/>
            <a:ext cx="1296369" cy="15841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flipV="1">
            <a:off x="4716835" y="3789040"/>
            <a:ext cx="864246" cy="151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755707" y="1412776"/>
            <a:ext cx="1296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LIDÉ</a:t>
            </a:r>
            <a:endParaRPr lang="cs-CZ" sz="16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700261" y="1484784"/>
            <a:ext cx="1296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dirty="0" smtClean="0"/>
              <a:t>STROJE</a:t>
            </a:r>
            <a:endParaRPr lang="cs-CZ" sz="18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356732" y="1484784"/>
            <a:ext cx="1800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PROSTŘEDÍ</a:t>
            </a:r>
            <a:endParaRPr lang="cs-CZ" sz="16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115810" y="5517232"/>
            <a:ext cx="1296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MATERIÁL</a:t>
            </a:r>
            <a:endParaRPr lang="cs-CZ" sz="16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140670" y="5373217"/>
            <a:ext cx="2376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METODY, </a:t>
            </a:r>
          </a:p>
          <a:p>
            <a:r>
              <a:rPr lang="cs-CZ" sz="1600" b="1" dirty="0" smtClean="0"/>
              <a:t>POSTUPY , PROCES</a:t>
            </a:r>
            <a:endParaRPr lang="cs-CZ" sz="1600" b="1" dirty="0"/>
          </a:p>
        </p:txBody>
      </p:sp>
      <p:cxnSp>
        <p:nvCxnSpPr>
          <p:cNvPr id="25" name="Přímá spojovací čára 24"/>
          <p:cNvCxnSpPr/>
          <p:nvPr/>
        </p:nvCxnSpPr>
        <p:spPr>
          <a:xfrm>
            <a:off x="2268138" y="2420888"/>
            <a:ext cx="72021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1691974" y="2708920"/>
            <a:ext cx="504144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 flipV="1">
            <a:off x="2268138" y="4221088"/>
            <a:ext cx="648185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3420466" y="2852936"/>
            <a:ext cx="648185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>
            <a:off x="4284712" y="2780928"/>
            <a:ext cx="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 flipH="1">
            <a:off x="6157245" y="2420888"/>
            <a:ext cx="216062" cy="720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/>
          <p:nvPr/>
        </p:nvCxnSpPr>
        <p:spPr>
          <a:xfrm flipV="1">
            <a:off x="4788855" y="4077072"/>
            <a:ext cx="648185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>
            <a:off x="5220979" y="4365104"/>
            <a:ext cx="288082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7309573" y="3501008"/>
            <a:ext cx="18360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</a:rPr>
              <a:t>KVALITA</a:t>
            </a:r>
          </a:p>
          <a:p>
            <a:r>
              <a:rPr lang="cs-CZ" sz="1600" b="1" dirty="0" smtClean="0">
                <a:solidFill>
                  <a:srgbClr val="FF0000"/>
                </a:solidFill>
              </a:rPr>
              <a:t>VÝKON</a:t>
            </a:r>
            <a:endParaRPr lang="cs-CZ" b="1" dirty="0" smtClean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755707" y="2492896"/>
            <a:ext cx="1043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DOKTOR</a:t>
            </a:r>
            <a:endParaRPr lang="en-CA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6157245" y="1988840"/>
            <a:ext cx="1800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TEPLOTA</a:t>
            </a:r>
            <a:endParaRPr lang="en-CA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564681" y="4293097"/>
            <a:ext cx="1224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</a:t>
            </a:r>
            <a:r>
              <a:rPr lang="cs-CZ" dirty="0" smtClean="0"/>
              <a:t>KONDICE</a:t>
            </a:r>
            <a:r>
              <a:rPr lang="en-GB" dirty="0" smtClean="0"/>
              <a:t> </a:t>
            </a:r>
            <a:r>
              <a:rPr lang="cs-CZ" dirty="0" smtClean="0"/>
              <a:t>,   TRÉNINK</a:t>
            </a:r>
            <a:endParaRPr lang="en-GB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5581081" y="4725146"/>
            <a:ext cx="187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NOVÁ TECHNIKA </a:t>
            </a:r>
            <a:r>
              <a:rPr lang="en-GB" dirty="0" smtClean="0"/>
              <a:t> </a:t>
            </a:r>
            <a:endParaRPr lang="en-GB" dirty="0" smtClean="0"/>
          </a:p>
          <a:p>
            <a:endParaRPr lang="en-CA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2052076" y="2060848"/>
            <a:ext cx="864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KOUČ</a:t>
            </a:r>
            <a:endParaRPr lang="en-US" dirty="0"/>
          </a:p>
        </p:txBody>
      </p:sp>
      <p:cxnSp>
        <p:nvCxnSpPr>
          <p:cNvPr id="38" name="Přímá spojovací čára 37"/>
          <p:cNvCxnSpPr/>
          <p:nvPr/>
        </p:nvCxnSpPr>
        <p:spPr>
          <a:xfrm>
            <a:off x="1908035" y="3356992"/>
            <a:ext cx="792226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899748" y="3140968"/>
            <a:ext cx="936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cs-CZ" dirty="0" smtClean="0"/>
              <a:t> TLET</a:t>
            </a:r>
            <a:endParaRPr lang="en-US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1619953" y="4221088"/>
            <a:ext cx="792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 LYŽE</a:t>
            </a:r>
            <a:endParaRPr lang="en-US" dirty="0"/>
          </a:p>
        </p:txBody>
      </p:sp>
      <p:cxnSp>
        <p:nvCxnSpPr>
          <p:cNvPr id="46" name="Přímá spojovací čára 45"/>
          <p:cNvCxnSpPr/>
          <p:nvPr/>
        </p:nvCxnSpPr>
        <p:spPr>
          <a:xfrm>
            <a:off x="2556220" y="4653136"/>
            <a:ext cx="216062" cy="720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2628240" y="5373216"/>
            <a:ext cx="10082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 BOTY </a:t>
            </a:r>
            <a:endParaRPr lang="en-GB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3996630" y="2348880"/>
            <a:ext cx="10082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KOLO </a:t>
            </a:r>
            <a:endParaRPr lang="en-US" dirty="0"/>
          </a:p>
        </p:txBody>
      </p:sp>
      <p:cxnSp>
        <p:nvCxnSpPr>
          <p:cNvPr id="50" name="Přímá spojovací čára 49"/>
          <p:cNvCxnSpPr/>
          <p:nvPr/>
        </p:nvCxnSpPr>
        <p:spPr>
          <a:xfrm>
            <a:off x="1980056" y="3717032"/>
            <a:ext cx="518547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TextovéPole 64"/>
          <p:cNvSpPr txBox="1"/>
          <p:nvPr/>
        </p:nvSpPr>
        <p:spPr>
          <a:xfrm>
            <a:off x="2772282" y="2492896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KANOJE</a:t>
            </a:r>
            <a:endParaRPr lang="en-GB" dirty="0"/>
          </a:p>
        </p:txBody>
      </p:sp>
      <p:cxnSp>
        <p:nvCxnSpPr>
          <p:cNvPr id="70" name="Přímá spojovací čára 69"/>
          <p:cNvCxnSpPr/>
          <p:nvPr/>
        </p:nvCxnSpPr>
        <p:spPr>
          <a:xfrm>
            <a:off x="5509061" y="3212976"/>
            <a:ext cx="864246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TextovéPole 70"/>
          <p:cNvSpPr txBox="1"/>
          <p:nvPr/>
        </p:nvSpPr>
        <p:spPr>
          <a:xfrm>
            <a:off x="4860877" y="2996952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VÍTR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8788" y="276225"/>
            <a:ext cx="8228012" cy="848519"/>
          </a:xfrm>
        </p:spPr>
        <p:txBody>
          <a:bodyPr/>
          <a:lstStyle/>
          <a:p>
            <a:r>
              <a:rPr lang="cs-CZ" sz="2800" b="1" dirty="0" smtClean="0">
                <a:solidFill>
                  <a:srgbClr val="0000FF"/>
                </a:solidFill>
              </a:rPr>
              <a:t>Analýza 5x proč ? = </a:t>
            </a:r>
            <a:r>
              <a:rPr lang="cs-CZ" sz="2800" b="1" dirty="0" smtClean="0">
                <a:solidFill>
                  <a:srgbClr val="0000FF"/>
                </a:solidFill>
              </a:rPr>
              <a:t>(„</a:t>
            </a:r>
            <a:r>
              <a:rPr lang="cs-CZ" sz="2800" b="1" dirty="0" err="1" smtClean="0">
                <a:solidFill>
                  <a:srgbClr val="0000FF"/>
                </a:solidFill>
              </a:rPr>
              <a:t>five</a:t>
            </a:r>
            <a:r>
              <a:rPr lang="cs-CZ" sz="2800" b="1" dirty="0" smtClean="0">
                <a:solidFill>
                  <a:srgbClr val="0000FF"/>
                </a:solidFill>
              </a:rPr>
              <a:t> </a:t>
            </a:r>
            <a:r>
              <a:rPr lang="cs-CZ" sz="2800" b="1" dirty="0" err="1" smtClean="0">
                <a:solidFill>
                  <a:srgbClr val="0000FF"/>
                </a:solidFill>
              </a:rPr>
              <a:t>whys</a:t>
            </a:r>
            <a:r>
              <a:rPr lang="cs-CZ" sz="2800" b="1" dirty="0" smtClean="0">
                <a:solidFill>
                  <a:srgbClr val="0000FF"/>
                </a:solidFill>
              </a:rPr>
              <a:t>“ </a:t>
            </a:r>
            <a:r>
              <a:rPr lang="cs-CZ" sz="2800" b="1" dirty="0" smtClean="0">
                <a:solidFill>
                  <a:srgbClr val="0000FF"/>
                </a:solidFill>
              </a:rPr>
              <a:t>)</a:t>
            </a:r>
            <a:br>
              <a:rPr lang="cs-CZ" sz="2800" b="1" dirty="0" smtClean="0">
                <a:solidFill>
                  <a:srgbClr val="0000FF"/>
                </a:solidFill>
              </a:rPr>
            </a:br>
            <a:r>
              <a:rPr lang="cs-CZ" sz="2800" b="1" dirty="0" smtClean="0">
                <a:solidFill>
                  <a:srgbClr val="0000FF"/>
                </a:solidFill>
              </a:rPr>
              <a:t>(Toyota)</a:t>
            </a:r>
            <a:r>
              <a:rPr lang="cs-CZ" sz="2800" dirty="0" smtClean="0">
                <a:solidFill>
                  <a:srgbClr val="0000FF"/>
                </a:solidFill>
              </a:rPr>
              <a:t>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8788" y="1268760"/>
            <a:ext cx="8362478" cy="4857403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00FF"/>
                </a:solidFill>
              </a:rPr>
              <a:t>Cíl: </a:t>
            </a:r>
            <a:r>
              <a:rPr lang="cs-CZ" sz="2400" b="1" dirty="0" err="1" smtClean="0">
                <a:solidFill>
                  <a:srgbClr val="0000FF"/>
                </a:solidFill>
              </a:rPr>
              <a:t>určít</a:t>
            </a:r>
            <a:r>
              <a:rPr lang="cs-CZ" sz="2400" b="1" dirty="0" smtClean="0">
                <a:solidFill>
                  <a:srgbClr val="0000FF"/>
                </a:solidFill>
              </a:rPr>
              <a:t> příčinu problému (jádro)</a:t>
            </a:r>
          </a:p>
          <a:p>
            <a:r>
              <a:rPr lang="cs-CZ" sz="2400" b="1" dirty="0" smtClean="0">
                <a:solidFill>
                  <a:srgbClr val="0000FF"/>
                </a:solidFill>
              </a:rPr>
              <a:t>Jak?</a:t>
            </a:r>
            <a:r>
              <a:rPr lang="cs-CZ" sz="2400" dirty="0" smtClean="0">
                <a:solidFill>
                  <a:srgbClr val="0000FF"/>
                </a:solidFill>
              </a:rPr>
              <a:t> Zodpovíme si pět krát (může být </a:t>
            </a:r>
            <a:r>
              <a:rPr lang="cs-CZ" sz="2400" dirty="0" smtClean="0">
                <a:solidFill>
                  <a:srgbClr val="0000FF"/>
                </a:solidFill>
              </a:rPr>
              <a:t>více, </a:t>
            </a:r>
            <a:r>
              <a:rPr lang="cs-CZ" sz="2400" dirty="0" smtClean="0">
                <a:solidFill>
                  <a:srgbClr val="0000FF"/>
                </a:solidFill>
              </a:rPr>
              <a:t>či méně </a:t>
            </a:r>
            <a:r>
              <a:rPr lang="cs-CZ" sz="2400" dirty="0" smtClean="0">
                <a:solidFill>
                  <a:srgbClr val="0000FF"/>
                </a:solidFill>
              </a:rPr>
              <a:t>krát) otázku</a:t>
            </a:r>
            <a:r>
              <a:rPr lang="cs-CZ" sz="2400" dirty="0" smtClean="0">
                <a:solidFill>
                  <a:srgbClr val="0000FF"/>
                </a:solidFill>
              </a:rPr>
              <a:t>: proč nastal daný jev? Jaká je jeho příčina?  </a:t>
            </a:r>
            <a:r>
              <a:rPr lang="cs-CZ" sz="2400" b="1" dirty="0" smtClean="0">
                <a:solidFill>
                  <a:srgbClr val="0000FF"/>
                </a:solidFill>
              </a:rPr>
              <a:t>Příklad:</a:t>
            </a:r>
          </a:p>
          <a:p>
            <a:endParaRPr lang="cs-CZ" sz="24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cs-CZ" sz="1800" b="1" dirty="0" smtClean="0">
                <a:solidFill>
                  <a:srgbClr val="0000FF"/>
                </a:solidFill>
              </a:rPr>
              <a:t>	1 . Proč tvoje auto přestalo fungovat (zastavilo se)?</a:t>
            </a:r>
          </a:p>
          <a:p>
            <a:pPr>
              <a:buNone/>
            </a:pPr>
            <a:r>
              <a:rPr lang="cs-CZ" sz="1800" b="1" dirty="0" smtClean="0">
                <a:solidFill>
                  <a:srgbClr val="0000FF"/>
                </a:solidFill>
              </a:rPr>
              <a:t>		- Protože jsem cestou do práce nekoupil žádný benzin.</a:t>
            </a:r>
          </a:p>
          <a:p>
            <a:pPr>
              <a:buNone/>
            </a:pPr>
            <a:r>
              <a:rPr lang="cs-CZ" sz="1800" b="1" dirty="0" smtClean="0">
                <a:solidFill>
                  <a:srgbClr val="0000FF"/>
                </a:solidFill>
              </a:rPr>
              <a:t>	2. Proč jsi dnes ráno nekoupil benzín?</a:t>
            </a:r>
          </a:p>
          <a:p>
            <a:pPr>
              <a:buNone/>
            </a:pPr>
            <a:r>
              <a:rPr lang="cs-CZ" sz="1800" b="1" dirty="0" smtClean="0">
                <a:solidFill>
                  <a:srgbClr val="0000FF"/>
                </a:solidFill>
              </a:rPr>
              <a:t>		- Protože jsem zapomněl peněženku s penězi a kreditní kartou.</a:t>
            </a:r>
          </a:p>
          <a:p>
            <a:pPr>
              <a:buNone/>
            </a:pPr>
            <a:r>
              <a:rPr lang="cs-CZ" sz="1800" b="1" dirty="0" smtClean="0">
                <a:solidFill>
                  <a:srgbClr val="0000FF"/>
                </a:solidFill>
              </a:rPr>
              <a:t>	3. Proč jsi zapomněl peněženku?</a:t>
            </a:r>
          </a:p>
          <a:p>
            <a:pPr>
              <a:buNone/>
            </a:pPr>
            <a:r>
              <a:rPr lang="cs-CZ" sz="1800" b="1" dirty="0" smtClean="0">
                <a:solidFill>
                  <a:srgbClr val="0000FF"/>
                </a:solidFill>
              </a:rPr>
              <a:t>		- Protože jsem měl ráno shon, vstal jsem pozdě.</a:t>
            </a:r>
          </a:p>
          <a:p>
            <a:pPr>
              <a:buNone/>
            </a:pPr>
            <a:r>
              <a:rPr lang="cs-CZ" sz="1800" b="1" dirty="0" smtClean="0">
                <a:solidFill>
                  <a:srgbClr val="0000FF"/>
                </a:solidFill>
              </a:rPr>
              <a:t>	4. Proč jsi vstal ráno pozdě a měl shon?</a:t>
            </a:r>
          </a:p>
          <a:p>
            <a:pPr>
              <a:buNone/>
            </a:pPr>
            <a:r>
              <a:rPr lang="cs-CZ" sz="1800" b="1" dirty="0" smtClean="0">
                <a:solidFill>
                  <a:srgbClr val="0000FF"/>
                </a:solidFill>
              </a:rPr>
              <a:t>		- Protože jsem si nenastavil budík (do mobilu).</a:t>
            </a:r>
          </a:p>
          <a:p>
            <a:pPr>
              <a:buNone/>
            </a:pPr>
            <a:endParaRPr lang="cs-CZ" sz="18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cs-CZ" sz="1800" b="1" dirty="0" smtClean="0">
                <a:solidFill>
                  <a:srgbClr val="C00000"/>
                </a:solidFill>
              </a:rPr>
              <a:t>Poučení – kořen problému</a:t>
            </a:r>
            <a:r>
              <a:rPr lang="cs-CZ" sz="1800" b="1" dirty="0" smtClean="0">
                <a:solidFill>
                  <a:srgbClr val="0000FF"/>
                </a:solidFill>
              </a:rPr>
              <a:t>: Vždy si před ulehnutím nastav budík!!!</a:t>
            </a:r>
          </a:p>
          <a:p>
            <a:pPr>
              <a:buNone/>
            </a:pPr>
            <a:endParaRPr lang="cs-CZ" sz="1800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cs-CZ" sz="18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cs-CZ" sz="1800" b="1" dirty="0" smtClean="0">
                <a:solidFill>
                  <a:srgbClr val="0000FF"/>
                </a:solidFill>
              </a:rPr>
              <a:t>	 </a:t>
            </a:r>
            <a:endParaRPr lang="cs-CZ" sz="1800" dirty="0" smtClean="0"/>
          </a:p>
          <a:p>
            <a:pPr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9" name="Picture 1027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75" y="0"/>
            <a:ext cx="3033713" cy="6524625"/>
          </a:xfrm>
          <a:prstGeom prst="rect">
            <a:avLst/>
          </a:prstGeom>
          <a:noFill/>
        </p:spPr>
      </p:pic>
      <p:sp>
        <p:nvSpPr>
          <p:cNvPr id="106500" name="Rectangle 1028"/>
          <p:cNvSpPr>
            <a:spLocks noChangeArrowheads="1"/>
          </p:cNvSpPr>
          <p:nvPr/>
        </p:nvSpPr>
        <p:spPr bwMode="auto">
          <a:xfrm>
            <a:off x="0" y="6453188"/>
            <a:ext cx="9145588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1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b="1">
                <a:solidFill>
                  <a:srgbClr val="0000FF"/>
                </a:solidFill>
              </a:rPr>
              <a:t>PRAKTICKÉ ZÁSADY HOSPODAŘENÍ S ČASEM</a:t>
            </a:r>
          </a:p>
        </p:txBody>
      </p:sp>
      <p:sp>
        <p:nvSpPr>
          <p:cNvPr id="106502" name="Rectangle 10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500"/>
              <a:t>Vypěstovat si osobní smysl pro čas. Mít přehled o jeho spotřebě a účelnosti.</a:t>
            </a:r>
          </a:p>
          <a:p>
            <a:pPr>
              <a:lnSpc>
                <a:spcPct val="90000"/>
              </a:lnSpc>
            </a:pPr>
            <a:endParaRPr lang="cs-CZ" sz="2500"/>
          </a:p>
          <a:p>
            <a:pPr>
              <a:lnSpc>
                <a:spcPct val="90000"/>
              </a:lnSpc>
            </a:pPr>
            <a:r>
              <a:rPr lang="cs-CZ" sz="2500"/>
              <a:t>Vyloučit věci které není třeba dělat vůbec – pro zbytek si ujasnit priority a stanovit věci, které může udělat někdo jiný (delegovat).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500"/>
          </a:p>
          <a:p>
            <a:pPr>
              <a:lnSpc>
                <a:spcPct val="90000"/>
              </a:lnSpc>
            </a:pPr>
            <a:r>
              <a:rPr lang="cs-CZ" sz="2500"/>
              <a:t>Předvídat důsledky našich rozhodnutí, poučit se z předchozích chyb. Krize, k níž dochází podruhé, by se již neměla znovu opakovat . Opakující se krize jsou symptomem neschopnosti, nedbalosti či lenosti.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3" name="Picture 1027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75" y="0"/>
            <a:ext cx="3033713" cy="6524625"/>
          </a:xfrm>
          <a:prstGeom prst="rect">
            <a:avLst/>
          </a:prstGeom>
          <a:noFill/>
        </p:spPr>
      </p:pic>
      <p:sp>
        <p:nvSpPr>
          <p:cNvPr id="107524" name="Rectangle 1028"/>
          <p:cNvSpPr>
            <a:spLocks noChangeArrowheads="1"/>
          </p:cNvSpPr>
          <p:nvPr/>
        </p:nvSpPr>
        <p:spPr bwMode="auto">
          <a:xfrm>
            <a:off x="0" y="6453188"/>
            <a:ext cx="9145588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5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b="1">
                <a:solidFill>
                  <a:srgbClr val="0000FF"/>
                </a:solidFill>
              </a:rPr>
              <a:t>PRAKTICKÉ ZÁSADY HOSPODAŘENÍ S ČASEM</a:t>
            </a:r>
          </a:p>
        </p:txBody>
      </p:sp>
      <p:sp>
        <p:nvSpPr>
          <p:cNvPr id="107526" name="Rectangle 10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500"/>
              <a:t>Zjednodušte práci sobě i druhým, určete co nejjednodušší úkoly. 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500"/>
          </a:p>
          <a:p>
            <a:pPr>
              <a:lnSpc>
                <a:spcPct val="90000"/>
              </a:lnSpc>
            </a:pPr>
            <a:r>
              <a:rPr lang="cs-CZ" sz="2500"/>
              <a:t>Plánovat s předstihem dopředu. Ujasnit si, jak budu trávit zítřek, pozítřek, následující týden, měsíc. Rok. Plánovat i výsledky – cíle, priority, termíny.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500"/>
          </a:p>
          <a:p>
            <a:pPr>
              <a:lnSpc>
                <a:spcPct val="90000"/>
              </a:lnSpc>
            </a:pPr>
            <a:r>
              <a:rPr lang="cs-CZ" sz="2500"/>
              <a:t>Oddělujte striktně čas na práci a na zábavu: zbavíte se tak nepořádku v hlavě. Dokončujte věci, nebo je odložte. Rozdělením úkolů budete mít pořádek v „hlavě“, jinak si zaděláváte na setrvalý pocit stresu.</a:t>
            </a:r>
            <a:r>
              <a:rPr lang="cs-CZ" sz="2900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7" name="Picture 1027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75" y="0"/>
            <a:ext cx="3033713" cy="6524625"/>
          </a:xfrm>
          <a:prstGeom prst="rect">
            <a:avLst/>
          </a:prstGeom>
          <a:noFill/>
        </p:spPr>
      </p:pic>
      <p:sp>
        <p:nvSpPr>
          <p:cNvPr id="108548" name="Rectangle 1028"/>
          <p:cNvSpPr>
            <a:spLocks noChangeArrowheads="1"/>
          </p:cNvSpPr>
          <p:nvPr/>
        </p:nvSpPr>
        <p:spPr bwMode="auto">
          <a:xfrm>
            <a:off x="0" y="6453188"/>
            <a:ext cx="9145588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49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b="1">
                <a:solidFill>
                  <a:srgbClr val="0000FF"/>
                </a:solidFill>
              </a:rPr>
              <a:t>PRAKTICKÉ ZÁSADY HOSPODAŘENÍ S ČASEM</a:t>
            </a:r>
          </a:p>
        </p:txBody>
      </p:sp>
      <p:sp>
        <p:nvSpPr>
          <p:cNvPr id="108550" name="Rectangle 10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500"/>
              <a:t>Nejproduktivnějšího pracovního času využívat co nejlépe-nejefektivněji. V denním nabitém programu naplánovat i chvilky na klidné přemýšlení, odpočinek.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500"/>
          </a:p>
          <a:p>
            <a:pPr>
              <a:lnSpc>
                <a:spcPct val="90000"/>
              </a:lnSpc>
            </a:pPr>
            <a:r>
              <a:rPr lang="cs-CZ" sz="2500"/>
              <a:t>Využívat tzv. okrajových časů. Neexistují „slepé“ minuty.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500"/>
          </a:p>
          <a:p>
            <a:pPr>
              <a:lnSpc>
                <a:spcPct val="90000"/>
              </a:lnSpc>
            </a:pPr>
            <a:r>
              <a:rPr lang="cs-CZ" sz="2500"/>
              <a:t>Věci, úkoly, záležitosti je třeba dávat a udržovat v pořádku. Nejde jen o organizaci pracovního času, ale také prostoru, pracoviště, stolu, spisů, pošty. Pořádek šetří čas!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1" name="Picture 1027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75" y="0"/>
            <a:ext cx="3033713" cy="6524625"/>
          </a:xfrm>
          <a:prstGeom prst="rect">
            <a:avLst/>
          </a:prstGeom>
          <a:noFill/>
        </p:spPr>
      </p:pic>
      <p:sp>
        <p:nvSpPr>
          <p:cNvPr id="109572" name="Rectangle 1028"/>
          <p:cNvSpPr>
            <a:spLocks noChangeArrowheads="1"/>
          </p:cNvSpPr>
          <p:nvPr/>
        </p:nvSpPr>
        <p:spPr bwMode="auto">
          <a:xfrm>
            <a:off x="0" y="6453188"/>
            <a:ext cx="9145588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3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b="1">
                <a:solidFill>
                  <a:srgbClr val="0000FF"/>
                </a:solidFill>
              </a:rPr>
              <a:t>PRAKTICKÉ ZÁSADY HOSPODAŘENÍ S ČASEM</a:t>
            </a:r>
          </a:p>
        </p:txBody>
      </p:sp>
      <p:sp>
        <p:nvSpPr>
          <p:cNvPr id="109574" name="Rectangle 10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500"/>
              <a:t>Neodkládat věci: udělat všechno, co je možné, ihned! Odkládání věcí je pozdějším zlodějem času, resp. neefektivní spotřeby sil.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800"/>
          </a:p>
          <a:p>
            <a:pPr>
              <a:lnSpc>
                <a:spcPct val="90000"/>
              </a:lnSpc>
            </a:pPr>
            <a:r>
              <a:rPr lang="cs-CZ" sz="2500"/>
              <a:t>Naučit se druhým také říkat „NE“. Smyslem je zabránit druhým, aby špatně nakládali s naším časem. Taktně ale rozhodně (asertivně) odmítat vše, co není naší povinností, co překračuje naše kapacity a vybočuje z plánu priorit.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800"/>
          </a:p>
          <a:p>
            <a:pPr>
              <a:lnSpc>
                <a:spcPct val="90000"/>
              </a:lnSpc>
            </a:pPr>
            <a:r>
              <a:rPr lang="cs-CZ" sz="2500"/>
              <a:t>Porady využívat jako racionalizační prostředek hospodaření s časem a nikoli jako společenskou nutnost. Dbát na jejich účelnost, krátkost. Zdokonalit se ve vedení porad a vyloučit ty, které nejsou potřebné.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7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2413" y="981075"/>
            <a:ext cx="8228012" cy="719138"/>
          </a:xfrm>
        </p:spPr>
        <p:txBody>
          <a:bodyPr/>
          <a:lstStyle/>
          <a:p>
            <a:r>
              <a:rPr lang="cs-CZ" sz="4000" b="1">
                <a:solidFill>
                  <a:srgbClr val="0000FF"/>
                </a:solidFill>
              </a:rPr>
              <a:t>Stres (EUSTRES A DISTRES)</a:t>
            </a:r>
            <a:r>
              <a:rPr lang="cs-CZ" sz="4300" b="1"/>
              <a:t/>
            </a:r>
            <a:br>
              <a:rPr lang="cs-CZ" sz="4300" b="1"/>
            </a:br>
            <a:endParaRPr lang="cs-CZ" sz="4300" b="1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600200"/>
            <a:ext cx="8228012" cy="47085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700" b="1"/>
              <a:t>	</a:t>
            </a:r>
            <a:r>
              <a:rPr lang="cs-CZ" sz="1800" b="1"/>
              <a:t>STRES = nespecifická reakce na  nadměrnou zátěž (na zvýšené požadavky)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/>
          </a:p>
          <a:p>
            <a:pPr>
              <a:lnSpc>
                <a:spcPct val="80000"/>
              </a:lnSpc>
            </a:pPr>
            <a:r>
              <a:rPr lang="cs-CZ" sz="1800"/>
              <a:t>Určitá míra stresu je potřebná. Přijatelný a pozitivně působící stres se nazývá </a:t>
            </a:r>
            <a:r>
              <a:rPr lang="cs-CZ" sz="1800" b="1"/>
              <a:t>EUSTRES . </a:t>
            </a:r>
            <a:r>
              <a:rPr lang="cs-CZ" sz="1800"/>
              <a:t>Eustres je spojen s překonáváním překážek, které organismus zvládá, nebo jsou příjemné. 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/>
              <a:t>	DISTRES </a:t>
            </a:r>
            <a:r>
              <a:rPr lang="cs-CZ" sz="1800"/>
              <a:t>se vyskytuje tam, kde věci nezvládáme, nebo ztrácíme kontrolu.</a:t>
            </a:r>
          </a:p>
          <a:p>
            <a:pPr>
              <a:lnSpc>
                <a:spcPct val="80000"/>
              </a:lnSpc>
            </a:pPr>
            <a:endParaRPr lang="cs-CZ" sz="18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/>
              <a:t>	STRESOR = vnější podněty, které mohou spustit stresovou reakci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b="1"/>
          </a:p>
          <a:p>
            <a:pPr>
              <a:lnSpc>
                <a:spcPct val="80000"/>
              </a:lnSpc>
            </a:pPr>
            <a:r>
              <a:rPr lang="cs-CZ" sz="1800"/>
              <a:t>Záleží ale na vnímavosti, tzv. prahu frustrační tolerance (jde o vnitřní výbavu osobnosti). Pro někoho je určitá situace vnímána jako ohrožující a vyvolává obecnou poplachovou reakci typickou pro stres, pro jiného je stejná situace normální a vůbec ji jako stresovou nepociťuje.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3" name="Picture 7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err="1">
                <a:solidFill>
                  <a:srgbClr val="0000FF"/>
                </a:solidFill>
              </a:rPr>
              <a:t>Stresory</a:t>
            </a:r>
            <a:r>
              <a:rPr lang="cs-CZ" sz="3600" b="1" dirty="0">
                <a:solidFill>
                  <a:srgbClr val="0000FF"/>
                </a:solidFill>
              </a:rPr>
              <a:t> v chování lidí</a:t>
            </a:r>
            <a:r>
              <a:rPr lang="cs-CZ" sz="3600" b="1" dirty="0"/>
              <a:t> 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8788" y="1600200"/>
            <a:ext cx="8228012" cy="49974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cs-CZ" sz="2900"/>
          </a:p>
          <a:p>
            <a:pPr>
              <a:lnSpc>
                <a:spcPct val="90000"/>
              </a:lnSpc>
              <a:buFontTx/>
              <a:buNone/>
            </a:pPr>
            <a:endParaRPr lang="cs-CZ" sz="2900"/>
          </a:p>
          <a:p>
            <a:pPr>
              <a:lnSpc>
                <a:spcPct val="90000"/>
              </a:lnSpc>
              <a:buFontTx/>
              <a:buNone/>
            </a:pPr>
            <a:endParaRPr lang="cs-CZ" sz="2900"/>
          </a:p>
          <a:p>
            <a:pPr>
              <a:lnSpc>
                <a:spcPct val="90000"/>
              </a:lnSpc>
              <a:buFontTx/>
              <a:buNone/>
            </a:pPr>
            <a:endParaRPr lang="cs-CZ" sz="2900"/>
          </a:p>
          <a:p>
            <a:pPr>
              <a:lnSpc>
                <a:spcPct val="90000"/>
              </a:lnSpc>
              <a:buFontTx/>
              <a:buNone/>
            </a:pPr>
            <a:endParaRPr lang="cs-CZ" sz="2900"/>
          </a:p>
          <a:p>
            <a:pPr>
              <a:lnSpc>
                <a:spcPct val="90000"/>
              </a:lnSpc>
              <a:buFontTx/>
              <a:buNone/>
            </a:pPr>
            <a:endParaRPr lang="cs-CZ" sz="2900"/>
          </a:p>
          <a:p>
            <a:pPr>
              <a:lnSpc>
                <a:spcPct val="90000"/>
              </a:lnSpc>
              <a:buFontTx/>
              <a:buNone/>
            </a:pPr>
            <a:endParaRPr lang="cs-CZ" sz="2900"/>
          </a:p>
          <a:p>
            <a:pPr>
              <a:lnSpc>
                <a:spcPct val="90000"/>
              </a:lnSpc>
              <a:buFontTx/>
              <a:buNone/>
            </a:pPr>
            <a:r>
              <a:rPr lang="cs-CZ" sz="2900" i="1"/>
              <a:t>	</a:t>
            </a:r>
            <a:r>
              <a:rPr lang="cs-CZ" sz="1800" i="1"/>
              <a:t>1. Zamyslete se nad lidmi ve svém okolí a doplňte, které chování ve vás vyvolává napětí, strach, či nepříjemné pocity (až bezmoc a rezignaci): Doplňte do tabulky.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i="1"/>
              <a:t>	2. Jaký typ mého chování může být stresorem pro druhé? Napište si seznam na zvláštní papír.</a:t>
            </a:r>
            <a:r>
              <a:rPr lang="cs-CZ" sz="1800"/>
              <a:t> </a:t>
            </a:r>
          </a:p>
        </p:txBody>
      </p:sp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19200"/>
            <a:ext cx="7048500" cy="3960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5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20713"/>
            <a:ext cx="8228013" cy="1143000"/>
          </a:xfrm>
        </p:spPr>
        <p:txBody>
          <a:bodyPr/>
          <a:lstStyle/>
          <a:p>
            <a:r>
              <a:rPr lang="cs-CZ" sz="4000" b="1">
                <a:solidFill>
                  <a:srgbClr val="0000FF"/>
                </a:solidFill>
              </a:rPr>
              <a:t>PŘÍZNAKY STRESOVÉ PRÁCE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844675"/>
            <a:ext cx="8228012" cy="4281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Která práce stresuje?</a:t>
            </a:r>
            <a:endParaRPr lang="en-US" sz="2000"/>
          </a:p>
          <a:p>
            <a:pPr>
              <a:lnSpc>
                <a:spcPct val="80000"/>
              </a:lnSpc>
            </a:pPr>
            <a:r>
              <a:rPr lang="cs-CZ" sz="2000"/>
              <a:t>Práce se zvýšenou odpovědností (za lidi, s finanční a hmotnou odpovědností)</a:t>
            </a:r>
          </a:p>
          <a:p>
            <a:pPr>
              <a:lnSpc>
                <a:spcPct val="80000"/>
              </a:lnSpc>
            </a:pPr>
            <a:r>
              <a:rPr lang="cs-CZ" sz="2000"/>
              <a:t>Práce v časovém stresu</a:t>
            </a:r>
          </a:p>
          <a:p>
            <a:pPr>
              <a:lnSpc>
                <a:spcPct val="80000"/>
              </a:lnSpc>
            </a:pPr>
            <a:r>
              <a:rPr lang="cs-CZ" sz="2000"/>
              <a:t>Práce ve vynuceném tempu nebo v časově limitovaných úkolech</a:t>
            </a:r>
          </a:p>
          <a:p>
            <a:pPr>
              <a:lnSpc>
                <a:spcPct val="80000"/>
              </a:lnSpc>
            </a:pPr>
            <a:r>
              <a:rPr lang="cs-CZ" sz="2000"/>
              <a:t>Práce s vynuceným zvýšením či naopak snížením fyzické aktivity (fyzicky náročná x sedavá zaměstnání)</a:t>
            </a:r>
          </a:p>
          <a:p>
            <a:pPr>
              <a:lnSpc>
                <a:spcPct val="80000"/>
              </a:lnSpc>
            </a:pPr>
            <a:r>
              <a:rPr lang="cs-CZ" sz="2000"/>
              <a:t>Práce zdraví či životu nebezpečná (hasiči)</a:t>
            </a:r>
          </a:p>
          <a:p>
            <a:pPr>
              <a:lnSpc>
                <a:spcPct val="80000"/>
              </a:lnSpc>
            </a:pPr>
            <a:r>
              <a:rPr lang="cs-CZ" sz="2000"/>
              <a:t>Práce v podmínkách sociální izolace (strážce majáku)</a:t>
            </a:r>
          </a:p>
          <a:p>
            <a:pPr>
              <a:lnSpc>
                <a:spcPct val="80000"/>
              </a:lnSpc>
            </a:pPr>
            <a:r>
              <a:rPr lang="cs-CZ" sz="2000"/>
              <a:t>Práce vázaná na malou sociální skupinu (ponorková nemoc)</a:t>
            </a:r>
          </a:p>
          <a:p>
            <a:pPr>
              <a:lnSpc>
                <a:spcPct val="80000"/>
              </a:lnSpc>
            </a:pPr>
            <a:r>
              <a:rPr lang="cs-CZ" sz="2000"/>
              <a:t>Práce, v níž je častý styk s lidmi v situacích přinášejících interpersonální konflikty (mistři v továrnách)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276225"/>
            <a:ext cx="8228012" cy="631825"/>
          </a:xfrm>
        </p:spPr>
        <p:txBody>
          <a:bodyPr/>
          <a:lstStyle/>
          <a:p>
            <a:r>
              <a:rPr lang="cs-CZ" sz="3600" b="1">
                <a:solidFill>
                  <a:srgbClr val="0000FF"/>
                </a:solidFill>
              </a:rPr>
              <a:t>Řízení času znamená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4225" y="1196975"/>
            <a:ext cx="7712075" cy="4897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získat maximum z minima investovaného času</a:t>
            </a:r>
          </a:p>
          <a:p>
            <a:pPr>
              <a:lnSpc>
                <a:spcPct val="90000"/>
              </a:lnSpc>
            </a:pPr>
            <a:r>
              <a:rPr lang="cs-CZ" sz="2000"/>
              <a:t>koncentrovat se na priority a odkládat ostatní</a:t>
            </a:r>
          </a:p>
          <a:p>
            <a:pPr>
              <a:lnSpc>
                <a:spcPct val="90000"/>
              </a:lnSpc>
            </a:pPr>
            <a:r>
              <a:rPr lang="cs-CZ" sz="2000"/>
              <a:t>naučit se delegování pravomocí a odpovědnosti</a:t>
            </a:r>
          </a:p>
          <a:p>
            <a:pPr>
              <a:lnSpc>
                <a:spcPct val="90000"/>
              </a:lnSpc>
            </a:pPr>
            <a:r>
              <a:rPr lang="cs-CZ" sz="2000"/>
              <a:t>věnovat určitý čas tomu, abyste se ho naučili řídit</a:t>
            </a:r>
          </a:p>
          <a:p>
            <a:pPr>
              <a:lnSpc>
                <a:spcPct val="90000"/>
              </a:lnSpc>
            </a:pPr>
            <a:endParaRPr lang="cs-CZ" sz="2000" b="1"/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sz="2500" b="1">
                <a:solidFill>
                  <a:srgbClr val="FF9900"/>
                </a:solidFill>
              </a:rPr>
              <a:t>ČAS NEMŮŽEME KOUPIT</a:t>
            </a:r>
            <a:endParaRPr lang="cs-CZ" sz="2500">
              <a:solidFill>
                <a:srgbClr val="FF99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sz="2000"/>
              <a:t>Je nám všem rozdělen naprosto stejně – demokraticky.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sz="2000"/>
              <a:t>Rozdíly v tom, kolik ho kdo má jsou jen výsledkem toho, jak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sz="2000"/>
              <a:t> ho řídíme či ztrácíme.</a:t>
            </a:r>
          </a:p>
          <a:p>
            <a:pPr>
              <a:lnSpc>
                <a:spcPct val="90000"/>
              </a:lnSpc>
            </a:pPr>
            <a:endParaRPr lang="cs-CZ" sz="2000" b="1"/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sz="2500" b="1">
                <a:solidFill>
                  <a:srgbClr val="FF9900"/>
                </a:solidFill>
              </a:rPr>
              <a:t>ČAS NELZE ZASTAVIT, ČI SCHOVAT NA POZDĚJI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sz="2000"/>
              <a:t>Plyne neúprosně a nezadržitelně, každou sekundu jsme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sz="2000"/>
              <a:t>starší. Ztracený čas už nemůžete nikdy nahradit.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9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20713"/>
            <a:ext cx="8228013" cy="1143000"/>
          </a:xfrm>
        </p:spPr>
        <p:txBody>
          <a:bodyPr/>
          <a:lstStyle/>
          <a:p>
            <a:r>
              <a:rPr lang="cs-CZ" sz="4000" b="1">
                <a:solidFill>
                  <a:srgbClr val="0000FF"/>
                </a:solidFill>
              </a:rPr>
              <a:t>PŘÍZNAKY STRESOVÉ PRÁCE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916113"/>
            <a:ext cx="8228012" cy="4210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Práce s častým vynuceným přerušením, resp. nucené čekání</a:t>
            </a:r>
          </a:p>
          <a:p>
            <a:pPr>
              <a:lnSpc>
                <a:spcPct val="80000"/>
              </a:lnSpc>
            </a:pPr>
            <a:r>
              <a:rPr lang="cs-CZ" sz="2000"/>
              <a:t>Práce v podmínkách extrémně nepříznivých fyzikálních faktorů (počasí, chemické výpary)</a:t>
            </a:r>
          </a:p>
          <a:p>
            <a:pPr>
              <a:lnSpc>
                <a:spcPct val="80000"/>
              </a:lnSpc>
            </a:pPr>
            <a:r>
              <a:rPr lang="cs-CZ" sz="2000"/>
              <a:t>Práce s látkami či věcmi vzbuzujícími odpor a hnus</a:t>
            </a:r>
          </a:p>
          <a:p>
            <a:pPr>
              <a:lnSpc>
                <a:spcPct val="80000"/>
              </a:lnSpc>
            </a:pPr>
            <a:r>
              <a:rPr lang="cs-CZ" sz="2000"/>
              <a:t>Práce, která nevede k měřitelnému či viditelnému efektu</a:t>
            </a:r>
          </a:p>
          <a:p>
            <a:pPr>
              <a:lnSpc>
                <a:spcPct val="80000"/>
              </a:lnSpc>
            </a:pPr>
            <a:r>
              <a:rPr lang="cs-CZ" sz="2000"/>
              <a:t>Práce, která dostatečně neumožňuje průběžnou kontrolu výsledku</a:t>
            </a:r>
          </a:p>
          <a:p>
            <a:pPr>
              <a:lnSpc>
                <a:spcPct val="80000"/>
              </a:lnSpc>
            </a:pPr>
            <a:r>
              <a:rPr lang="cs-CZ" sz="2000"/>
              <a:t>Práce hodnocená hlavně podle chyb či jiných negativních kritérií</a:t>
            </a:r>
          </a:p>
          <a:p>
            <a:pPr>
              <a:lnSpc>
                <a:spcPct val="80000"/>
              </a:lnSpc>
            </a:pPr>
            <a:r>
              <a:rPr lang="cs-CZ" sz="2000"/>
              <a:t>Práce, při níž je malá stimulace (monotónní)</a:t>
            </a:r>
          </a:p>
          <a:p>
            <a:pPr>
              <a:lnSpc>
                <a:spcPct val="80000"/>
              </a:lnSpc>
            </a:pPr>
            <a:r>
              <a:rPr lang="cs-CZ" sz="2000"/>
              <a:t>Práce, při níž je malá finanční či jiná motivace (nebaví, nestimuluje výkon) </a:t>
            </a:r>
          </a:p>
          <a:p>
            <a:pPr>
              <a:lnSpc>
                <a:spcPct val="80000"/>
              </a:lnSpc>
            </a:pPr>
            <a:endParaRPr lang="cs-CZ" sz="1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3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0000FF"/>
                </a:solidFill>
              </a:rPr>
              <a:t>STRES V ORGANIZACI</a:t>
            </a:r>
            <a:r>
              <a:rPr lang="cs-CZ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b="1"/>
              <a:t>Pracovní podmínky </a:t>
            </a:r>
            <a:endParaRPr lang="cs-CZ" sz="2000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	Špatné osvětlení, hluk, nesprávná teplota (klimatizace), dlouhá pracovní doba, nemožnost mikropauz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b="1"/>
          </a:p>
          <a:p>
            <a:pPr>
              <a:lnSpc>
                <a:spcPct val="80000"/>
              </a:lnSpc>
            </a:pPr>
            <a:r>
              <a:rPr lang="cs-CZ" sz="2000" b="1"/>
              <a:t>Časová zátěž a termínované úkoly</a:t>
            </a:r>
            <a:endParaRPr lang="cs-CZ" sz="2000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	Časový tlak a vynucené pracovní tempo: spěch neodpovídající optimálnímu rytmu, trvalé nestíhání věcí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b="1"/>
          </a:p>
          <a:p>
            <a:pPr>
              <a:lnSpc>
                <a:spcPct val="80000"/>
              </a:lnSpc>
            </a:pPr>
            <a:r>
              <a:rPr lang="cs-CZ" sz="2000" b="1"/>
              <a:t>Mimořádná odpovědnost</a:t>
            </a:r>
            <a:endParaRPr lang="cs-CZ" sz="2000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	Riziková povolání, odpovědnost za více lidí, za značné finanční sumy za zdraví či životy, za větší organizace či společenské útvary (lékaři, hasiči, manažeři, dopravní dispečeři atp.)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/>
          </a:p>
          <a:p>
            <a:pPr>
              <a:lnSpc>
                <a:spcPct val="80000"/>
              </a:lnSpc>
            </a:pPr>
            <a:r>
              <a:rPr lang="cs-CZ" sz="2000" b="1"/>
              <a:t>Konfliktní role a nejistota (nedostatek informací)</a:t>
            </a:r>
            <a:endParaRPr lang="cs-CZ" sz="2000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	Nejistota a konfliktní role, kde jde o boje různých motivů. Konflikty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	odpovědnosti a dobrých mezilidských vztahů. Nejistota se vztahuje i ke změnám které se v organizaci očekávají.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7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0000FF"/>
                </a:solidFill>
              </a:rPr>
              <a:t>STRES V ORGANIZACI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1800" b="1"/>
              <a:t>Ohrožená profesní kariéra</a:t>
            </a:r>
            <a:endParaRPr lang="cs-CZ" sz="180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	Pracovní nejistota , touha být povýšen, přeložení na méně atraktivní místo. Práce nebaví nebo na ni nestačí. Ztráta perspektiv postupu, či ohrožení dosavadní pozice.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b="1"/>
          </a:p>
          <a:p>
            <a:pPr>
              <a:lnSpc>
                <a:spcPct val="80000"/>
              </a:lnSpc>
            </a:pPr>
            <a:r>
              <a:rPr lang="cs-CZ" sz="1800" b="1"/>
              <a:t>Interpersonální vztahy v organizaci</a:t>
            </a:r>
            <a:endParaRPr lang="cs-CZ" sz="180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	Špatné vztahy jsou zdrojem stresu: závist, nezdravá soutěživost,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	egocentrismus, nevnímání problémů druhých, bezohlednost, objektivní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	střet zájmů (?!), různé postoje a hodnoty, různé cíle a zájmy.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b="1"/>
          </a:p>
          <a:p>
            <a:pPr>
              <a:lnSpc>
                <a:spcPct val="80000"/>
              </a:lnSpc>
            </a:pPr>
            <a:r>
              <a:rPr lang="cs-CZ" sz="1800" b="1"/>
              <a:t>Konflikt mezi prací a rodinou (jinými rolemi)</a:t>
            </a:r>
            <a:endParaRPr lang="cs-CZ" sz="180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	Rodina strádá mou nepřítomností, výchova dětí – není čas, příliš mnoho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	funkcí ve společnosti, kariéra partnera a dětí, míra odloučení atp.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b="1"/>
          </a:p>
          <a:p>
            <a:pPr>
              <a:lnSpc>
                <a:spcPct val="80000"/>
              </a:lnSpc>
            </a:pPr>
            <a:r>
              <a:rPr lang="cs-CZ" sz="1800" b="1"/>
              <a:t>Sociální a finanční faktory</a:t>
            </a:r>
            <a:endParaRPr lang="cs-CZ" sz="180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	Sociální podpora druhých a solidarita (rodina, partner, instituce), možná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	osamělost a izolace. Finanční situace a odměny (splátky domu, auta , dluhy, atp.)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5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40346" y="332656"/>
            <a:ext cx="8228012" cy="1143000"/>
          </a:xfrm>
        </p:spPr>
        <p:txBody>
          <a:bodyPr/>
          <a:lstStyle/>
          <a:p>
            <a:r>
              <a:rPr lang="cs-CZ" sz="4000" b="1">
                <a:solidFill>
                  <a:srgbClr val="0000FF"/>
                </a:solidFill>
              </a:rPr>
              <a:t>5 FAKTORŮ STRESU</a:t>
            </a:r>
            <a:r>
              <a:rPr lang="cs-CZ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b="1"/>
              <a:t>Objektivní zátěžové podmínky (prostředí, situace, nejistota atp.)</a:t>
            </a:r>
          </a:p>
          <a:p>
            <a:pPr>
              <a:buFontTx/>
              <a:buNone/>
            </a:pPr>
            <a:endParaRPr lang="cs-CZ" sz="2000" b="1"/>
          </a:p>
          <a:p>
            <a:r>
              <a:rPr lang="cs-CZ" sz="2000" b="1"/>
              <a:t>Individuální prožívání situace (subjektivní vnímavost stresorů)</a:t>
            </a:r>
          </a:p>
          <a:p>
            <a:pPr>
              <a:buFontTx/>
              <a:buNone/>
            </a:pPr>
            <a:endParaRPr lang="cs-CZ" sz="2000" b="1"/>
          </a:p>
          <a:p>
            <a:r>
              <a:rPr lang="cs-CZ" sz="2000" b="1"/>
              <a:t>Individuální odezva na vnímaný stres</a:t>
            </a:r>
          </a:p>
          <a:p>
            <a:pPr>
              <a:buFontTx/>
              <a:buNone/>
            </a:pPr>
            <a:endParaRPr lang="cs-CZ" sz="2000" b="1"/>
          </a:p>
          <a:p>
            <a:r>
              <a:rPr lang="cs-CZ" sz="2000" b="1"/>
              <a:t>Důsledek vnímaného stresu</a:t>
            </a:r>
          </a:p>
          <a:p>
            <a:pPr>
              <a:buFontTx/>
              <a:buNone/>
            </a:pPr>
            <a:endParaRPr lang="cs-CZ" sz="2000" b="1"/>
          </a:p>
          <a:p>
            <a:r>
              <a:rPr lang="cs-CZ" sz="2000" b="1"/>
              <a:t>Individuální a sociální charakteristiky, jež podmiňují situační vzájemné vztahy mezi předchozími čtyřmi faktory</a:t>
            </a:r>
            <a:r>
              <a:rPr lang="cs-CZ" sz="2000"/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9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>
                <a:solidFill>
                  <a:srgbClr val="0000FF"/>
                </a:solidFill>
              </a:rPr>
              <a:t>PŘÍZNAKY STRESU</a:t>
            </a:r>
            <a:r>
              <a:rPr lang="cs-CZ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900" b="1"/>
              <a:t>	</a:t>
            </a:r>
            <a:r>
              <a:rPr lang="cs-CZ" sz="2400" b="1" u="sng"/>
              <a:t>FYZIOLOGICKÉ PŘÍZNAKY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900"/>
          </a:p>
          <a:p>
            <a:pPr>
              <a:lnSpc>
                <a:spcPct val="90000"/>
              </a:lnSpc>
            </a:pPr>
            <a:r>
              <a:rPr lang="cs-CZ" sz="2000"/>
              <a:t>Bušení srdce</a:t>
            </a:r>
          </a:p>
          <a:p>
            <a:pPr>
              <a:lnSpc>
                <a:spcPct val="90000"/>
              </a:lnSpc>
            </a:pPr>
            <a:r>
              <a:rPr lang="cs-CZ" sz="2000"/>
              <a:t>Bolest a sevření za hrudní kostí</a:t>
            </a:r>
          </a:p>
          <a:p>
            <a:pPr>
              <a:lnSpc>
                <a:spcPct val="90000"/>
              </a:lnSpc>
            </a:pPr>
            <a:r>
              <a:rPr lang="cs-CZ" sz="2000"/>
              <a:t>Nechutenství a žaludeční potíže</a:t>
            </a:r>
          </a:p>
          <a:p>
            <a:pPr>
              <a:lnSpc>
                <a:spcPct val="90000"/>
              </a:lnSpc>
            </a:pPr>
            <a:r>
              <a:rPr lang="cs-CZ" sz="2000"/>
              <a:t>Bolesti břicha, plynatost, průjmy</a:t>
            </a:r>
          </a:p>
          <a:p>
            <a:pPr>
              <a:lnSpc>
                <a:spcPct val="90000"/>
              </a:lnSpc>
            </a:pPr>
            <a:r>
              <a:rPr lang="cs-CZ" sz="2000"/>
              <a:t>Pocení rukou a nohou</a:t>
            </a:r>
          </a:p>
          <a:p>
            <a:pPr>
              <a:lnSpc>
                <a:spcPct val="90000"/>
              </a:lnSpc>
            </a:pPr>
            <a:r>
              <a:rPr lang="cs-CZ" sz="2000"/>
              <a:t>Časté nucení k močení</a:t>
            </a:r>
          </a:p>
          <a:p>
            <a:pPr>
              <a:lnSpc>
                <a:spcPct val="90000"/>
              </a:lnSpc>
            </a:pPr>
            <a:r>
              <a:rPr lang="cs-CZ" sz="2000"/>
              <a:t>Bolesti hlavy – migrény</a:t>
            </a:r>
          </a:p>
          <a:p>
            <a:pPr>
              <a:lnSpc>
                <a:spcPct val="90000"/>
              </a:lnSpc>
            </a:pPr>
            <a:r>
              <a:rPr lang="cs-CZ" sz="2000"/>
              <a:t>Nezájem o sex, impotence</a:t>
            </a:r>
          </a:p>
          <a:p>
            <a:pPr>
              <a:lnSpc>
                <a:spcPct val="90000"/>
              </a:lnSpc>
            </a:pPr>
            <a:r>
              <a:rPr lang="cs-CZ" sz="2000"/>
              <a:t>Menstruální poruchy</a:t>
            </a:r>
          </a:p>
          <a:p>
            <a:pPr>
              <a:lnSpc>
                <a:spcPct val="90000"/>
              </a:lnSpc>
            </a:pPr>
            <a:r>
              <a:rPr lang="cs-CZ" sz="2000"/>
              <a:t>Poruchy spánku, nervozita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3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300">
                <a:solidFill>
                  <a:srgbClr val="0000FF"/>
                </a:solidFill>
              </a:rPr>
              <a:t> </a:t>
            </a:r>
            <a:r>
              <a:rPr lang="cs-CZ" sz="4000">
                <a:solidFill>
                  <a:srgbClr val="0000FF"/>
                </a:solidFill>
              </a:rPr>
              <a:t>EMOCIONÁLNÍ  a  DOPROVODNÉ PŘÍZNAKY</a:t>
            </a:r>
            <a:r>
              <a:rPr lang="cs-CZ" sz="43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1916113"/>
            <a:ext cx="8435975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Časté změny nálad (od deprese po euforii, od lítosti po vztek)</a:t>
            </a:r>
          </a:p>
          <a:p>
            <a:pPr>
              <a:lnSpc>
                <a:spcPct val="80000"/>
              </a:lnSpc>
            </a:pPr>
            <a:r>
              <a:rPr lang="cs-CZ" sz="2000"/>
              <a:t>Neschopnost projevit emoční náklonnost</a:t>
            </a:r>
          </a:p>
          <a:p>
            <a:pPr>
              <a:lnSpc>
                <a:spcPct val="80000"/>
              </a:lnSpc>
            </a:pPr>
            <a:r>
              <a:rPr lang="cs-CZ" sz="2000"/>
              <a:t>Nadměrné starosti o vlastní zdravotní stav</a:t>
            </a:r>
          </a:p>
          <a:p>
            <a:pPr>
              <a:lnSpc>
                <a:spcPct val="80000"/>
              </a:lnSpc>
            </a:pPr>
            <a:r>
              <a:rPr lang="cs-CZ" sz="2000"/>
              <a:t>Nadměrné snění a vizualizace</a:t>
            </a:r>
          </a:p>
          <a:p>
            <a:pPr>
              <a:lnSpc>
                <a:spcPct val="80000"/>
              </a:lnSpc>
            </a:pPr>
            <a:r>
              <a:rPr lang="cs-CZ" sz="2000"/>
              <a:t>Omezení sociálních kontaktů (uzavírání do sebe)</a:t>
            </a:r>
          </a:p>
          <a:p>
            <a:pPr>
              <a:lnSpc>
                <a:spcPct val="80000"/>
              </a:lnSpc>
            </a:pPr>
            <a:r>
              <a:rPr lang="cs-CZ" sz="2000"/>
              <a:t>Pocity únavy, poruchy pozornosti</a:t>
            </a:r>
          </a:p>
          <a:p>
            <a:pPr>
              <a:lnSpc>
                <a:spcPct val="80000"/>
              </a:lnSpc>
            </a:pPr>
            <a:r>
              <a:rPr lang="cs-CZ" sz="2000"/>
              <a:t>Zvýšená popudlivost, podrážděnost, citlivost až úzkostnost</a:t>
            </a:r>
          </a:p>
          <a:p>
            <a:pPr>
              <a:lnSpc>
                <a:spcPct val="80000"/>
              </a:lnSpc>
            </a:pPr>
            <a:r>
              <a:rPr lang="cs-CZ" sz="2000"/>
              <a:t>Nerozhodnost, vyhýbání se zodpovědnosti</a:t>
            </a:r>
          </a:p>
          <a:p>
            <a:pPr>
              <a:lnSpc>
                <a:spcPct val="80000"/>
              </a:lnSpc>
            </a:pPr>
            <a:r>
              <a:rPr lang="cs-CZ" sz="2000"/>
              <a:t>Vyšší nemocnost, pomalé uzdravování</a:t>
            </a:r>
          </a:p>
          <a:p>
            <a:pPr>
              <a:lnSpc>
                <a:spcPct val="80000"/>
              </a:lnSpc>
            </a:pPr>
            <a:r>
              <a:rPr lang="cs-CZ" sz="2000"/>
              <a:t>Menší spolehlivost a pracovní výkonnost</a:t>
            </a:r>
          </a:p>
          <a:p>
            <a:pPr>
              <a:lnSpc>
                <a:spcPct val="80000"/>
              </a:lnSpc>
            </a:pPr>
            <a:r>
              <a:rPr lang="cs-CZ" sz="2000"/>
              <a:t>Zhoršení kvality práce</a:t>
            </a:r>
          </a:p>
          <a:p>
            <a:pPr>
              <a:lnSpc>
                <a:spcPct val="80000"/>
              </a:lnSpc>
            </a:pPr>
            <a:r>
              <a:rPr lang="cs-CZ" sz="2000"/>
              <a:t>Závislost na kouření alkoholu či drogách – prášky a léky na spaní, uklidnění</a:t>
            </a:r>
          </a:p>
          <a:p>
            <a:pPr>
              <a:lnSpc>
                <a:spcPct val="80000"/>
              </a:lnSpc>
            </a:pPr>
            <a:r>
              <a:rPr lang="cs-CZ" sz="2000"/>
              <a:t>Naříká a stěžuje si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7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228013" cy="1143000"/>
          </a:xfrm>
        </p:spPr>
        <p:txBody>
          <a:bodyPr/>
          <a:lstStyle/>
          <a:p>
            <a:r>
              <a:rPr lang="cs-CZ" sz="4000">
                <a:solidFill>
                  <a:srgbClr val="0000FF"/>
                </a:solidFill>
              </a:rPr>
              <a:t>EMOCIONÁLNÍ  a  DOPROVODNÉ PŘÍZNAKY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600200"/>
            <a:ext cx="8434387" cy="4525963"/>
          </a:xfrm>
        </p:spPr>
        <p:txBody>
          <a:bodyPr/>
          <a:lstStyle/>
          <a:p>
            <a:pPr>
              <a:buFontTx/>
              <a:buNone/>
            </a:pPr>
            <a:endParaRPr lang="cs-CZ" sz="2000"/>
          </a:p>
          <a:p>
            <a:pPr>
              <a:buFontTx/>
              <a:buNone/>
            </a:pPr>
            <a:endParaRPr lang="cs-CZ" sz="2000"/>
          </a:p>
          <a:p>
            <a:pPr>
              <a:buFontTx/>
              <a:buNone/>
            </a:pPr>
            <a:r>
              <a:rPr lang="cs-CZ" sz="2000"/>
              <a:t>TYPICKÉ JSOU DVĚ ZNÁMÉ REAKCE NA ZDRAVOTNÍ STAV  VEDOUCÍCH:</a:t>
            </a:r>
          </a:p>
          <a:p>
            <a:pPr>
              <a:buFontTx/>
              <a:buNone/>
            </a:pPr>
            <a:endParaRPr lang="cs-CZ" sz="2000" b="1"/>
          </a:p>
          <a:p>
            <a:r>
              <a:rPr lang="cs-CZ" sz="2400" b="1"/>
              <a:t>(A) DOMINANTNÍ a SILNÍ VEDOUCÍ:   INFARKT (ischemická choroba  srdeční)</a:t>
            </a:r>
          </a:p>
          <a:p>
            <a:endParaRPr lang="cs-CZ" sz="2400" b="1"/>
          </a:p>
          <a:p>
            <a:r>
              <a:rPr lang="cs-CZ" sz="2400" b="1"/>
              <a:t>(B) SLABŠÍ TYP INTELEKTUÁLA:   ŽALUDEČNÍ VŘEDY, NEURÓZA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1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0000FF"/>
                </a:solidFill>
              </a:rPr>
              <a:t>AKTUÁLNÍ </a:t>
            </a:r>
            <a:r>
              <a:rPr lang="cs-CZ" sz="4000" b="1" dirty="0" smtClean="0">
                <a:solidFill>
                  <a:srgbClr val="0000FF"/>
                </a:solidFill>
              </a:rPr>
              <a:t>STRES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900" b="1"/>
              <a:t>	</a:t>
            </a:r>
            <a:r>
              <a:rPr lang="cs-CZ" sz="1800" b="1" u="sng"/>
              <a:t>Aktuální přímá hrozba:</a:t>
            </a:r>
            <a:r>
              <a:rPr lang="cs-CZ" sz="180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900"/>
          </a:p>
          <a:p>
            <a:pPr>
              <a:lnSpc>
                <a:spcPct val="80000"/>
              </a:lnSpc>
            </a:pPr>
            <a:r>
              <a:rPr lang="cs-CZ" sz="1900"/>
              <a:t>srdce tepe rychleji, krevní tlak se rychle zvyšuje</a:t>
            </a:r>
          </a:p>
          <a:p>
            <a:pPr>
              <a:lnSpc>
                <a:spcPct val="80000"/>
              </a:lnSpc>
            </a:pPr>
            <a:r>
              <a:rPr lang="cs-CZ" sz="1900"/>
              <a:t>krev odchází z kůže a žaludku do svalů</a:t>
            </a:r>
          </a:p>
          <a:p>
            <a:pPr>
              <a:lnSpc>
                <a:spcPct val="80000"/>
              </a:lnSpc>
            </a:pPr>
            <a:r>
              <a:rPr lang="cs-CZ" sz="1900"/>
              <a:t>cholesterol se stahuje z krevního oběhu a zajišťuje energii</a:t>
            </a:r>
          </a:p>
          <a:p>
            <a:pPr>
              <a:lnSpc>
                <a:spcPct val="80000"/>
              </a:lnSpc>
            </a:pPr>
            <a:r>
              <a:rPr lang="cs-CZ" sz="1900"/>
              <a:t>zornice se rozšiřují a sluch je ostřejší</a:t>
            </a:r>
          </a:p>
          <a:p>
            <a:pPr>
              <a:lnSpc>
                <a:spcPct val="80000"/>
              </a:lnSpc>
            </a:pPr>
            <a:r>
              <a:rPr lang="cs-CZ" sz="1900"/>
              <a:t>chlupy se ježí a zvyšuje se jejich hmatová schopnost</a:t>
            </a:r>
          </a:p>
          <a:p>
            <a:pPr>
              <a:lnSpc>
                <a:spcPct val="80000"/>
              </a:lnSpc>
            </a:pPr>
            <a:r>
              <a:rPr lang="cs-CZ" sz="1900"/>
              <a:t>čich a chuť se zostřuje</a:t>
            </a:r>
          </a:p>
          <a:p>
            <a:pPr>
              <a:lnSpc>
                <a:spcPct val="80000"/>
              </a:lnSpc>
            </a:pPr>
            <a:r>
              <a:rPr lang="cs-CZ" sz="1900"/>
              <a:t>pocení ochlazuje podložní svaly</a:t>
            </a:r>
          </a:p>
          <a:p>
            <a:pPr>
              <a:lnSpc>
                <a:spcPct val="80000"/>
              </a:lnSpc>
            </a:pPr>
            <a:r>
              <a:rPr lang="cs-CZ" sz="1900"/>
              <a:t>obličejové svaly se napínají a tvář rudne</a:t>
            </a:r>
          </a:p>
          <a:p>
            <a:pPr>
              <a:lnSpc>
                <a:spcPct val="80000"/>
              </a:lnSpc>
            </a:pPr>
            <a:r>
              <a:rPr lang="cs-CZ" sz="1900"/>
              <a:t>zrychlí se dech, nozdry se chvějí a hrdlo + plíce se roztahují</a:t>
            </a:r>
          </a:p>
          <a:p>
            <a:pPr>
              <a:lnSpc>
                <a:spcPct val="80000"/>
              </a:lnSpc>
            </a:pPr>
            <a:r>
              <a:rPr lang="cs-CZ" sz="1900"/>
              <a:t>uvolňují se endomorfiny (hypotalamus), aby redukovaly bolest</a:t>
            </a:r>
          </a:p>
          <a:p>
            <a:pPr>
              <a:lnSpc>
                <a:spcPct val="80000"/>
              </a:lnSpc>
            </a:pPr>
            <a:r>
              <a:rPr lang="cs-CZ" sz="1900"/>
              <a:t>úbytek pohlavních hormonů</a:t>
            </a:r>
          </a:p>
          <a:p>
            <a:pPr>
              <a:lnSpc>
                <a:spcPct val="80000"/>
              </a:lnSpc>
            </a:pPr>
            <a:endParaRPr lang="cs-CZ" sz="1900" b="1" i="1"/>
          </a:p>
          <a:p>
            <a:pPr>
              <a:lnSpc>
                <a:spcPct val="80000"/>
              </a:lnSpc>
              <a:buFontTx/>
              <a:buNone/>
            </a:pPr>
            <a:r>
              <a:rPr lang="cs-CZ" sz="1900" b="1" i="1"/>
              <a:t>	Jste  připraveni  k boji  nebo  útěku !</a:t>
            </a:r>
            <a:r>
              <a:rPr lang="cs-CZ" sz="1900"/>
              <a:t>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5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0000FF"/>
                </a:solidFill>
              </a:rPr>
              <a:t>DLOUHODOBÝ </a:t>
            </a:r>
            <a:r>
              <a:rPr lang="cs-CZ" sz="4000" b="1" dirty="0">
                <a:solidFill>
                  <a:srgbClr val="0000FF"/>
                </a:solidFill>
              </a:rPr>
              <a:t>STRES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196975"/>
            <a:ext cx="8228012" cy="51847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000" b="1" dirty="0"/>
              <a:t>	</a:t>
            </a:r>
            <a:r>
              <a:rPr lang="cs-CZ" sz="2000" b="1" u="sng" dirty="0"/>
              <a:t>Dlouhodobý stres (hrozba):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1800" dirty="0"/>
              <a:t>pomalý nárůst krevního tlaku, časem hypertenze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tělesná tkáň udržuje vitální chemikálie (sůl)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uvolnění cholesterolu do krevního oběhu – stěžuje práci srdce (čerpání krve)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potlačená produkce pohlavních hormonů 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(testosterony u mužů, progesterony u žen)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zvýšená tvorba žaludeční kyseliny k maximalizaci trávení (žaludeční vředy)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oslabení imunity proti nemocem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chronické oživování ostražitosti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	Objevuje se odpor, vyčerpání až chronická únava – organismus je v udržovacím režimu (přecitlivělost na podněty se střídá s apatií a pasivitou)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/>
              <a:t>	</a:t>
            </a:r>
            <a:r>
              <a:rPr lang="cs-CZ" sz="1800" b="1" u="sng" dirty="0"/>
              <a:t>Horký reaktor: </a:t>
            </a:r>
            <a:r>
              <a:rPr lang="cs-CZ" sz="1800" dirty="0"/>
              <a:t>40% manažerů jsou tzv. horké reaktory: reagují na běžné podněty jako na výstražné (pocit ohrožení). Mají vyšší krevní tlak, hustotu krve, kyselost žaludku atp. (infarkty, žaludeční vředy, impotence)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50" name="Picture 6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>
                <a:solidFill>
                  <a:srgbClr val="0000FF"/>
                </a:solidFill>
              </a:rPr>
              <a:t>BLUDNÝ KRUH</a:t>
            </a:r>
            <a:r>
              <a:rPr lang="cs-CZ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2"/>
            <a:ext cx="7813675" cy="46805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719137"/>
          </a:xfrm>
        </p:spPr>
        <p:txBody>
          <a:bodyPr/>
          <a:lstStyle/>
          <a:p>
            <a:r>
              <a:rPr lang="cs-CZ" sz="4000" b="1">
                <a:solidFill>
                  <a:srgbClr val="0000FF"/>
                </a:solidFill>
              </a:rPr>
              <a:t>Jak řídíme svůj čas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50875" y="1268413"/>
            <a:ext cx="7912100" cy="4857750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sz="3000" b="1"/>
              <a:t>Pokud z každého dne odečteme 12 hodin </a:t>
            </a:r>
          </a:p>
          <a:p>
            <a:pPr algn="ctr">
              <a:buFontTx/>
              <a:buNone/>
            </a:pPr>
            <a:r>
              <a:rPr lang="cs-CZ" sz="3000" b="1"/>
              <a:t>na spánek, jídlo, cestování a osobní hygienu, disponujeme při 45 letech produktivního života jen s 200 000 hodinami </a:t>
            </a:r>
          </a:p>
          <a:p>
            <a:pPr algn="ctr">
              <a:buFontTx/>
              <a:buNone/>
            </a:pPr>
            <a:r>
              <a:rPr lang="cs-CZ" sz="3000" b="1"/>
              <a:t>plánovaného času!</a:t>
            </a:r>
          </a:p>
          <a:p>
            <a:endParaRPr lang="cs-CZ" sz="3000" b="1"/>
          </a:p>
          <a:p>
            <a:pPr algn="ctr">
              <a:buFontTx/>
              <a:buNone/>
            </a:pPr>
            <a:r>
              <a:rPr lang="cs-CZ" b="1">
                <a:solidFill>
                  <a:srgbClr val="CC0066"/>
                </a:solidFill>
              </a:rPr>
              <a:t>DNEŠEK JE PRVNÍ DEN ZBYTKU VAŠEHO ŽIVOTA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4" name="Picture 6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765175"/>
            <a:ext cx="8228013" cy="1143000"/>
          </a:xfrm>
        </p:spPr>
        <p:txBody>
          <a:bodyPr/>
          <a:lstStyle/>
          <a:p>
            <a:r>
              <a:rPr lang="cs-CZ" sz="4000">
                <a:solidFill>
                  <a:srgbClr val="0000FF"/>
                </a:solidFill>
              </a:rPr>
              <a:t>Příklady myšlenek lidí s úzkostí či komplexem</a:t>
            </a:r>
            <a:r>
              <a:rPr lang="cs-CZ" sz="430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205038"/>
            <a:ext cx="7559675" cy="4233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5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0000FF"/>
                </a:solidFill>
              </a:rPr>
              <a:t>STRES 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cs-CZ" b="1" dirty="0"/>
              <a:t>	</a:t>
            </a:r>
          </a:p>
          <a:p>
            <a:pPr algn="ctr">
              <a:buFontTx/>
              <a:buNone/>
            </a:pPr>
            <a:r>
              <a:rPr lang="cs-CZ" b="1" dirty="0"/>
              <a:t>STRES = zátěž (náročná situace</a:t>
            </a:r>
            <a:r>
              <a:rPr lang="cs-CZ" b="1" dirty="0" smtClean="0"/>
              <a:t>)</a:t>
            </a:r>
          </a:p>
          <a:p>
            <a:pPr algn="ctr">
              <a:buFontTx/>
              <a:buNone/>
            </a:pPr>
            <a:endParaRPr lang="cs-CZ" sz="2400" b="1" dirty="0" smtClean="0"/>
          </a:p>
          <a:p>
            <a:pPr algn="ctr">
              <a:buFontTx/>
              <a:buNone/>
            </a:pPr>
            <a:r>
              <a:rPr lang="cs-CZ" sz="2400" b="1" dirty="0" smtClean="0"/>
              <a:t>NESPECIFICKÁ POPLACHOVÁ  REAKCE</a:t>
            </a:r>
            <a:endParaRPr lang="pl-PL" sz="2400" b="1" dirty="0"/>
          </a:p>
          <a:p>
            <a:pPr algn="ctr">
              <a:buFontTx/>
              <a:buNone/>
            </a:pPr>
            <a:r>
              <a:rPr lang="pl-PL" b="1" dirty="0"/>
              <a:t>	</a:t>
            </a:r>
            <a:endParaRPr lang="pl-PL" b="1" dirty="0" smtClean="0"/>
          </a:p>
          <a:p>
            <a:pPr algn="ctr">
              <a:buFontTx/>
              <a:buNone/>
            </a:pPr>
            <a:r>
              <a:rPr lang="pl-PL" sz="2400" b="1" dirty="0" smtClean="0"/>
              <a:t>Dosažení </a:t>
            </a:r>
            <a:r>
              <a:rPr lang="pl-PL" sz="2400" b="1" dirty="0"/>
              <a:t>cíle a uspokojení potřeb je </a:t>
            </a:r>
            <a:r>
              <a:rPr lang="pl-PL" sz="2400" b="1" dirty="0" smtClean="0"/>
              <a:t>komplikováno překážkami</a:t>
            </a:r>
            <a:r>
              <a:rPr lang="pl-PL" sz="2400" b="1" dirty="0"/>
              <a:t>:</a:t>
            </a:r>
            <a:endParaRPr lang="en-US" sz="2400" b="1" dirty="0"/>
          </a:p>
          <a:p>
            <a:pPr algn="ctr">
              <a:buFontTx/>
              <a:buNone/>
            </a:pPr>
            <a:r>
              <a:rPr lang="cs-CZ" sz="2400" b="1" dirty="0"/>
              <a:t>	</a:t>
            </a:r>
            <a:r>
              <a:rPr lang="en-US" sz="2400" b="1" dirty="0" err="1"/>
              <a:t>situace</a:t>
            </a:r>
            <a:r>
              <a:rPr lang="en-US" sz="2400" b="1" dirty="0"/>
              <a:t> </a:t>
            </a:r>
            <a:r>
              <a:rPr lang="en-US" sz="2400" b="1" dirty="0" err="1"/>
              <a:t>není</a:t>
            </a:r>
            <a:r>
              <a:rPr lang="en-US" sz="2400" b="1" dirty="0"/>
              <a:t> </a:t>
            </a:r>
            <a:r>
              <a:rPr lang="en-US" sz="2400" b="1" dirty="0" err="1"/>
              <a:t>hned</a:t>
            </a:r>
            <a:r>
              <a:rPr lang="en-US" sz="2400" b="1" dirty="0"/>
              <a:t> (</a:t>
            </a:r>
            <a:r>
              <a:rPr lang="en-US" sz="2400" b="1" dirty="0" err="1"/>
              <a:t>napoprvé</a:t>
            </a:r>
            <a:r>
              <a:rPr lang="en-US" sz="2400" b="1" dirty="0"/>
              <a:t>) </a:t>
            </a:r>
            <a:r>
              <a:rPr lang="en-US" sz="2400" b="1" dirty="0" err="1"/>
              <a:t>zvládnuta</a:t>
            </a:r>
            <a:endParaRPr lang="cs-CZ" sz="24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9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>
                <a:solidFill>
                  <a:srgbClr val="0000FF"/>
                </a:solidFill>
              </a:rPr>
              <a:t>STRES NENÍ NEPŘÍTEL!</a:t>
            </a:r>
            <a:r>
              <a:rPr lang="cs-CZ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600200"/>
            <a:ext cx="8434387" cy="4525963"/>
          </a:xfrm>
        </p:spPr>
        <p:txBody>
          <a:bodyPr/>
          <a:lstStyle/>
          <a:p>
            <a:pPr marL="628650" indent="-628650">
              <a:lnSpc>
                <a:spcPct val="80000"/>
              </a:lnSpc>
            </a:pPr>
            <a:r>
              <a:rPr lang="cs-CZ" sz="2200" b="1"/>
              <a:t>Zátěž může být prospěšná = cvičení, trénink + hledání řešení (adaptivní reakce)</a:t>
            </a:r>
          </a:p>
          <a:p>
            <a:pPr marL="628650" indent="-628650">
              <a:lnSpc>
                <a:spcPct val="80000"/>
              </a:lnSpc>
            </a:pPr>
            <a:endParaRPr lang="cs-CZ" sz="2200" b="1"/>
          </a:p>
          <a:p>
            <a:pPr marL="628650" indent="-628650">
              <a:lnSpc>
                <a:spcPct val="80000"/>
              </a:lnSpc>
            </a:pPr>
            <a:r>
              <a:rPr lang="cs-CZ" sz="2200" b="1"/>
              <a:t>Není prospěšná, jestliže vyvolává neadekvátní reakce (např. BOJ – ÚSTUP – STRNUTÍ)</a:t>
            </a:r>
          </a:p>
          <a:p>
            <a:pPr marL="628650" indent="-628650">
              <a:lnSpc>
                <a:spcPct val="80000"/>
              </a:lnSpc>
              <a:buFontTx/>
              <a:buNone/>
            </a:pPr>
            <a:endParaRPr lang="cs-CZ" sz="2200" b="1"/>
          </a:p>
          <a:p>
            <a:pPr marL="628650" indent="-628650">
              <a:lnSpc>
                <a:spcPct val="80000"/>
              </a:lnSpc>
            </a:pPr>
            <a:r>
              <a:rPr lang="cs-CZ" sz="2200" b="1"/>
              <a:t>Některé úkoly nejsou v daném čase či podmínkách řešitelné (akceptuj nevyhnutelné!)</a:t>
            </a:r>
          </a:p>
          <a:p>
            <a:pPr marL="628650" indent="-628650">
              <a:lnSpc>
                <a:spcPct val="80000"/>
              </a:lnSpc>
              <a:buFontTx/>
              <a:buNone/>
            </a:pPr>
            <a:endParaRPr lang="cs-CZ" sz="2200" b="1"/>
          </a:p>
          <a:p>
            <a:pPr marL="628650" indent="-628650">
              <a:lnSpc>
                <a:spcPct val="80000"/>
              </a:lnSpc>
            </a:pPr>
            <a:r>
              <a:rPr lang="cs-CZ" sz="2200" b="1"/>
              <a:t>Stresor působí individuálně (ta samá situace je někdy pro jiné osoby nestresová a naopak)</a:t>
            </a:r>
          </a:p>
          <a:p>
            <a:pPr marL="628650" indent="-628650">
              <a:lnSpc>
                <a:spcPct val="80000"/>
              </a:lnSpc>
            </a:pPr>
            <a:endParaRPr lang="cs-CZ" sz="2200" b="1"/>
          </a:p>
          <a:p>
            <a:pPr marL="628650" indent="-628650">
              <a:lnSpc>
                <a:spcPct val="80000"/>
              </a:lnSpc>
            </a:pPr>
            <a:r>
              <a:rPr lang="cs-CZ" sz="2200" b="1"/>
              <a:t>Náročné situace mobilizují organismus, podněcují </a:t>
            </a:r>
          </a:p>
          <a:p>
            <a:pPr marL="628650" indent="-628650">
              <a:lnSpc>
                <a:spcPct val="80000"/>
              </a:lnSpc>
              <a:buFontTx/>
              <a:buNone/>
            </a:pPr>
            <a:r>
              <a:rPr lang="cs-CZ" sz="2200" b="1"/>
              <a:t>	k hledání nových cest. Rozvíjejí osobnost!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3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836613"/>
            <a:ext cx="8228013" cy="1143000"/>
          </a:xfrm>
        </p:spPr>
        <p:txBody>
          <a:bodyPr/>
          <a:lstStyle/>
          <a:p>
            <a:r>
              <a:rPr lang="cs-CZ" sz="4000">
                <a:solidFill>
                  <a:srgbClr val="0000FF"/>
                </a:solidFill>
              </a:rPr>
              <a:t>PSYCHOHYGIENA  A  OVLÁDÁNÍ STRESU</a:t>
            </a:r>
            <a:r>
              <a:rPr lang="cs-CZ" sz="43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b="1"/>
              <a:t>	</a:t>
            </a:r>
          </a:p>
          <a:p>
            <a:pPr>
              <a:buFontTx/>
              <a:buNone/>
            </a:pPr>
            <a:r>
              <a:rPr lang="cs-CZ" b="1" u="sng"/>
              <a:t>Příznaky duševního zdraví:</a:t>
            </a:r>
            <a:endParaRPr lang="cs-CZ"/>
          </a:p>
          <a:p>
            <a:pPr>
              <a:buFontTx/>
              <a:buNone/>
            </a:pPr>
            <a:r>
              <a:rPr lang="cs-CZ" sz="900"/>
              <a:t>		</a:t>
            </a:r>
          </a:p>
          <a:p>
            <a:r>
              <a:rPr lang="cs-CZ" sz="2000"/>
              <a:t>Pozitivní postoj k vlastní osobě</a:t>
            </a:r>
          </a:p>
          <a:p>
            <a:r>
              <a:rPr lang="cs-CZ" sz="2000"/>
              <a:t>Rozvoj a seberealizace</a:t>
            </a:r>
          </a:p>
          <a:p>
            <a:r>
              <a:rPr lang="cs-CZ" sz="2000"/>
              <a:t>Integrace osobnosti</a:t>
            </a:r>
          </a:p>
          <a:p>
            <a:r>
              <a:rPr lang="cs-CZ" sz="2000"/>
              <a:t>Samostatnost</a:t>
            </a:r>
          </a:p>
          <a:p>
            <a:r>
              <a:rPr lang="cs-CZ" sz="2000"/>
              <a:t>Adekvátní vnímání reality</a:t>
            </a:r>
          </a:p>
          <a:p>
            <a:r>
              <a:rPr lang="cs-CZ" sz="2000"/>
              <a:t>Adaptační kompetence a schopnost efektivního řešení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7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620713"/>
            <a:ext cx="8228013" cy="1143000"/>
          </a:xfrm>
        </p:spPr>
        <p:txBody>
          <a:bodyPr/>
          <a:lstStyle/>
          <a:p>
            <a:r>
              <a:rPr lang="cs-CZ" sz="4000">
                <a:solidFill>
                  <a:srgbClr val="0000FF"/>
                </a:solidFill>
              </a:rPr>
              <a:t>PSYCHOHYGIENA  A  OVLÁDÁNÍ STRESU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400" b="1" i="1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b="1" i="1"/>
              <a:t>Zahrnuje například: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400"/>
          </a:p>
          <a:p>
            <a:pPr>
              <a:lnSpc>
                <a:spcPct val="80000"/>
              </a:lnSpc>
            </a:pPr>
            <a:r>
              <a:rPr lang="cs-CZ" sz="2000"/>
              <a:t>Oproštěnost od předsudků</a:t>
            </a:r>
          </a:p>
          <a:p>
            <a:pPr>
              <a:lnSpc>
                <a:spcPct val="80000"/>
              </a:lnSpc>
            </a:pPr>
            <a:r>
              <a:rPr lang="cs-CZ" sz="2000"/>
              <a:t>Schopnost fantazie</a:t>
            </a:r>
          </a:p>
          <a:p>
            <a:pPr>
              <a:lnSpc>
                <a:spcPct val="80000"/>
              </a:lnSpc>
            </a:pPr>
            <a:r>
              <a:rPr lang="cs-CZ" sz="2000"/>
              <a:t>Sebekontrolu, sebeovládání při zachování spontánnosti</a:t>
            </a:r>
          </a:p>
          <a:p>
            <a:pPr>
              <a:lnSpc>
                <a:spcPct val="80000"/>
              </a:lnSpc>
            </a:pPr>
            <a:r>
              <a:rPr lang="cs-CZ" sz="2000"/>
              <a:t>Udržování zdravých mezilidských kontaktů (ne bezpodmínečné přizpůsobení)</a:t>
            </a:r>
          </a:p>
          <a:p>
            <a:pPr>
              <a:lnSpc>
                <a:spcPct val="80000"/>
              </a:lnSpc>
            </a:pPr>
            <a:r>
              <a:rPr lang="cs-CZ" sz="2000"/>
              <a:t>Vytrvalost a důslednost při sledování cílů (nikoli fanatismus či workoholismus)</a:t>
            </a:r>
          </a:p>
          <a:p>
            <a:pPr>
              <a:lnSpc>
                <a:spcPct val="80000"/>
              </a:lnSpc>
            </a:pPr>
            <a:r>
              <a:rPr lang="cs-CZ" sz="2000"/>
              <a:t>Odpovědný přístup k životu (práci, rodině, povinnostem), ale i nadhled a odstup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1" name="Picture 1029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96262" name="Rectangle 1030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6875" y="836613"/>
            <a:ext cx="8228013" cy="1143000"/>
          </a:xfrm>
        </p:spPr>
        <p:txBody>
          <a:bodyPr/>
          <a:lstStyle/>
          <a:p>
            <a:r>
              <a:rPr lang="cs-CZ" sz="4000">
                <a:solidFill>
                  <a:srgbClr val="0000FF"/>
                </a:solidFill>
              </a:rPr>
              <a:t>PSYCHOHYGIENA  A  OVLÁDÁNÍ STRESU</a:t>
            </a:r>
          </a:p>
        </p:txBody>
      </p:sp>
      <p:sp>
        <p:nvSpPr>
          <p:cNvPr id="962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 sz="2000"/>
          </a:p>
          <a:p>
            <a:r>
              <a:rPr lang="cs-CZ" sz="2000"/>
              <a:t>Kontakt s přírodou</a:t>
            </a:r>
          </a:p>
          <a:p>
            <a:r>
              <a:rPr lang="cs-CZ" sz="2000"/>
              <a:t>Schopnost odpočívat, regenerovat</a:t>
            </a:r>
          </a:p>
          <a:p>
            <a:r>
              <a:rPr lang="cs-CZ" sz="2000"/>
              <a:t>Udržování dobré fyzické a psychické kondice (pohyb a sport, četba a zábava)</a:t>
            </a:r>
          </a:p>
          <a:p>
            <a:r>
              <a:rPr lang="cs-CZ" sz="2000"/>
              <a:t>Důvěra v lidi a smysl pro humor</a:t>
            </a:r>
          </a:p>
          <a:p>
            <a:r>
              <a:rPr lang="cs-CZ" sz="2000"/>
              <a:t>Být přínosem i pro své sociální okolí (umět prohrávat, obohacovat, podílet se na zdravém sociálním klimatu)</a:t>
            </a:r>
          </a:p>
          <a:p>
            <a:r>
              <a:rPr lang="cs-CZ" sz="2000"/>
              <a:t>Dodržování základních etických norem a hodnot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5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765175"/>
            <a:ext cx="8228013" cy="1143000"/>
          </a:xfrm>
        </p:spPr>
        <p:txBody>
          <a:bodyPr/>
          <a:lstStyle/>
          <a:p>
            <a:r>
              <a:rPr lang="cs-CZ" sz="4000">
                <a:solidFill>
                  <a:srgbClr val="0000FF"/>
                </a:solidFill>
              </a:rPr>
              <a:t>TECHNIKY STRESOVÉHO MANAGEMENTU</a:t>
            </a:r>
            <a:r>
              <a:rPr lang="cs-CZ" sz="43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2060575"/>
            <a:ext cx="8228012" cy="4248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600" b="1"/>
              <a:t>OSOBNÍ ROZVOJ, SEBEZDOKONALOVÁNÍ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600" b="1"/>
          </a:p>
          <a:p>
            <a:pPr>
              <a:lnSpc>
                <a:spcPct val="80000"/>
              </a:lnSpc>
            </a:pPr>
            <a:r>
              <a:rPr lang="cs-CZ" sz="1600" b="1"/>
              <a:t>MASÁŽE, VODNÍ MASÁŽE, VÍŘIVKY, BAZÉN</a:t>
            </a:r>
          </a:p>
          <a:p>
            <a:pPr>
              <a:lnSpc>
                <a:spcPct val="80000"/>
              </a:lnSpc>
            </a:pPr>
            <a:endParaRPr lang="cs-CZ" sz="600" b="1"/>
          </a:p>
          <a:p>
            <a:pPr>
              <a:lnSpc>
                <a:spcPct val="80000"/>
              </a:lnSpc>
            </a:pPr>
            <a:r>
              <a:rPr lang="cs-CZ" sz="1600" b="1"/>
              <a:t>POSLOUCHÁNÍ RELAXAČNÍ  HUDBY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600" b="1"/>
          </a:p>
          <a:p>
            <a:pPr>
              <a:lnSpc>
                <a:spcPct val="80000"/>
              </a:lnSpc>
            </a:pPr>
            <a:r>
              <a:rPr lang="cs-CZ" sz="1600" b="1"/>
              <a:t>VIZUALIZACE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600" b="1"/>
          </a:p>
          <a:p>
            <a:pPr>
              <a:lnSpc>
                <a:spcPct val="80000"/>
              </a:lnSpc>
            </a:pPr>
            <a:r>
              <a:rPr lang="cs-CZ" sz="1600" b="1"/>
              <a:t>HYPNÓZA – SUGESCE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600" b="1"/>
          </a:p>
          <a:p>
            <a:pPr>
              <a:lnSpc>
                <a:spcPct val="80000"/>
              </a:lnSpc>
            </a:pPr>
            <a:r>
              <a:rPr lang="cs-CZ" sz="1600" b="1"/>
              <a:t>JÓGA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700" b="1"/>
          </a:p>
          <a:p>
            <a:pPr>
              <a:lnSpc>
                <a:spcPct val="80000"/>
              </a:lnSpc>
            </a:pPr>
            <a:r>
              <a:rPr lang="cs-CZ" sz="1600" b="1"/>
              <a:t>AUTOGENNÍ TRÉNINK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700" b="1"/>
          </a:p>
          <a:p>
            <a:pPr>
              <a:lnSpc>
                <a:spcPct val="80000"/>
              </a:lnSpc>
            </a:pPr>
            <a:r>
              <a:rPr lang="cs-CZ" sz="1600" b="1"/>
              <a:t>PROGRESIVNÍ SVALOVÁ RELAXACE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700" b="1"/>
          </a:p>
          <a:p>
            <a:pPr>
              <a:lnSpc>
                <a:spcPct val="80000"/>
              </a:lnSpc>
            </a:pPr>
            <a:r>
              <a:rPr lang="cs-CZ" sz="1600" b="1"/>
              <a:t>DÝCHÁNÍ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700" b="1"/>
          </a:p>
          <a:p>
            <a:pPr>
              <a:lnSpc>
                <a:spcPct val="80000"/>
              </a:lnSpc>
            </a:pPr>
            <a:r>
              <a:rPr lang="cs-CZ" sz="1600" b="1"/>
              <a:t>SYSTEMATICKÁ DESENSIBILACE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800" b="1"/>
          </a:p>
          <a:p>
            <a:pPr>
              <a:lnSpc>
                <a:spcPct val="80000"/>
              </a:lnSpc>
            </a:pPr>
            <a:r>
              <a:rPr lang="cs-CZ" sz="1600" b="1"/>
              <a:t>BIOFEEDBACK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800" b="1"/>
          </a:p>
          <a:p>
            <a:pPr>
              <a:lnSpc>
                <a:spcPct val="80000"/>
              </a:lnSpc>
            </a:pPr>
            <a:r>
              <a:rPr lang="cs-CZ" sz="1600" b="1"/>
              <a:t>MODELOVÝ TRÉNINK</a:t>
            </a:r>
            <a:r>
              <a:rPr lang="cs-CZ" sz="1600"/>
              <a:t>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5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476250"/>
            <a:ext cx="8228013" cy="1143000"/>
          </a:xfrm>
        </p:spPr>
        <p:txBody>
          <a:bodyPr/>
          <a:lstStyle/>
          <a:p>
            <a:r>
              <a:rPr lang="pl-PL" sz="4000">
                <a:solidFill>
                  <a:srgbClr val="0000FF"/>
                </a:solidFill>
              </a:rPr>
              <a:t>Jak ovládat stres -praktické rady</a:t>
            </a:r>
            <a:r>
              <a:rPr lang="cs-CZ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900" b="1"/>
              <a:t>	KONTROLUJTE SVŮJ ŽIVOT</a:t>
            </a:r>
          </a:p>
          <a:p>
            <a:pPr>
              <a:lnSpc>
                <a:spcPct val="80000"/>
              </a:lnSpc>
            </a:pPr>
            <a:r>
              <a:rPr lang="cs-CZ" sz="1900" b="1"/>
              <a:t>Naplánujte seberozvíjení  (pracujte na sobě)</a:t>
            </a:r>
          </a:p>
          <a:p>
            <a:pPr>
              <a:lnSpc>
                <a:spcPct val="80000"/>
              </a:lnSpc>
            </a:pPr>
            <a:r>
              <a:rPr lang="cs-CZ" sz="1900" b="1"/>
              <a:t>Změňte způsob stresové činnosti (duševní x fyzická)</a:t>
            </a:r>
          </a:p>
          <a:p>
            <a:pPr>
              <a:lnSpc>
                <a:spcPct val="80000"/>
              </a:lnSpc>
            </a:pPr>
            <a:r>
              <a:rPr lang="cs-CZ" sz="1900" b="1"/>
              <a:t>Cíle musí být kontrolovatelné a dosažitelné</a:t>
            </a:r>
          </a:p>
          <a:p>
            <a:pPr>
              <a:lnSpc>
                <a:spcPct val="80000"/>
              </a:lnSpc>
            </a:pPr>
            <a:r>
              <a:rPr lang="cs-CZ" sz="1900" b="1"/>
              <a:t>Zvládněte své pocity  - emoce mají být kladné, pozitivní přístup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9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sz="1900" b="1"/>
              <a:t>	SMĚJTE SE A VYHNETE SE STRESU</a:t>
            </a:r>
          </a:p>
          <a:p>
            <a:pPr>
              <a:lnSpc>
                <a:spcPct val="80000"/>
              </a:lnSpc>
            </a:pPr>
            <a:r>
              <a:rPr lang="cs-CZ" sz="1900" b="1"/>
              <a:t>Udržujte si optimismus a odstup – dívejte sena věci s humorem</a:t>
            </a:r>
          </a:p>
          <a:p>
            <a:pPr>
              <a:lnSpc>
                <a:spcPct val="80000"/>
              </a:lnSpc>
            </a:pPr>
            <a:r>
              <a:rPr lang="cs-CZ" sz="1900" b="1"/>
              <a:t>Pomáhejte druhým, aby oni pomohli vám</a:t>
            </a:r>
          </a:p>
          <a:p>
            <a:pPr>
              <a:lnSpc>
                <a:spcPct val="80000"/>
              </a:lnSpc>
            </a:pPr>
            <a:r>
              <a:rPr lang="cs-CZ" sz="1900" b="1"/>
              <a:t>Věnujte se rodině – stále se dvořte</a:t>
            </a:r>
          </a:p>
          <a:p>
            <a:pPr>
              <a:lnSpc>
                <a:spcPct val="80000"/>
              </a:lnSpc>
            </a:pPr>
            <a:endParaRPr lang="cs-CZ" sz="19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sz="1900" b="1"/>
              <a:t>	ODDĚLTE PRÁCI A VOLNO </a:t>
            </a:r>
          </a:p>
          <a:p>
            <a:pPr>
              <a:lnSpc>
                <a:spcPct val="80000"/>
              </a:lnSpc>
            </a:pPr>
            <a:r>
              <a:rPr lang="cs-CZ" sz="1900" b="1"/>
              <a:t>Zdravě spěte, odpočívejte, regenerujte, bavte se, nebuďte sám</a:t>
            </a:r>
          </a:p>
          <a:p>
            <a:pPr>
              <a:lnSpc>
                <a:spcPct val="80000"/>
              </a:lnSpc>
            </a:pPr>
            <a:r>
              <a:rPr lang="cs-CZ" sz="1900" b="1"/>
              <a:t>Když pracuji, tak soustředěně – mohu si dělat mikropauzy</a:t>
            </a:r>
          </a:p>
          <a:p>
            <a:pPr>
              <a:lnSpc>
                <a:spcPct val="80000"/>
              </a:lnSpc>
            </a:pPr>
            <a:r>
              <a:rPr lang="cs-CZ" sz="1900" b="1"/>
              <a:t>Nejíme u pracovního stolu</a:t>
            </a:r>
            <a:r>
              <a:rPr lang="cs-CZ" sz="1900"/>
              <a:t>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9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2413" y="549275"/>
            <a:ext cx="8228012" cy="1143000"/>
          </a:xfrm>
        </p:spPr>
        <p:txBody>
          <a:bodyPr/>
          <a:lstStyle/>
          <a:p>
            <a:r>
              <a:rPr lang="pl-PL" sz="4000">
                <a:solidFill>
                  <a:srgbClr val="0000FF"/>
                </a:solidFill>
              </a:rPr>
              <a:t>Jak ovládat stres -praktické rady</a:t>
            </a:r>
            <a:endParaRPr lang="cs-CZ" sz="4000">
              <a:solidFill>
                <a:srgbClr val="0000FF"/>
              </a:solidFill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b="1"/>
              <a:t>SPRÁVNĚ A ZDRAVĚ JEZTE</a:t>
            </a:r>
          </a:p>
          <a:p>
            <a:endParaRPr lang="cs-CZ" sz="2000" b="1"/>
          </a:p>
          <a:p>
            <a:r>
              <a:rPr lang="cs-CZ" sz="2000" b="1"/>
              <a:t>POHYBUJTE SE A CVIČTE – udržujte svou tělesnou kondici</a:t>
            </a:r>
          </a:p>
          <a:p>
            <a:pPr>
              <a:buFontTx/>
              <a:buNone/>
            </a:pPr>
            <a:endParaRPr lang="cs-CZ" sz="2000" b="1"/>
          </a:p>
          <a:p>
            <a:r>
              <a:rPr lang="cs-CZ" sz="2000" b="1"/>
              <a:t>VYVARUJTE SE SEBEOTUPOVÁNÍ: alkoholu, kouření, kofeinu</a:t>
            </a:r>
          </a:p>
          <a:p>
            <a:endParaRPr lang="cs-CZ" sz="2000" b="1"/>
          </a:p>
          <a:p>
            <a:r>
              <a:rPr lang="cs-CZ" sz="2000" b="1"/>
              <a:t>AKCEPTUJTE TO, CO NEMŮŽETE ZMĚNIT</a:t>
            </a:r>
          </a:p>
          <a:p>
            <a:pPr>
              <a:buFontTx/>
              <a:buNone/>
            </a:pPr>
            <a:endParaRPr lang="cs-CZ" sz="2000" b="1"/>
          </a:p>
          <a:p>
            <a:r>
              <a:rPr lang="cs-CZ" sz="2000" b="1"/>
              <a:t>BUĎTE FIT A VYROVNÁTE SE STRESEM – ZÁLEŽÍ NA VÁS</a:t>
            </a:r>
            <a:r>
              <a:rPr lang="cs-CZ" sz="2000"/>
              <a:t>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40" y="381000"/>
            <a:ext cx="8535882" cy="527050"/>
          </a:xfrm>
        </p:spPr>
        <p:txBody>
          <a:bodyPr/>
          <a:lstStyle/>
          <a:p>
            <a:pPr eaLnBrk="1" hangingPunct="1"/>
            <a:r>
              <a:rPr lang="cs-CZ" altLang="cs-CZ" sz="40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Sebepojetí + hodnoty </a:t>
            </a:r>
            <a:r>
              <a:rPr lang="cs-CZ" altLang="cs-CZ" sz="32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(ideální já)</a:t>
            </a:r>
            <a:r>
              <a:rPr lang="cs-CZ" altLang="cs-CZ" sz="4000" smtClean="0">
                <a:latin typeface="Arial" charset="0"/>
              </a:rPr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69" y="1484314"/>
            <a:ext cx="3745563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A1) Jsem zdravý</a:t>
            </a:r>
            <a:endParaRPr lang="cs-CZ" altLang="cs-CZ" sz="16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smtClean="0">
                <a:latin typeface="Arial" charset="0"/>
                <a:cs typeface="Arial" charset="0"/>
              </a:rPr>
              <a:t> </a:t>
            </a:r>
            <a:endParaRPr lang="cs-CZ" altLang="cs-CZ" sz="1200" smtClean="0">
              <a:latin typeface="Arial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Dbám na zdravou výživu</a:t>
            </a:r>
            <a:endParaRPr lang="cs-CZ" altLang="cs-CZ" sz="1400" smtClean="0">
              <a:latin typeface="Arial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Přestanu kouřit</a:t>
            </a:r>
            <a:endParaRPr lang="cs-CZ" altLang="cs-CZ" sz="1400" smtClean="0">
              <a:latin typeface="Arial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Budu více sportovat</a:t>
            </a:r>
            <a:endParaRPr lang="cs-CZ" altLang="cs-CZ" sz="1400" smtClean="0">
              <a:latin typeface="Arial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Zhubnu</a:t>
            </a:r>
            <a:endParaRPr lang="cs-CZ" altLang="cs-CZ" sz="1400" smtClean="0">
              <a:latin typeface="Arial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Nebudu se tolik stresovat</a:t>
            </a:r>
            <a:endParaRPr lang="cs-CZ" altLang="cs-CZ" sz="14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smtClean="0">
                <a:latin typeface="Arial" charset="0"/>
                <a:cs typeface="Arial" charset="0"/>
              </a:rPr>
              <a:t>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2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2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A2) Žiji ve šťastném manželství</a:t>
            </a:r>
            <a:endParaRPr lang="cs-CZ" altLang="cs-CZ" sz="16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smtClean="0">
                <a:latin typeface="Arial" charset="0"/>
                <a:cs typeface="Arial" charset="0"/>
              </a:rPr>
              <a:t> </a:t>
            </a:r>
            <a:endParaRPr lang="cs-CZ" altLang="cs-CZ" sz="1600" smtClean="0">
              <a:latin typeface="Arial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Komunikuji se svou ženou</a:t>
            </a:r>
            <a:endParaRPr lang="cs-CZ" altLang="cs-CZ" sz="1400" smtClean="0">
              <a:latin typeface="Arial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Beru v úvahu její názory, city, potřeby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Jsem s ní rád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Budu věnovat více času na společné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akce</a:t>
            </a:r>
            <a:endParaRPr lang="cs-CZ" altLang="cs-CZ" sz="14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smtClean="0">
                <a:latin typeface="Arial" charset="0"/>
                <a:cs typeface="Arial" charset="0"/>
              </a:rPr>
              <a:t> </a:t>
            </a:r>
            <a:endParaRPr lang="cs-CZ" altLang="cs-CZ" sz="12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200" smtClean="0">
              <a:latin typeface="Arial" charset="0"/>
            </a:endParaRP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96433" y="1447800"/>
            <a:ext cx="5006256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A3)…………………………………………..(doplňte)</a:t>
            </a:r>
            <a:endParaRPr lang="cs-CZ" altLang="cs-CZ" sz="1600" smtClean="0">
              <a:latin typeface="Arial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200" smtClean="0">
                <a:latin typeface="Arial" charset="0"/>
                <a:cs typeface="Times New Roman" pitchFamily="18" charset="0"/>
              </a:rPr>
              <a:t>    </a:t>
            </a:r>
            <a:r>
              <a:rPr lang="cs-CZ" altLang="cs-CZ" sz="1200" b="1" smtClean="0">
                <a:latin typeface="Arial" charset="0"/>
                <a:cs typeface="Times New Roman" pitchFamily="18" charset="0"/>
              </a:rPr>
              <a:t>       </a:t>
            </a:r>
            <a:r>
              <a:rPr lang="cs-CZ" altLang="cs-CZ" sz="1200" b="1" smtClean="0">
                <a:latin typeface="Arial" charset="0"/>
                <a:cs typeface="Arial" charset="0"/>
              </a:rPr>
              <a:t>……………………………………………………….</a:t>
            </a:r>
            <a:endParaRPr lang="cs-CZ" altLang="cs-CZ" sz="1200" b="1" smtClean="0">
              <a:latin typeface="Arial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200" b="1" smtClean="0">
                <a:latin typeface="Arial" charset="0"/>
                <a:cs typeface="Times New Roman" pitchFamily="18" charset="0"/>
              </a:rPr>
              <a:t>           </a:t>
            </a:r>
            <a:r>
              <a:rPr lang="cs-CZ" altLang="cs-CZ" sz="1200" b="1" smtClean="0">
                <a:latin typeface="Arial" charset="0"/>
                <a:cs typeface="Arial" charset="0"/>
              </a:rPr>
              <a:t>……………………………………………………….</a:t>
            </a:r>
            <a:endParaRPr lang="cs-CZ" altLang="cs-CZ" sz="1200" b="1" smtClean="0">
              <a:latin typeface="Arial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200" b="1" smtClean="0">
                <a:latin typeface="Arial" charset="0"/>
                <a:cs typeface="Times New Roman" pitchFamily="18" charset="0"/>
              </a:rPr>
              <a:t>           </a:t>
            </a:r>
            <a:r>
              <a:rPr lang="cs-CZ" altLang="cs-CZ" sz="1200" b="1" smtClean="0">
                <a:latin typeface="Arial" charset="0"/>
                <a:cs typeface="Arial" charset="0"/>
              </a:rPr>
              <a:t>……………………………………………………….</a:t>
            </a:r>
            <a:endParaRPr lang="cs-CZ" altLang="cs-CZ" sz="1200" b="1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b="1" smtClean="0">
                <a:latin typeface="Arial" charset="0"/>
                <a:cs typeface="Arial" charset="0"/>
              </a:rPr>
              <a:t> </a:t>
            </a:r>
            <a:endParaRPr lang="cs-CZ" altLang="cs-CZ" sz="1400" b="1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A4)…………………………………………..(doplňte)</a:t>
            </a:r>
            <a:endParaRPr lang="cs-CZ" altLang="cs-CZ" sz="16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smtClean="0">
                <a:latin typeface="Arial" charset="0"/>
                <a:cs typeface="Times New Roman" pitchFamily="18" charset="0"/>
              </a:rPr>
              <a:t>             </a:t>
            </a:r>
            <a:r>
              <a:rPr lang="cs-CZ" altLang="cs-CZ" sz="1200" b="1" smtClean="0">
                <a:latin typeface="Arial" charset="0"/>
                <a:cs typeface="Arial" charset="0"/>
              </a:rPr>
              <a:t>……………………………………………………….</a:t>
            </a:r>
            <a:endParaRPr lang="cs-CZ" altLang="cs-CZ" sz="1200" smtClean="0">
              <a:latin typeface="Arial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200" smtClean="0">
                <a:latin typeface="Arial" charset="0"/>
                <a:cs typeface="Times New Roman" pitchFamily="18" charset="0"/>
              </a:rPr>
              <a:t>           </a:t>
            </a:r>
            <a:r>
              <a:rPr lang="cs-CZ" altLang="cs-CZ" sz="1400" smtClean="0">
                <a:latin typeface="Arial" charset="0"/>
                <a:cs typeface="Times New Roman" pitchFamily="18" charset="0"/>
              </a:rPr>
              <a:t>  </a:t>
            </a:r>
            <a:r>
              <a:rPr lang="cs-CZ" altLang="cs-CZ" sz="1200" b="1" smtClean="0">
                <a:latin typeface="Arial" charset="0"/>
                <a:cs typeface="Arial" charset="0"/>
              </a:rPr>
              <a:t>……………………………………………………….</a:t>
            </a:r>
            <a:endParaRPr lang="cs-CZ" altLang="cs-CZ" sz="1200" smtClean="0">
              <a:latin typeface="Arial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200" smtClean="0">
                <a:latin typeface="Arial" charset="0"/>
                <a:cs typeface="Times New Roman" pitchFamily="18" charset="0"/>
              </a:rPr>
              <a:t>             </a:t>
            </a:r>
            <a:r>
              <a:rPr lang="cs-CZ" altLang="cs-CZ" sz="1200" b="1" smtClean="0">
                <a:latin typeface="Arial" charset="0"/>
                <a:cs typeface="Arial" charset="0"/>
              </a:rPr>
              <a:t>……………………………………………………….</a:t>
            </a:r>
            <a:endParaRPr lang="cs-CZ" altLang="cs-CZ" sz="1200" smtClean="0">
              <a:latin typeface="Arial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1200" smtClean="0">
                <a:latin typeface="Arial" charset="0"/>
                <a:cs typeface="Times New Roman" pitchFamily="18" charset="0"/>
              </a:rPr>
              <a:t>             </a:t>
            </a:r>
            <a:r>
              <a:rPr lang="cs-CZ" altLang="cs-CZ" sz="1200" b="1" smtClean="0">
                <a:latin typeface="Arial" charset="0"/>
                <a:cs typeface="Arial" charset="0"/>
              </a:rPr>
              <a:t>……………………………………………………….</a:t>
            </a:r>
            <a:endParaRPr lang="cs-CZ" altLang="cs-CZ" sz="12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b="1" smtClean="0">
                <a:latin typeface="Arial" charset="0"/>
                <a:cs typeface="Arial" charset="0"/>
              </a:rPr>
              <a:t> </a:t>
            </a:r>
            <a:endParaRPr lang="cs-CZ" altLang="cs-CZ" sz="12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smtClean="0">
                <a:latin typeface="Arial" charset="0"/>
                <a:cs typeface="Arial" charset="0"/>
              </a:rPr>
              <a:t> </a:t>
            </a:r>
            <a:endParaRPr lang="cs-CZ" altLang="cs-CZ" sz="12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Možné náměty:</a:t>
            </a:r>
            <a:endParaRPr lang="cs-CZ" altLang="cs-CZ" sz="16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smtClean="0">
                <a:latin typeface="Arial" charset="0"/>
                <a:cs typeface="Arial" charset="0"/>
              </a:rPr>
              <a:t> </a:t>
            </a:r>
            <a:endParaRPr lang="cs-CZ" altLang="cs-CZ" sz="14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smtClean="0">
                <a:latin typeface="Arial" charset="0"/>
                <a:cs typeface="Arial" charset="0"/>
              </a:rPr>
              <a:t>Finanční zabezpečení		Sebekontrola</a:t>
            </a:r>
            <a:endParaRPr lang="cs-CZ" altLang="cs-CZ" sz="12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smtClean="0">
                <a:latin typeface="Arial" charset="0"/>
                <a:cs typeface="Arial" charset="0"/>
              </a:rPr>
              <a:t>Práce a spokojenost v zaměstnání	Vnitřní harmonie, spokojenost</a:t>
            </a:r>
            <a:endParaRPr lang="cs-CZ" altLang="cs-CZ" sz="12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smtClean="0">
                <a:latin typeface="Arial" charset="0"/>
                <a:cs typeface="Arial" charset="0"/>
              </a:rPr>
              <a:t>Děti a rodina			Sebekontrola</a:t>
            </a:r>
            <a:endParaRPr lang="cs-CZ" altLang="cs-CZ" sz="12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smtClean="0">
                <a:latin typeface="Arial" charset="0"/>
                <a:cs typeface="Arial" charset="0"/>
              </a:rPr>
              <a:t>Integrita a efektivita osobnosti	Ambice a vytyčování cílů</a:t>
            </a:r>
            <a:endParaRPr lang="cs-CZ" altLang="cs-CZ" sz="12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smtClean="0">
                <a:latin typeface="Arial" charset="0"/>
                <a:cs typeface="Arial" charset="0"/>
              </a:rPr>
              <a:t>Vzdělání a vědomosti		Schopnost nést odpovědnost</a:t>
            </a:r>
            <a:endParaRPr lang="cs-CZ" altLang="cs-CZ" sz="12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smtClean="0">
                <a:latin typeface="Arial" charset="0"/>
                <a:cs typeface="Arial" charset="0"/>
              </a:rPr>
              <a:t>Sebeúcta a etika		Láska k ostatním</a:t>
            </a:r>
            <a:endParaRPr lang="cs-CZ" altLang="cs-CZ" sz="12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276225"/>
            <a:ext cx="8228012" cy="631825"/>
          </a:xfrm>
        </p:spPr>
        <p:txBody>
          <a:bodyPr/>
          <a:lstStyle/>
          <a:p>
            <a:r>
              <a:rPr lang="cs-CZ" sz="3600" b="1">
                <a:solidFill>
                  <a:srgbClr val="0000FF"/>
                </a:solidFill>
              </a:rPr>
              <a:t>Zákony řízení času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2663" y="1196975"/>
            <a:ext cx="7439025" cy="47847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cs-CZ" sz="1800" b="1" u="sng">
              <a:solidFill>
                <a:srgbClr val="FF99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1800" b="1" u="sng">
                <a:solidFill>
                  <a:srgbClr val="FF9900"/>
                </a:solidFill>
              </a:rPr>
              <a:t>ZÁKON 1: Řiďte svůj život řízením svého času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b="1" u="sng">
              <a:solidFill>
                <a:srgbClr val="FF99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1800" b="1" u="sng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u="sng"/>
              <a:t>Událost</a:t>
            </a:r>
            <a:r>
              <a:rPr lang="cs-CZ" sz="1800" b="1"/>
              <a:t>					</a:t>
            </a:r>
            <a:r>
              <a:rPr lang="cs-CZ" sz="1800" b="1" u="sng"/>
              <a:t>Stupeň kontroly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Doba, kdy vstávám z postele				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Co jím							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Co nosím – oblékání v souladu s firemní zvyklostí		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Délka dojíždění do práce					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Setkání s nadřízeným (generálním ředitelem)			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Setkání s podřízenými					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Doba oběda, s kým obědvám				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Reakce na kolegu, na kterém mi nezáleží			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Situace na silnicích cestou z práce				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Co dělám dnes večer					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Co budu dělat zítra v noci					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332" y="333375"/>
            <a:ext cx="7773750" cy="685800"/>
          </a:xfrm>
        </p:spPr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0000FF"/>
                </a:solidFill>
                <a:latin typeface="Arial" charset="0"/>
                <a:cs typeface="Arial" charset="0"/>
              </a:rPr>
              <a:t>Plán osobního rozvoje</a:t>
            </a:r>
            <a:r>
              <a:rPr lang="cs-CZ" altLang="cs-CZ" smtClean="0">
                <a:latin typeface="Arial" charset="0"/>
              </a:rPr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69" y="1268414"/>
            <a:ext cx="8643851" cy="4827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b="1" smtClean="0">
                <a:latin typeface="Arial" charset="0"/>
                <a:cs typeface="Arial" charset="0"/>
              </a:rPr>
              <a:t>Napište nyní do prvního sloupce tabulky oblasti, ve kterých cítíte rezervu nebo ve kterých byste se chtěli zlepšit.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b="1" smtClean="0">
                <a:latin typeface="Arial" charset="0"/>
                <a:cs typeface="Arial" charset="0"/>
              </a:rPr>
              <a:t>Dále si určete realistický cíl (postupné cíle) a termín, do kdy ho chcete dosáhnout. Příklad by vás měl vést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200" b="1" smtClean="0">
                <a:latin typeface="Arial" charset="0"/>
                <a:cs typeface="Arial" charset="0"/>
              </a:rPr>
              <a:t>k zamyšlení o vlastním osobním rozvoji.</a:t>
            </a:r>
            <a:endParaRPr lang="cs-CZ" altLang="cs-CZ" sz="1200" b="1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000" smtClean="0">
                <a:latin typeface="Arial" charset="0"/>
                <a:cs typeface="Arial" charset="0"/>
              </a:rPr>
              <a:t> </a:t>
            </a:r>
            <a:endParaRPr lang="cs-CZ" altLang="cs-CZ" sz="10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0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OBLAST ROZVOJE</a:t>
            </a:r>
            <a:r>
              <a:rPr lang="cs-CZ" altLang="cs-CZ" sz="1000" smtClean="0">
                <a:latin typeface="Arial" charset="0"/>
              </a:rPr>
              <a:t>		</a:t>
            </a:r>
            <a:r>
              <a:rPr lang="cs-CZ" altLang="cs-CZ" sz="10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CÍL</a:t>
            </a:r>
            <a:r>
              <a:rPr lang="cs-CZ" altLang="cs-CZ" sz="1000" smtClean="0">
                <a:latin typeface="Arial" charset="0"/>
              </a:rPr>
              <a:t>			</a:t>
            </a:r>
            <a:r>
              <a:rPr lang="cs-CZ" altLang="cs-CZ" sz="10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TERMÍN</a:t>
            </a:r>
            <a:r>
              <a:rPr lang="cs-CZ" altLang="cs-CZ" sz="1000" b="1" smtClean="0">
                <a:solidFill>
                  <a:srgbClr val="0000FF"/>
                </a:solidFill>
                <a:latin typeface="Arial" charset="0"/>
              </a:rPr>
              <a:t>  </a:t>
            </a:r>
            <a:r>
              <a:rPr lang="cs-CZ" altLang="cs-CZ" sz="1000" b="1" smtClean="0">
                <a:solidFill>
                  <a:srgbClr val="0000FF"/>
                </a:solidFill>
                <a:latin typeface="Arial" charset="0"/>
                <a:cs typeface="Arial" charset="0"/>
              </a:rPr>
              <a:t>(DO KDY)</a:t>
            </a:r>
            <a:endParaRPr lang="cs-CZ" altLang="cs-CZ" sz="10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0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000" b="1" smtClean="0">
                <a:latin typeface="Arial" charset="0"/>
                <a:cs typeface="Arial" charset="0"/>
              </a:rPr>
              <a:t>1.</a:t>
            </a:r>
            <a:r>
              <a:rPr lang="cs-CZ" altLang="cs-CZ" sz="1000" smtClean="0">
                <a:latin typeface="Arial" charset="0"/>
                <a:cs typeface="Times New Roman" pitchFamily="18" charset="0"/>
              </a:rPr>
              <a:t>				</a:t>
            </a:r>
            <a:r>
              <a:rPr lang="cs-CZ" altLang="cs-CZ" sz="1000" b="1" smtClean="0">
                <a:latin typeface="Arial" charset="0"/>
                <a:cs typeface="Arial" charset="0"/>
              </a:rPr>
              <a:t>a)</a:t>
            </a:r>
            <a:endParaRPr lang="cs-CZ" altLang="cs-CZ" sz="10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000" b="1" smtClean="0">
                <a:latin typeface="Arial" charset="0"/>
                <a:cs typeface="Arial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0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000" b="1" smtClean="0">
                <a:latin typeface="Arial" charset="0"/>
                <a:cs typeface="Arial" charset="0"/>
              </a:rPr>
              <a:t> </a:t>
            </a:r>
            <a:r>
              <a:rPr lang="cs-CZ" altLang="cs-CZ" sz="1000" smtClean="0">
                <a:latin typeface="Arial" charset="0"/>
                <a:cs typeface="Times New Roman" pitchFamily="18" charset="0"/>
              </a:rPr>
              <a:t>				</a:t>
            </a:r>
            <a:r>
              <a:rPr lang="cs-CZ" altLang="cs-CZ" sz="1000" b="1" smtClean="0">
                <a:latin typeface="Arial" charset="0"/>
                <a:cs typeface="Arial" charset="0"/>
              </a:rPr>
              <a:t>b)</a:t>
            </a:r>
            <a:endParaRPr lang="cs-CZ" altLang="cs-CZ" sz="10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000" smtClean="0">
                <a:latin typeface="Arial" charset="0"/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000" b="1" smtClean="0">
                <a:latin typeface="Arial" charset="0"/>
                <a:cs typeface="Arial" charset="0"/>
              </a:rPr>
              <a:t>2.</a:t>
            </a:r>
            <a:r>
              <a:rPr lang="cs-CZ" altLang="cs-CZ" sz="1000" smtClean="0">
                <a:latin typeface="Arial" charset="0"/>
                <a:cs typeface="Times New Roman" pitchFamily="18" charset="0"/>
              </a:rPr>
              <a:t>				</a:t>
            </a:r>
            <a:r>
              <a:rPr lang="cs-CZ" altLang="cs-CZ" sz="1000" b="1" smtClean="0">
                <a:latin typeface="Arial" charset="0"/>
                <a:cs typeface="Arial" charset="0"/>
              </a:rPr>
              <a:t>a)</a:t>
            </a:r>
            <a:endParaRPr lang="cs-CZ" altLang="cs-CZ" sz="10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0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000" b="1" smtClean="0">
                <a:latin typeface="Arial" charset="0"/>
                <a:cs typeface="Arial" charset="0"/>
              </a:rPr>
              <a:t> </a:t>
            </a:r>
            <a:endParaRPr lang="cs-CZ" altLang="cs-CZ" sz="10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000" b="1" smtClean="0">
                <a:latin typeface="Arial" charset="0"/>
                <a:cs typeface="Arial" charset="0"/>
              </a:rPr>
              <a:t> </a:t>
            </a:r>
            <a:r>
              <a:rPr lang="cs-CZ" altLang="cs-CZ" sz="1000" smtClean="0">
                <a:latin typeface="Arial" charset="0"/>
                <a:cs typeface="Times New Roman" pitchFamily="18" charset="0"/>
              </a:rPr>
              <a:t>				</a:t>
            </a:r>
            <a:r>
              <a:rPr lang="cs-CZ" altLang="cs-CZ" sz="1000" b="1" smtClean="0">
                <a:latin typeface="Arial" charset="0"/>
                <a:cs typeface="Arial" charset="0"/>
              </a:rPr>
              <a:t>b)</a:t>
            </a:r>
            <a:endParaRPr lang="cs-CZ" altLang="cs-CZ" sz="10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000" smtClean="0">
                <a:latin typeface="Arial" charset="0"/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000" b="1" smtClean="0">
                <a:latin typeface="Arial" charset="0"/>
                <a:cs typeface="Arial" charset="0"/>
              </a:rPr>
              <a:t>3.		</a:t>
            </a:r>
            <a:r>
              <a:rPr lang="cs-CZ" altLang="cs-CZ" sz="1000" smtClean="0">
                <a:latin typeface="Arial" charset="0"/>
                <a:cs typeface="Times New Roman" pitchFamily="18" charset="0"/>
              </a:rPr>
              <a:t>		</a:t>
            </a:r>
            <a:r>
              <a:rPr lang="cs-CZ" altLang="cs-CZ" sz="1000" b="1" smtClean="0">
                <a:latin typeface="Arial" charset="0"/>
                <a:cs typeface="Arial" charset="0"/>
              </a:rPr>
              <a:t>a)</a:t>
            </a:r>
            <a:endParaRPr lang="cs-CZ" altLang="cs-CZ" sz="10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000" b="1" smtClean="0">
                <a:latin typeface="Arial" charset="0"/>
                <a:cs typeface="Arial" charset="0"/>
              </a:rPr>
              <a:t> </a:t>
            </a:r>
            <a:endParaRPr lang="cs-CZ" altLang="cs-CZ" sz="10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0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000" b="1" smtClean="0">
                <a:latin typeface="Arial" charset="0"/>
                <a:cs typeface="Arial" charset="0"/>
              </a:rPr>
              <a:t>				b)</a:t>
            </a:r>
            <a:endParaRPr lang="cs-CZ" altLang="cs-CZ" sz="10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000" smtClean="0">
                <a:latin typeface="Arial" charset="0"/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000" b="1" smtClean="0">
                <a:latin typeface="Arial" charset="0"/>
                <a:cs typeface="Arial" charset="0"/>
              </a:rPr>
              <a:t>4.</a:t>
            </a:r>
            <a:r>
              <a:rPr lang="cs-CZ" altLang="cs-CZ" sz="1000" smtClean="0">
                <a:latin typeface="Arial" charset="0"/>
                <a:cs typeface="Times New Roman" pitchFamily="18" charset="0"/>
              </a:rPr>
              <a:t>				</a:t>
            </a:r>
            <a:r>
              <a:rPr lang="cs-CZ" altLang="cs-CZ" sz="1000" b="1" smtClean="0">
                <a:latin typeface="Arial" charset="0"/>
                <a:cs typeface="Arial" charset="0"/>
              </a:rPr>
              <a:t>a)</a:t>
            </a:r>
            <a:endParaRPr lang="cs-CZ" altLang="cs-CZ" sz="10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000" b="1" smtClean="0">
                <a:latin typeface="Arial" charset="0"/>
                <a:cs typeface="Arial" charset="0"/>
              </a:rPr>
              <a:t> </a:t>
            </a:r>
            <a:endParaRPr lang="cs-CZ" altLang="cs-CZ" sz="10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000" b="1" smtClean="0">
                <a:latin typeface="Arial" charset="0"/>
                <a:cs typeface="Arial" charset="0"/>
              </a:rPr>
              <a:t> </a:t>
            </a:r>
            <a:endParaRPr lang="cs-CZ" altLang="cs-CZ" sz="10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000" b="1" smtClean="0">
                <a:latin typeface="Arial" charset="0"/>
                <a:cs typeface="Arial" charset="0"/>
              </a:rPr>
              <a:t>				b)</a:t>
            </a:r>
            <a:endParaRPr lang="cs-CZ" altLang="cs-CZ" sz="10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000" smtClean="0">
                <a:latin typeface="Arial" charset="0"/>
                <a:cs typeface="Times New Roman" pitchFamily="18" charset="0"/>
              </a:rPr>
              <a:t> 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250869" y="1989138"/>
            <a:ext cx="864385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V="1">
            <a:off x="250869" y="3141663"/>
            <a:ext cx="864385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250869" y="2349500"/>
            <a:ext cx="864385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 flipV="1">
            <a:off x="250869" y="4005263"/>
            <a:ext cx="864385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6" name="Line 9"/>
          <p:cNvSpPr>
            <a:spLocks noChangeShapeType="1"/>
          </p:cNvSpPr>
          <p:nvPr/>
        </p:nvSpPr>
        <p:spPr bwMode="auto">
          <a:xfrm flipV="1">
            <a:off x="250869" y="4797425"/>
            <a:ext cx="864385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7" name="Line 10"/>
          <p:cNvSpPr>
            <a:spLocks noChangeShapeType="1"/>
          </p:cNvSpPr>
          <p:nvPr/>
        </p:nvSpPr>
        <p:spPr bwMode="auto">
          <a:xfrm flipV="1">
            <a:off x="250869" y="5589588"/>
            <a:ext cx="864385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8" name="Line 11"/>
          <p:cNvSpPr>
            <a:spLocks noChangeShapeType="1"/>
          </p:cNvSpPr>
          <p:nvPr/>
        </p:nvSpPr>
        <p:spPr bwMode="auto">
          <a:xfrm>
            <a:off x="250869" y="1989138"/>
            <a:ext cx="0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9" name="Line 12"/>
          <p:cNvSpPr>
            <a:spLocks noChangeShapeType="1"/>
          </p:cNvSpPr>
          <p:nvPr/>
        </p:nvSpPr>
        <p:spPr bwMode="auto">
          <a:xfrm>
            <a:off x="8894719" y="1989138"/>
            <a:ext cx="0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0" name="Line 13"/>
          <p:cNvSpPr>
            <a:spLocks noChangeShapeType="1"/>
          </p:cNvSpPr>
          <p:nvPr/>
        </p:nvSpPr>
        <p:spPr bwMode="auto">
          <a:xfrm>
            <a:off x="2411832" y="1989138"/>
            <a:ext cx="0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1" name="Line 14"/>
          <p:cNvSpPr>
            <a:spLocks noChangeShapeType="1"/>
          </p:cNvSpPr>
          <p:nvPr/>
        </p:nvSpPr>
        <p:spPr bwMode="auto">
          <a:xfrm>
            <a:off x="5293644" y="1989138"/>
            <a:ext cx="0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6" name="Picture 18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276225"/>
            <a:ext cx="8228012" cy="631825"/>
          </a:xfrm>
        </p:spPr>
        <p:txBody>
          <a:bodyPr/>
          <a:lstStyle/>
          <a:p>
            <a:r>
              <a:rPr lang="cs-CZ" sz="3600" b="1">
                <a:solidFill>
                  <a:srgbClr val="0000FF"/>
                </a:solidFill>
              </a:rPr>
              <a:t>Trojrovnice výkonnosti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2663" y="1268413"/>
            <a:ext cx="7446962" cy="4713287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sz="2500" b="1" u="sng">
                <a:solidFill>
                  <a:srgbClr val="FF9900"/>
                </a:solidFill>
              </a:rPr>
              <a:t>Jaké jsou naše nejvyšší životní priority?</a:t>
            </a:r>
            <a:endParaRPr lang="cs-CZ" sz="2500" b="1">
              <a:solidFill>
                <a:srgbClr val="FF9900"/>
              </a:solidFill>
            </a:endParaRPr>
          </a:p>
          <a:p>
            <a:pPr>
              <a:buFontTx/>
              <a:buNone/>
            </a:pPr>
            <a:r>
              <a:rPr lang="cs-CZ" b="1"/>
              <a:t>	</a:t>
            </a:r>
            <a:r>
              <a:rPr lang="cs-CZ" sz="2000" b="1"/>
              <a:t>			</a:t>
            </a:r>
            <a:r>
              <a:rPr lang="cs-CZ" b="1"/>
              <a:t>								</a:t>
            </a:r>
            <a:r>
              <a:rPr lang="cs-CZ" sz="2400" b="1"/>
              <a:t>sebeúcta</a:t>
            </a:r>
            <a:endParaRPr lang="cs-CZ" sz="2400"/>
          </a:p>
          <a:p>
            <a:pPr>
              <a:buFontTx/>
              <a:buNone/>
            </a:pPr>
            <a:r>
              <a:rPr lang="cs-CZ" sz="3000"/>
              <a:t/>
            </a:r>
            <a:br>
              <a:rPr lang="cs-CZ" sz="3000"/>
            </a:br>
            <a:r>
              <a:rPr lang="cs-CZ" sz="3000"/>
              <a:t>              </a:t>
            </a:r>
          </a:p>
          <a:p>
            <a:pPr>
              <a:buFontTx/>
              <a:buNone/>
            </a:pPr>
            <a:endParaRPr lang="cs-CZ" sz="3000"/>
          </a:p>
          <a:p>
            <a:pPr>
              <a:buFontTx/>
              <a:buNone/>
            </a:pPr>
            <a:endParaRPr lang="cs-CZ" sz="3000"/>
          </a:p>
          <a:p>
            <a:pPr>
              <a:buFontTx/>
              <a:buNone/>
            </a:pPr>
            <a:endParaRPr lang="cs-CZ" sz="2100"/>
          </a:p>
          <a:p>
            <a:pPr>
              <a:buFontTx/>
              <a:buNone/>
            </a:pPr>
            <a:r>
              <a:rPr lang="cs-CZ" sz="3000"/>
              <a:t> </a:t>
            </a:r>
            <a:r>
              <a:rPr lang="cs-CZ" sz="2400" b="1"/>
              <a:t>kontrola události</a:t>
            </a:r>
            <a:r>
              <a:rPr lang="cs-CZ" sz="2400"/>
              <a:t>			 </a:t>
            </a:r>
            <a:r>
              <a:rPr lang="cs-CZ" sz="2400" b="1"/>
              <a:t>výkonnost</a:t>
            </a:r>
            <a:endParaRPr lang="cs-CZ" sz="2400"/>
          </a:p>
          <a:p>
            <a:pPr>
              <a:buFontTx/>
              <a:buNone/>
            </a:pPr>
            <a:endParaRPr lang="cs-CZ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844800" y="3213100"/>
            <a:ext cx="2881313" cy="1871663"/>
          </a:xfrm>
          <a:prstGeom prst="triangle">
            <a:avLst>
              <a:gd name="adj" fmla="val 489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5364163" y="50847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H="1">
            <a:off x="2844800" y="5084763"/>
            <a:ext cx="292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V="1">
            <a:off x="4141788" y="3213100"/>
            <a:ext cx="1444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175" name="Picture 263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39176" name="Rectangle 264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8788" y="276225"/>
            <a:ext cx="8228012" cy="704850"/>
          </a:xfrm>
        </p:spPr>
        <p:txBody>
          <a:bodyPr/>
          <a:lstStyle/>
          <a:p>
            <a:r>
              <a:rPr lang="cs-CZ" sz="4000" b="1">
                <a:solidFill>
                  <a:srgbClr val="0000FF"/>
                </a:solidFill>
              </a:rPr>
              <a:t>Zloději času</a:t>
            </a:r>
          </a:p>
        </p:txBody>
      </p:sp>
      <p:graphicFrame>
        <p:nvGraphicFramePr>
          <p:cNvPr id="39177" name="Group 265"/>
          <p:cNvGraphicFramePr>
            <a:graphicFrameLocks noGrp="1"/>
          </p:cNvGraphicFramePr>
          <p:nvPr>
            <p:ph sz="quarter" idx="1"/>
          </p:nvPr>
        </p:nvGraphicFramePr>
        <p:xfrm>
          <a:off x="458788" y="1341438"/>
          <a:ext cx="4038600" cy="2087564"/>
        </p:xfrm>
        <a:graphic>
          <a:graphicData uri="http://schemas.openxmlformats.org/drawingml/2006/table">
            <a:tbl>
              <a:tblPr/>
              <a:tblGrid>
                <a:gridCol w="2016125"/>
                <a:gridCol w="2022475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Vytvářené prostředí</a:t>
                      </a:r>
                    </a:p>
                  </a:txBody>
                  <a:tcPr marL="95783" marR="95783" marT="47892" marB="478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alpha val="78999"/>
                          </a:schemeClr>
                        </a:gs>
                        <a:gs pos="100000">
                          <a:schemeClr val="accent1">
                            <a:gamma/>
                            <a:tint val="0"/>
                            <a:invGamma/>
                            <a:alpha val="21001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Vlastní vinou</a:t>
                      </a:r>
                    </a:p>
                  </a:txBody>
                  <a:tcPr marL="95783" marR="95783" marT="47892" marB="478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alpha val="78999"/>
                          </a:schemeClr>
                        </a:gs>
                        <a:gs pos="100000">
                          <a:schemeClr val="accent1">
                            <a:gamma/>
                            <a:tint val="0"/>
                            <a:invGamma/>
                            <a:alpha val="21001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Vyrušování</a:t>
                      </a:r>
                    </a:p>
                  </a:txBody>
                  <a:tcPr marL="95783" marR="95783" marT="47892" marB="478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Neschopnost delegovat</a:t>
                      </a:r>
                    </a:p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783" marR="95783" marT="47892" marB="478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Čekání na odpověď*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783" marR="95783" marT="47892" marB="478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Zapomnětlivost</a:t>
                      </a:r>
                    </a:p>
                  </a:txBody>
                  <a:tcPr marL="95783" marR="95783" marT="47892" marB="478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Nejasně definovaná práce</a:t>
                      </a:r>
                    </a:p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783" marR="95783" marT="47892" marB="478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Zmatkování</a:t>
                      </a:r>
                    </a:p>
                  </a:txBody>
                  <a:tcPr marL="95783" marR="95783" marT="47892" marB="478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178" name="Group 266"/>
          <p:cNvGraphicFramePr>
            <a:graphicFrameLocks noGrp="1"/>
          </p:cNvGraphicFramePr>
          <p:nvPr>
            <p:ph sz="quarter" idx="2"/>
          </p:nvPr>
        </p:nvGraphicFramePr>
        <p:xfrm>
          <a:off x="4648200" y="1341438"/>
          <a:ext cx="4246563" cy="2095501"/>
        </p:xfrm>
        <a:graphic>
          <a:graphicData uri="http://schemas.openxmlformats.org/drawingml/2006/table">
            <a:tbl>
              <a:tblPr/>
              <a:tblGrid>
                <a:gridCol w="2022475"/>
                <a:gridCol w="2224088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Vytvářené prostředí</a:t>
                      </a:r>
                    </a:p>
                  </a:txBody>
                  <a:tcPr marL="95783" marR="95783" marT="47892" marB="478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tint val="0"/>
                            <a:invGamma/>
                            <a:alpha val="23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Vlastní vinou</a:t>
                      </a:r>
                    </a:p>
                  </a:txBody>
                  <a:tcPr marL="95783" marR="95783" marT="47892" marB="478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tint val="0"/>
                            <a:invGamma/>
                            <a:alpha val="23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Konflikt priorit </a:t>
                      </a:r>
                    </a:p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Nízká morálka ve firmě</a:t>
                      </a:r>
                    </a:p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783" marR="95783" marT="47892" marB="478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Nepořádky v písemnostech</a:t>
                      </a:r>
                    </a:p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Odkládání úkolů na poslední chvíli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783" marR="95783" marT="47892" marB="478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Neškolený personál</a:t>
                      </a:r>
                    </a:p>
                  </a:txBody>
                  <a:tcPr marL="95783" marR="95783" marT="47892" marB="478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Nepořádek na pracovišti</a:t>
                      </a:r>
                    </a:p>
                  </a:txBody>
                  <a:tcPr marL="95783" marR="95783" marT="47892" marB="478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Požadavky kolegů – personálu</a:t>
                      </a:r>
                    </a:p>
                  </a:txBody>
                  <a:tcPr marL="95783" marR="95783" marT="47892" marB="478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Perfekcionalismus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783" marR="95783" marT="47892" marB="478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179" name="Group 267"/>
          <p:cNvGraphicFramePr>
            <a:graphicFrameLocks noGrp="1"/>
          </p:cNvGraphicFramePr>
          <p:nvPr>
            <p:ph sz="quarter" idx="3"/>
          </p:nvPr>
        </p:nvGraphicFramePr>
        <p:xfrm>
          <a:off x="458788" y="3429000"/>
          <a:ext cx="4038600" cy="2568576"/>
        </p:xfrm>
        <a:graphic>
          <a:graphicData uri="http://schemas.openxmlformats.org/drawingml/2006/table">
            <a:tbl>
              <a:tblPr/>
              <a:tblGrid>
                <a:gridCol w="2016125"/>
                <a:gridCol w="2022475"/>
              </a:tblGrid>
              <a:tr h="573088"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Zbytečné schůzky</a:t>
                      </a:r>
                    </a:p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783" marR="95783" marT="47892" marB="478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Neumím naslouchat</a:t>
                      </a:r>
                    </a:p>
                  </a:txBody>
                  <a:tcPr marL="95783" marR="95783" marT="47892" marB="478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Pracovní přepětí</a:t>
                      </a:r>
                    </a:p>
                  </a:txBody>
                  <a:tcPr marL="95783" marR="95783" marT="47892" marB="478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Nerozhodnost</a:t>
                      </a:r>
                    </a:p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783" marR="95783" marT="47892" marB="478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Měnící se priority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783" marR="95783" marT="47892" marB="478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Přehnaná socializace</a:t>
                      </a:r>
                    </a:p>
                  </a:txBody>
                  <a:tcPr marL="95783" marR="95783" marT="47892" marB="478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0763"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Špatná komunikace</a:t>
                      </a:r>
                    </a:p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Zmatený šéf</a:t>
                      </a:r>
                    </a:p>
                  </a:txBody>
                  <a:tcPr marL="95783" marR="95783" marT="47892" marB="478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Nedostatek sebekázně</a:t>
                      </a:r>
                    </a:p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Únava</a:t>
                      </a:r>
                    </a:p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783" marR="95783" marT="47892" marB="478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180" name="Group 268"/>
          <p:cNvGraphicFramePr>
            <a:graphicFrameLocks noGrp="1"/>
          </p:cNvGraphicFramePr>
          <p:nvPr>
            <p:ph sz="quarter" idx="4"/>
          </p:nvPr>
        </p:nvGraphicFramePr>
        <p:xfrm>
          <a:off x="4662488" y="3473450"/>
          <a:ext cx="4232275" cy="2543175"/>
        </p:xfrm>
        <a:graphic>
          <a:graphicData uri="http://schemas.openxmlformats.org/drawingml/2006/table">
            <a:tbl>
              <a:tblPr/>
              <a:tblGrid>
                <a:gridCol w="1997075"/>
                <a:gridCol w="22352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Cestování mezi kancelářemi</a:t>
                      </a:r>
                    </a:p>
                  </a:txBody>
                  <a:tcPr marL="95783" marR="95783" marT="47892" marB="478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Špatné plánování</a:t>
                      </a:r>
                    </a:p>
                  </a:txBody>
                  <a:tcPr marL="95783" marR="95783" marT="47892" marB="478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Chyby ostatních</a:t>
                      </a:r>
                    </a:p>
                  </a:txBody>
                  <a:tcPr marL="95783" marR="95783" marT="47892" marB="478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Bezmyšlenkovitost</a:t>
                      </a:r>
                    </a:p>
                  </a:txBody>
                  <a:tcPr marL="95783" marR="95783" marT="47892" marB="478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Schůzování</a:t>
                      </a:r>
                    </a:p>
                  </a:txBody>
                  <a:tcPr marL="95783" marR="95783" marT="47892" marB="478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Nejasné osobní cíle</a:t>
                      </a:r>
                    </a:p>
                  </a:txBody>
                  <a:tcPr marL="95783" marR="95783" marT="47892" marB="478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250"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Nedostatky ve vybavení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Posunující se termíny</a:t>
                      </a:r>
                    </a:p>
                  </a:txBody>
                  <a:tcPr marL="95783" marR="95783" marT="47892" marB="478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Nakládání si příliš mnoho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58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Přehnaná socializace</a:t>
                      </a:r>
                    </a:p>
                  </a:txBody>
                  <a:tcPr marL="95783" marR="95783" marT="47892" marB="478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097" name="Line 185"/>
          <p:cNvSpPr>
            <a:spLocks noChangeShapeType="1"/>
          </p:cNvSpPr>
          <p:nvPr/>
        </p:nvSpPr>
        <p:spPr bwMode="auto">
          <a:xfrm>
            <a:off x="468313" y="5373688"/>
            <a:ext cx="4030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98" name="Line 186"/>
          <p:cNvSpPr>
            <a:spLocks noChangeShapeType="1"/>
          </p:cNvSpPr>
          <p:nvPr/>
        </p:nvSpPr>
        <p:spPr bwMode="auto">
          <a:xfrm>
            <a:off x="4646613" y="1989138"/>
            <a:ext cx="424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131" name="Line 219"/>
          <p:cNvSpPr>
            <a:spLocks noChangeShapeType="1"/>
          </p:cNvSpPr>
          <p:nvPr/>
        </p:nvSpPr>
        <p:spPr bwMode="auto">
          <a:xfrm>
            <a:off x="4646613" y="5373688"/>
            <a:ext cx="424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profima_logo_v_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219200" cy="512762"/>
          </a:xfrm>
          <a:prstGeom prst="rect">
            <a:avLst/>
          </a:prstGeom>
          <a:noFill/>
        </p:spPr>
      </p:pic>
      <p:pic>
        <p:nvPicPr>
          <p:cNvPr id="9221" name="Picture 5" descr="Imag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276225"/>
            <a:ext cx="8228012" cy="631825"/>
          </a:xfrm>
        </p:spPr>
        <p:txBody>
          <a:bodyPr/>
          <a:lstStyle/>
          <a:p>
            <a:r>
              <a:rPr lang="cs-CZ" sz="4000" b="1">
                <a:solidFill>
                  <a:srgbClr val="0000FF"/>
                </a:solidFill>
              </a:rPr>
              <a:t>Zákony řízení času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5963" y="1196975"/>
            <a:ext cx="7904162" cy="48577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cs-CZ" sz="1900" b="1" u="sng">
              <a:solidFill>
                <a:srgbClr val="FF99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sz="2000" b="1" u="sng">
                <a:solidFill>
                  <a:srgbClr val="FF9900"/>
                </a:solidFill>
              </a:rPr>
              <a:t>ZÁKON 2: Vaše hodnoty jsou základem uspokojení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000" b="1">
              <a:solidFill>
                <a:srgbClr val="FF99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/>
              <a:t>Jaké jsou  vaše hodnoty?</a:t>
            </a:r>
            <a:endParaRPr lang="cs-CZ" sz="2000"/>
          </a:p>
          <a:p>
            <a:pPr>
              <a:lnSpc>
                <a:spcPct val="90000"/>
              </a:lnSpc>
              <a:buFontTx/>
              <a:buNone/>
            </a:pPr>
            <a:r>
              <a:rPr lang="cs-CZ" sz="2500"/>
              <a:t>……………………………………………………………………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500"/>
              <a:t>……………………………………………………………………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500"/>
              <a:t>……………………………………………………………………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500"/>
              <a:t>……………………………………………………………………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500"/>
              <a:t>……………………………………………………………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7" name="Picture 17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0"/>
            <a:ext cx="3033712" cy="6524625"/>
          </a:xfrm>
          <a:prstGeom prst="rect">
            <a:avLst/>
          </a:prstGeom>
          <a:noFill/>
        </p:spPr>
      </p:pic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276225"/>
            <a:ext cx="8228012" cy="560388"/>
          </a:xfrm>
        </p:spPr>
        <p:txBody>
          <a:bodyPr/>
          <a:lstStyle/>
          <a:p>
            <a:r>
              <a:rPr lang="cs-CZ" sz="4000" b="1">
                <a:solidFill>
                  <a:srgbClr val="0000FF"/>
                </a:solidFill>
              </a:rPr>
              <a:t>Zákony řízení času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268413"/>
            <a:ext cx="8228012" cy="5113337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sz="2000" b="1" u="sng">
                <a:solidFill>
                  <a:srgbClr val="FF9900"/>
                </a:solidFill>
              </a:rPr>
              <a:t>ZÁKON 3: Produktivita odráží vnitřní hodnoty</a:t>
            </a:r>
            <a:endParaRPr lang="cs-CZ" sz="2000" b="1">
              <a:solidFill>
                <a:srgbClr val="FF99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2000" b="1"/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2000" b="1"/>
              <a:t>Pyramida produktivity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b="1"/>
          </a:p>
          <a:p>
            <a:pPr>
              <a:lnSpc>
                <a:spcPct val="80000"/>
              </a:lnSpc>
              <a:buFontTx/>
              <a:buNone/>
            </a:pPr>
            <a:endParaRPr lang="cs-CZ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sz="1200" b="1"/>
              <a:t>					</a:t>
            </a:r>
            <a:endParaRPr lang="cs-CZ" sz="2000" b="1" u="sng"/>
          </a:p>
          <a:p>
            <a:pPr>
              <a:lnSpc>
                <a:spcPct val="80000"/>
              </a:lnSpc>
              <a:buFontTx/>
              <a:buNone/>
            </a:pPr>
            <a:endParaRPr lang="cs-CZ" sz="2000" b="1" u="sng"/>
          </a:p>
          <a:p>
            <a:pPr>
              <a:lnSpc>
                <a:spcPct val="80000"/>
              </a:lnSpc>
              <a:buFontTx/>
              <a:buNone/>
            </a:pPr>
            <a:endParaRPr lang="cs-CZ" sz="2000" b="1" u="sng"/>
          </a:p>
          <a:p>
            <a:pPr>
              <a:lnSpc>
                <a:spcPct val="80000"/>
              </a:lnSpc>
              <a:buFontTx/>
              <a:buNone/>
            </a:pPr>
            <a:endParaRPr lang="cs-CZ" sz="2000" b="1" u="sng"/>
          </a:p>
          <a:p>
            <a:pPr>
              <a:lnSpc>
                <a:spcPct val="80000"/>
              </a:lnSpc>
              <a:buFontTx/>
              <a:buNone/>
            </a:pPr>
            <a:endParaRPr lang="cs-CZ" sz="2000" b="1" u="sng"/>
          </a:p>
          <a:p>
            <a:pPr>
              <a:lnSpc>
                <a:spcPct val="80000"/>
              </a:lnSpc>
              <a:buFontTx/>
              <a:buNone/>
            </a:pPr>
            <a:endParaRPr lang="cs-CZ" sz="12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/>
            </a:r>
            <a:br>
              <a:rPr lang="cs-CZ" sz="2000"/>
            </a:br>
            <a:endParaRPr lang="cs-CZ" sz="2000"/>
          </a:p>
          <a:p>
            <a:pPr>
              <a:lnSpc>
                <a:spcPct val="80000"/>
              </a:lnSpc>
              <a:buFontTx/>
              <a:buNone/>
            </a:pPr>
            <a:endParaRPr lang="cs-CZ" sz="2000"/>
          </a:p>
          <a:p>
            <a:pPr algn="ctr">
              <a:lnSpc>
                <a:spcPct val="80000"/>
              </a:lnSpc>
              <a:buFontTx/>
              <a:buNone/>
            </a:pPr>
            <a:endParaRPr lang="cs-CZ" sz="2000"/>
          </a:p>
          <a:p>
            <a:pPr algn="ctr">
              <a:lnSpc>
                <a:spcPct val="80000"/>
              </a:lnSpc>
              <a:buFontTx/>
              <a:buNone/>
            </a:pPr>
            <a:endParaRPr lang="cs-CZ" sz="2000"/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sz="2000"/>
              <a:t>Jak je důležité vybrat priority ….. výběr ze dvou možností?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1979613" y="2278063"/>
            <a:ext cx="4897437" cy="3311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067175" y="2997200"/>
            <a:ext cx="16081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783" tIns="47892" rIns="95783" bIns="47892">
            <a:spAutoFit/>
          </a:bodyPr>
          <a:lstStyle/>
          <a:p>
            <a:pPr defTabSz="958850"/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709988" y="3284538"/>
            <a:ext cx="15827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783" tIns="47892" rIns="95783" bIns="47892">
            <a:spAutoFit/>
          </a:bodyPr>
          <a:lstStyle/>
          <a:p>
            <a:pPr defTabSz="958850">
              <a:spcBef>
                <a:spcPct val="20000"/>
              </a:spcBef>
            </a:pPr>
            <a:r>
              <a:rPr lang="cs-CZ" b="1"/>
              <a:t>každodenní úkoly</a:t>
            </a:r>
            <a:endParaRPr lang="cs-CZ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689350" y="3521075"/>
            <a:ext cx="20367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783" tIns="47892" rIns="95783" bIns="47892">
            <a:spAutoFit/>
          </a:bodyPr>
          <a:lstStyle/>
          <a:p>
            <a:pPr defTabSz="958850"/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562350" y="4365625"/>
            <a:ext cx="16573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783" tIns="47892" rIns="95783" bIns="47892">
            <a:spAutoFit/>
          </a:bodyPr>
          <a:lstStyle/>
          <a:p>
            <a:pPr defTabSz="958850">
              <a:spcBef>
                <a:spcPct val="50000"/>
              </a:spcBef>
            </a:pPr>
            <a:r>
              <a:rPr lang="cs-CZ" b="1"/>
              <a:t>dlouhodobé cíle</a:t>
            </a:r>
            <a:r>
              <a:rPr lang="cs-CZ"/>
              <a:t> 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562350" y="3789363"/>
            <a:ext cx="15859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783" tIns="47892" rIns="95783" bIns="47892">
            <a:spAutoFit/>
          </a:bodyPr>
          <a:lstStyle/>
          <a:p>
            <a:pPr defTabSz="958850"/>
            <a:r>
              <a:rPr lang="cs-CZ" b="1"/>
              <a:t>střednědobé cíle</a:t>
            </a:r>
            <a:r>
              <a:rPr lang="cs-CZ"/>
              <a:t> 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636963" y="5157788"/>
            <a:ext cx="15827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783" tIns="47892" rIns="95783" bIns="47892">
            <a:spAutoFit/>
          </a:bodyPr>
          <a:lstStyle/>
          <a:p>
            <a:pPr defTabSz="958850">
              <a:spcBef>
                <a:spcPct val="20000"/>
              </a:spcBef>
            </a:pPr>
            <a:r>
              <a:rPr lang="cs-CZ" b="1"/>
              <a:t>vůdčí hodnoty</a:t>
            </a:r>
            <a:endParaRPr lang="cs-CZ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3492500" y="3573463"/>
            <a:ext cx="187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3059113" y="4149725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2554288" y="4868863"/>
            <a:ext cx="3746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88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88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1216</Words>
  <Application>Microsoft Office PowerPoint</Application>
  <PresentationFormat>Vlastní</PresentationFormat>
  <Paragraphs>658</Paragraphs>
  <Slides>50</Slides>
  <Notes>0</Notes>
  <HiddenSlides>1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50</vt:i4>
      </vt:variant>
    </vt:vector>
  </HeadingPairs>
  <TitlesOfParts>
    <vt:vector size="51" baseType="lpstr">
      <vt:lpstr>Výchozí návrh</vt:lpstr>
      <vt:lpstr>Time a stres management pro 3. ročník ČUS </vt:lpstr>
      <vt:lpstr>Jak řídíme svůj čas</vt:lpstr>
      <vt:lpstr>Řízení času znamená</vt:lpstr>
      <vt:lpstr>Jak řídíme svůj čas</vt:lpstr>
      <vt:lpstr>Zákony řízení času</vt:lpstr>
      <vt:lpstr>Trojrovnice výkonnosti</vt:lpstr>
      <vt:lpstr>Zloději času</vt:lpstr>
      <vt:lpstr>Zákony řízení času</vt:lpstr>
      <vt:lpstr>Zákony řízení času</vt:lpstr>
      <vt:lpstr>Zákony řízení času</vt:lpstr>
      <vt:lpstr>Zákony řízení času</vt:lpstr>
      <vt:lpstr>Zákony řízení času</vt:lpstr>
      <vt:lpstr>Klasické znaky špatného řízení času</vt:lpstr>
      <vt:lpstr>Time Management  základní pravidla</vt:lpstr>
      <vt:lpstr>Time Management  základní pravidla</vt:lpstr>
      <vt:lpstr>ABC – analýza (L. Seiwert)</vt:lpstr>
      <vt:lpstr>Stanovení priorit</vt:lpstr>
      <vt:lpstr>Řešení problémů</vt:lpstr>
      <vt:lpstr>Technika identifikace problémů</vt:lpstr>
      <vt:lpstr>Pravidla a zásady pro brainstorming</vt:lpstr>
      <vt:lpstr>ISHIKAWA FISH BONE DIAGRAM METODA ANALÝZY PROBLÉMŮ </vt:lpstr>
      <vt:lpstr>Analýza 5x proč ? = („five whys“ ) (Toyota) </vt:lpstr>
      <vt:lpstr>PRAKTICKÉ ZÁSADY HOSPODAŘENÍ S ČASEM</vt:lpstr>
      <vt:lpstr>PRAKTICKÉ ZÁSADY HOSPODAŘENÍ S ČASEM</vt:lpstr>
      <vt:lpstr>PRAKTICKÉ ZÁSADY HOSPODAŘENÍ S ČASEM</vt:lpstr>
      <vt:lpstr>PRAKTICKÉ ZÁSADY HOSPODAŘENÍ S ČASEM</vt:lpstr>
      <vt:lpstr>Stres (EUSTRES A DISTRES) </vt:lpstr>
      <vt:lpstr>Stresory v chování lidí </vt:lpstr>
      <vt:lpstr>PŘÍZNAKY STRESOVÉ PRÁCE</vt:lpstr>
      <vt:lpstr>PŘÍZNAKY STRESOVÉ PRÁCE</vt:lpstr>
      <vt:lpstr>STRES V ORGANIZACI </vt:lpstr>
      <vt:lpstr>STRES V ORGANIZACI</vt:lpstr>
      <vt:lpstr>5 FAKTORŮ STRESU </vt:lpstr>
      <vt:lpstr>PŘÍZNAKY STRESU </vt:lpstr>
      <vt:lpstr> EMOCIONÁLNÍ  a  DOPROVODNÉ PŘÍZNAKY </vt:lpstr>
      <vt:lpstr>EMOCIONÁLNÍ  a  DOPROVODNÉ PŘÍZNAKY</vt:lpstr>
      <vt:lpstr>AKTUÁLNÍ STRES </vt:lpstr>
      <vt:lpstr>DLOUHODOBÝ STRES</vt:lpstr>
      <vt:lpstr>BLUDNÝ KRUH </vt:lpstr>
      <vt:lpstr>Příklady myšlenek lidí s úzkostí či komplexem </vt:lpstr>
      <vt:lpstr>STRES  </vt:lpstr>
      <vt:lpstr>STRES NENÍ NEPŘÍTEL! </vt:lpstr>
      <vt:lpstr>PSYCHOHYGIENA  A  OVLÁDÁNÍ STRESU </vt:lpstr>
      <vt:lpstr>PSYCHOHYGIENA  A  OVLÁDÁNÍ STRESU</vt:lpstr>
      <vt:lpstr>PSYCHOHYGIENA  A  OVLÁDÁNÍ STRESU</vt:lpstr>
      <vt:lpstr>TECHNIKY STRESOVÉHO MANAGEMENTU </vt:lpstr>
      <vt:lpstr>Jak ovládat stres -praktické rady </vt:lpstr>
      <vt:lpstr>Jak ovládat stres -praktické rady</vt:lpstr>
      <vt:lpstr>Sebepojetí + hodnoty (ideální já) </vt:lpstr>
      <vt:lpstr>Plán osobního rozvoje </vt:lpstr>
    </vt:vector>
  </TitlesOfParts>
  <Company>Inpro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</dc:title>
  <dc:creator>Karbanová</dc:creator>
  <cp:lastModifiedBy>Vladimír Janák</cp:lastModifiedBy>
  <cp:revision>39</cp:revision>
  <dcterms:created xsi:type="dcterms:W3CDTF">2006-09-15T08:43:12Z</dcterms:created>
  <dcterms:modified xsi:type="dcterms:W3CDTF">2020-11-28T17:54:03Z</dcterms:modified>
</cp:coreProperties>
</file>