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57" r:id="rId4"/>
    <p:sldId id="261" r:id="rId5"/>
    <p:sldId id="263" r:id="rId6"/>
    <p:sldId id="274" r:id="rId7"/>
    <p:sldId id="259" r:id="rId8"/>
    <p:sldId id="275" r:id="rId9"/>
    <p:sldId id="260" r:id="rId10"/>
    <p:sldId id="262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5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264D3-8F65-437B-8817-9458233FF644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1BC8-DC14-4F39-8E49-424B930DDE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00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156C398-B02F-402E-93F2-3FD06A08C588}" type="slidenum">
              <a:rPr lang="cs-CZ"/>
              <a:pPr/>
              <a:t>11</a:t>
            </a:fld>
            <a:endParaRPr lang="cs-CZ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5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8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42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B9A2-48D0-4FF8-96D1-C506BF6209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66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85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6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60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0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8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1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7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45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2DE7-DF66-4B52-A2B8-22AF0A1588C0}" type="datetimeFigureOut">
              <a:rPr lang="cs-CZ" smtClean="0"/>
              <a:t>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7C2D-5217-4C0C-80C0-9A6846C61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9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836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port/pokyny-eu-pro-pohybovou-aktivit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v.tul.cz/ke-stazeni/category/63-rubin?download=877:zkin-uvo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772400" cy="1470025"/>
          </a:xfrm>
        </p:spPr>
        <p:txBody>
          <a:bodyPr/>
          <a:lstStyle/>
          <a:p>
            <a:r>
              <a:rPr lang="cs-CZ" dirty="0" err="1" smtClean="0"/>
              <a:t>Kinantropologie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5661248"/>
            <a:ext cx="3128392" cy="694928"/>
          </a:xfrm>
        </p:spPr>
        <p:txBody>
          <a:bodyPr/>
          <a:lstStyle/>
          <a:p>
            <a:r>
              <a:rPr lang="cs-CZ" dirty="0" smtClean="0"/>
              <a:t>Vladimír Süss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Biologická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Pedagogická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Psychologická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Sociokulturní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Vývojová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Environmentální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Ekonomická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</a:p>
          <a:p>
            <a:r>
              <a:rPr lang="cs-CZ" dirty="0"/>
              <a:t>Filozofická </a:t>
            </a:r>
            <a:r>
              <a:rPr lang="cs-CZ" dirty="0" err="1"/>
              <a:t>kinantropologie</a:t>
            </a:r>
            <a:r>
              <a:rPr lang="cs-CZ" dirty="0"/>
              <a:t> </a:t>
            </a:r>
            <a:r>
              <a:rPr lang="cs-CZ" dirty="0" smtClean="0"/>
              <a:t> (Rubín, 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8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smtClean="0"/>
              <a:t>Sportovní kinantropologie</a:t>
            </a:r>
            <a:br>
              <a:rPr lang="cs-CZ" sz="2400" smtClean="0"/>
            </a:br>
            <a:r>
              <a:rPr lang="cs-CZ" sz="2400" smtClean="0"/>
              <a:t>integrovaný model studia pohybu člověka</a:t>
            </a:r>
          </a:p>
        </p:txBody>
      </p:sp>
      <p:graphicFrame>
        <p:nvGraphicFramePr>
          <p:cNvPr id="54378" name="Group 106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362950" cy="4738688"/>
        </p:xfrm>
        <a:graphic>
          <a:graphicData uri="http://schemas.openxmlformats.org/drawingml/2006/table">
            <a:tbl>
              <a:tblPr/>
              <a:tblGrid>
                <a:gridCol w="1963738"/>
                <a:gridCol w="1773237"/>
                <a:gridCol w="2405063"/>
                <a:gridCol w="2220912"/>
              </a:tblGrid>
              <a:tr h="54617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Základní vědy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Aplikované vědy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Speciální vědy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Přírodní vědy</a:t>
                      </a:r>
                    </a:p>
                  </a:txBody>
                  <a:tcPr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Fyzika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Chemie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Biologie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Fyziologie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Lékařské vědy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Biochemie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Kineziologie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Biologie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Fyziologie tělesných cvičení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Tělovýchovné lékařství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Vědy o pohybu člověka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Kinetika člověka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Biomechanika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Antropomotorika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24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Společenské vědy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Pedagogika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Psychologie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Sociologie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Ekonomika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Právo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Dějiny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Filozofie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Pedagogika Tv 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Psychologie Tv 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Sociologie Tv 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Ekonomika Tv 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Právo a sport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Dějiny Tv 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Sport a filozofie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Teorie a didaktika sportu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Teorie a didaktika rekreační Tv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Teorie a didaktika zdravotní Tv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Teorie a didaktika školní Tv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5" name="Rectangle 107"/>
          <p:cNvSpPr>
            <a:spLocks noChangeArrowheads="1"/>
          </p:cNvSpPr>
          <p:nvPr/>
        </p:nvSpPr>
        <p:spPr bwMode="auto">
          <a:xfrm>
            <a:off x="5867400" y="6323013"/>
            <a:ext cx="2759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cs-CZ" sz="1600"/>
              <a:t>Podle Jungera, Kasy (1996) </a:t>
            </a:r>
          </a:p>
        </p:txBody>
      </p:sp>
    </p:spTree>
    <p:extLst>
      <p:ext uri="{BB962C8B-B14F-4D97-AF65-F5344CB8AC3E}">
        <p14:creationId xmlns:p14="http://schemas.microsoft.com/office/powerpoint/2010/main" val="32358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Sport</a:t>
            </a:r>
          </a:p>
          <a:p>
            <a:pPr lvl="7"/>
            <a:r>
              <a:rPr lang="cs-CZ" sz="3500" dirty="0" smtClean="0"/>
              <a:t>Pohybová aktivita</a:t>
            </a:r>
          </a:p>
          <a:p>
            <a:r>
              <a:rPr lang="cs-CZ" dirty="0" smtClean="0"/>
              <a:t>Pohybové schopnosti</a:t>
            </a:r>
          </a:p>
          <a:p>
            <a:pPr lvl="7"/>
            <a:r>
              <a:rPr lang="cs-CZ" sz="3500" dirty="0" smtClean="0"/>
              <a:t>Pohybové dovednosti</a:t>
            </a:r>
          </a:p>
          <a:p>
            <a:r>
              <a:rPr lang="cs-CZ" dirty="0" smtClean="0"/>
              <a:t>Pohybové </a:t>
            </a:r>
            <a:r>
              <a:rPr lang="cs-CZ" dirty="0"/>
              <a:t>kompetence</a:t>
            </a:r>
          </a:p>
          <a:p>
            <a:pPr lvl="7"/>
            <a:r>
              <a:rPr lang="cs-CZ" sz="3500" dirty="0"/>
              <a:t>Pohybová </a:t>
            </a:r>
            <a:r>
              <a:rPr lang="cs-CZ" sz="3500" dirty="0" smtClean="0"/>
              <a:t>gramotnost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37545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Sportem se rozumí </a:t>
            </a:r>
            <a:r>
              <a:rPr lang="cs-CZ" dirty="0" smtClean="0"/>
              <a:t>všechny </a:t>
            </a:r>
            <a:r>
              <a:rPr lang="cs-CZ" dirty="0"/>
              <a:t>formy tělesné činnosti, které ať již prostřednictvím </a:t>
            </a:r>
            <a:r>
              <a:rPr lang="cs-CZ" dirty="0" smtClean="0"/>
              <a:t>organizované </a:t>
            </a:r>
            <a:r>
              <a:rPr lang="cs-CZ" dirty="0"/>
              <a:t>účasti či nikoli, si kladou za cíl projevení či zdokonalení tělesné i psychické kondice, rozvoj  společenských vztahů nebo dosažené výsledků v soutěžích na všech úrovních </a:t>
            </a:r>
            <a:r>
              <a:rPr lang="cs-CZ" dirty="0" smtClean="0"/>
              <a:t>(</a:t>
            </a:r>
            <a:r>
              <a:rPr lang="cs-CZ" i="1" dirty="0" smtClean="0"/>
              <a:t>Evropská </a:t>
            </a:r>
            <a:r>
              <a:rPr lang="cs-CZ" i="1" dirty="0"/>
              <a:t>charta  </a:t>
            </a:r>
            <a:r>
              <a:rPr lang="cs-CZ" i="1" dirty="0" smtClean="0"/>
              <a:t>sportu,</a:t>
            </a:r>
            <a:r>
              <a:rPr lang="cs-CZ" dirty="0" smtClean="0"/>
              <a:t> </a:t>
            </a:r>
            <a:r>
              <a:rPr lang="cs-CZ" i="1" dirty="0"/>
              <a:t>čl. 2 </a:t>
            </a:r>
            <a:r>
              <a:rPr lang="cs-CZ" dirty="0" smtClean="0"/>
              <a:t>, </a:t>
            </a:r>
            <a:r>
              <a:rPr lang="cs-CZ" dirty="0"/>
              <a:t>2002) 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http://www.msmt.cz/file/38361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47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Pohybová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Pohybová aktivita se obvykle definuje jako </a:t>
            </a:r>
            <a:r>
              <a:rPr lang="cs-CZ" b="1" dirty="0">
                <a:solidFill>
                  <a:srgbClr val="FF0000"/>
                </a:solidFill>
              </a:rPr>
              <a:t>„jakýkoli tělesný pohyb spojený se </a:t>
            </a:r>
            <a:r>
              <a:rPr lang="cs-CZ" b="1" dirty="0" smtClean="0">
                <a:solidFill>
                  <a:srgbClr val="FF0000"/>
                </a:solidFill>
              </a:rPr>
              <a:t>svalovou kontrakcí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který </a:t>
            </a:r>
            <a:r>
              <a:rPr lang="cs-CZ" b="1" dirty="0">
                <a:solidFill>
                  <a:srgbClr val="FF0000"/>
                </a:solidFill>
              </a:rPr>
              <a:t>zvyšuje výdaj energie nad klidovou úroveň“. </a:t>
            </a:r>
          </a:p>
          <a:p>
            <a:r>
              <a:rPr lang="cs-CZ" dirty="0"/>
              <a:t>Tato obecná definice zahrnuje všechny souvislosti tělesné aktivity, tj. pohybovou aktivitu ve </a:t>
            </a:r>
            <a:r>
              <a:rPr lang="cs-CZ" dirty="0">
                <a:solidFill>
                  <a:srgbClr val="002060"/>
                </a:solidFill>
              </a:rPr>
              <a:t>volném čase </a:t>
            </a:r>
            <a:r>
              <a:rPr lang="cs-CZ" dirty="0"/>
              <a:t>(včetně většiny sportovních činností a tance), pohybovou aktivitu související </a:t>
            </a:r>
            <a:r>
              <a:rPr lang="cs-CZ" dirty="0">
                <a:solidFill>
                  <a:srgbClr val="002060"/>
                </a:solidFill>
              </a:rPr>
              <a:t>se zaměstnáním</a:t>
            </a:r>
            <a:r>
              <a:rPr lang="cs-CZ" dirty="0"/>
              <a:t>, pohybovou aktivitu </a:t>
            </a:r>
            <a:r>
              <a:rPr lang="cs-CZ" dirty="0">
                <a:solidFill>
                  <a:srgbClr val="002060"/>
                </a:solidFill>
              </a:rPr>
              <a:t>doma</a:t>
            </a:r>
            <a:r>
              <a:rPr lang="cs-CZ" dirty="0"/>
              <a:t> nebo v </a:t>
            </a:r>
            <a:r>
              <a:rPr lang="cs-CZ" dirty="0">
                <a:solidFill>
                  <a:srgbClr val="002060"/>
                </a:solidFill>
              </a:rPr>
              <a:t>blízkosti domova </a:t>
            </a:r>
            <a:r>
              <a:rPr lang="cs-CZ" dirty="0"/>
              <a:t>a pohybovou aktivitu spojenou s </a:t>
            </a:r>
            <a:r>
              <a:rPr lang="cs-CZ" dirty="0">
                <a:solidFill>
                  <a:srgbClr val="002060"/>
                </a:solidFill>
              </a:rPr>
              <a:t>dopravou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(Pokyny </a:t>
            </a:r>
            <a:r>
              <a:rPr lang="cs-CZ" i="1" dirty="0"/>
              <a:t>EU pro pohybovou aktivitu. str. 3, 2008) </a:t>
            </a:r>
          </a:p>
          <a:p>
            <a:pPr marL="0" indent="0">
              <a:buNone/>
            </a:pPr>
            <a:r>
              <a:rPr lang="cs-CZ" sz="2600" dirty="0"/>
              <a:t> </a:t>
            </a:r>
            <a:r>
              <a:rPr lang="cs-CZ" sz="2600" u="sng" dirty="0">
                <a:hlinkClick r:id="rId2"/>
              </a:rPr>
              <a:t>http://www.msmt.cz/sport/pokyny-eu-pro-pohybovou-aktivitu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35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14400"/>
          </a:xfrm>
        </p:spPr>
        <p:txBody>
          <a:bodyPr anchor="t"/>
          <a:lstStyle/>
          <a:p>
            <a:r>
              <a:rPr lang="cs-CZ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Pohybové schopnosti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552" y="1814047"/>
            <a:ext cx="7772400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hangingPunct="0">
              <a:spcBef>
                <a:spcPct val="10000"/>
              </a:spcBef>
            </a:pPr>
            <a:r>
              <a:rPr lang="cs-CZ" altLang="cs-CZ" sz="3200" b="1" u="sng" dirty="0">
                <a:solidFill>
                  <a:srgbClr val="FF0000"/>
                </a:solidFill>
              </a:rPr>
              <a:t>Vrozené</a:t>
            </a:r>
            <a:r>
              <a:rPr lang="cs-CZ" altLang="cs-CZ" sz="3200" b="1" dirty="0">
                <a:solidFill>
                  <a:srgbClr val="FF0000"/>
                </a:solidFill>
              </a:rPr>
              <a:t> předpoklady </a:t>
            </a:r>
            <a:r>
              <a:rPr lang="cs-CZ" altLang="cs-CZ" sz="2800" b="1" dirty="0"/>
              <a:t>k provádění určité pohybové činnosti</a:t>
            </a:r>
            <a:r>
              <a:rPr lang="cs-CZ" altLang="cs-CZ" sz="2800" b="1" dirty="0" smtClean="0"/>
              <a:t>.</a:t>
            </a:r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 smtClean="0"/>
              <a:t>rychlostní </a:t>
            </a:r>
            <a:r>
              <a:rPr lang="cs-CZ" altLang="cs-CZ" sz="2800" b="1" dirty="0"/>
              <a:t>schopnosti</a:t>
            </a:r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silové schopnosti</a:t>
            </a:r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vytrvalostní schopnosti</a:t>
            </a:r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 smtClean="0"/>
              <a:t>koordinační schopnosti</a:t>
            </a:r>
            <a:endParaRPr lang="cs-CZ" altLang="cs-CZ" sz="2800" b="1" dirty="0"/>
          </a:p>
          <a:p>
            <a:pPr marL="1371600" lvl="2" indent="-457200" algn="just" eaLnBrk="0" hangingPunct="0">
              <a:spcBef>
                <a:spcPct val="100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pohyblivost</a:t>
            </a:r>
            <a:endParaRPr lang="cs-CZ" altLang="cs-CZ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62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095500"/>
            <a:ext cx="831373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3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Pohybové dovednosti</a:t>
            </a: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 b="1" u="sng" dirty="0" smtClean="0">
                <a:solidFill>
                  <a:srgbClr val="FF0000"/>
                </a:solidFill>
              </a:rPr>
              <a:t>Učením získané </a:t>
            </a:r>
            <a:r>
              <a:rPr lang="cs-CZ" altLang="cs-CZ" b="1" dirty="0" smtClean="0"/>
              <a:t>předpoklady správně, rychle a úsporně provádět určitou pohybovou činnost.</a:t>
            </a:r>
            <a:endParaRPr lang="cs-CZ" altLang="cs-CZ" sz="28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2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Pohybové </a:t>
            </a:r>
            <a:r>
              <a:rPr lang="cs-CZ" dirty="0" smtClean="0"/>
              <a:t>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Pohybová kompetence je soubor pohybových schopností a dovedností, kterými člověk disponuje a využívá je v různorodých situacích ekonomicky a se sebedůvěrou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/>
              <a:t>Je </a:t>
            </a:r>
            <a:r>
              <a:rPr lang="cs-CZ" dirty="0"/>
              <a:t>to v podstatě </a:t>
            </a:r>
            <a:r>
              <a:rPr lang="cs-CZ" dirty="0">
                <a:solidFill>
                  <a:srgbClr val="002060"/>
                </a:solidFill>
              </a:rPr>
              <a:t>předpoklad</a:t>
            </a:r>
            <a:r>
              <a:rPr lang="cs-CZ" dirty="0"/>
              <a:t> člověka být pohybově gramotný, míra motorických schopností i dovedností je u každého jedince odlišná.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0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Pohybová gramotnost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Pohybová gramotnost může být chápána jako způsobilost a motivace využívat vlastní pohybový potenciál a tím významně přispět ke kvalitě života, přičemž vždy bude hrát roli kultura a společnost, v níž se individuum nachází a formuje ho, a také využívat individuálních pohybových kapacit, kterými člověk disponuje. </a:t>
            </a:r>
          </a:p>
        </p:txBody>
      </p:sp>
    </p:spTree>
    <p:extLst>
      <p:ext uri="{BB962C8B-B14F-4D97-AF65-F5344CB8AC3E}">
        <p14:creationId xmlns:p14="http://schemas.microsoft.com/office/powerpoint/2010/main" val="5119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Kinantropologie</a:t>
            </a:r>
            <a:r>
              <a:rPr lang="cs-CZ" dirty="0" smtClean="0"/>
              <a:t> z řeckého: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kin </a:t>
            </a:r>
            <a:r>
              <a:rPr lang="cs-CZ" dirty="0"/>
              <a:t>– pohybovat se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002060"/>
                </a:solidFill>
              </a:rPr>
              <a:t>anthropos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dirty="0"/>
              <a:t>- člověk; 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logos</a:t>
            </a:r>
            <a:r>
              <a:rPr lang="cs-CZ" i="1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slovo/věda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u="sng" dirty="0" smtClean="0">
                <a:solidFill>
                  <a:srgbClr val="FF0000"/>
                </a:solidFill>
              </a:rPr>
              <a:t>Jednoduše řečeno věda o pohybu člověka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cs-CZ" dirty="0" smtClean="0"/>
              <a:t>Přesněji: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5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/>
              <a:t>Blahuš</a:t>
            </a:r>
            <a:r>
              <a:rPr lang="cs-CZ" sz="2000" dirty="0" smtClean="0"/>
              <a:t>, P. (1993) </a:t>
            </a:r>
            <a:r>
              <a:rPr lang="cs-CZ" sz="2000" dirty="0" err="1" smtClean="0"/>
              <a:t>Kinantropologie</a:t>
            </a:r>
            <a:r>
              <a:rPr lang="cs-CZ" sz="2000" dirty="0" smtClean="0"/>
              <a:t> na Univerzitě Karlově </a:t>
            </a:r>
            <a:r>
              <a:rPr lang="cs-CZ" sz="2000" i="1" dirty="0" smtClean="0"/>
              <a:t>Tělesná výchova a sport mládeže </a:t>
            </a:r>
            <a:r>
              <a:rPr lang="cs-CZ" sz="2000" dirty="0" smtClean="0"/>
              <a:t>59, č 7, s. 17 -23.</a:t>
            </a:r>
          </a:p>
          <a:p>
            <a:pPr marL="0" indent="0">
              <a:buNone/>
            </a:pPr>
            <a:r>
              <a:rPr lang="cs-CZ" sz="2000" dirty="0" smtClean="0"/>
              <a:t>Rubín, L. (2018) </a:t>
            </a:r>
            <a:r>
              <a:rPr lang="cs-CZ" sz="2000" i="1" dirty="0" smtClean="0"/>
              <a:t>Základy </a:t>
            </a:r>
            <a:r>
              <a:rPr lang="cs-CZ" sz="2000" i="1" dirty="0" err="1" smtClean="0"/>
              <a:t>kinantropologie</a:t>
            </a:r>
            <a:r>
              <a:rPr lang="cs-CZ" sz="2000" i="1" dirty="0" smtClean="0"/>
              <a:t> Liberec</a:t>
            </a:r>
            <a:r>
              <a:rPr lang="cs-CZ" sz="2000" dirty="0" smtClean="0"/>
              <a:t>: KTV FP TUL dostupné z </a:t>
            </a:r>
            <a:r>
              <a:rPr lang="cs-CZ" sz="2000" i="1" dirty="0" smtClean="0">
                <a:effectLst/>
                <a:hlinkClick r:id="rId2"/>
              </a:rPr>
              <a:t>https://www.ktv.tul.cz/ke-stazeni/category/63-rubin?download=877:zkin-uvod</a:t>
            </a:r>
            <a:r>
              <a:rPr lang="cs-CZ" sz="2000" i="1" dirty="0" smtClean="0">
                <a:effectLst/>
              </a:rPr>
              <a:t> staženo 13.2.2020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15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rgbClr val="FF0000"/>
                </a:solidFill>
              </a:rPr>
              <a:t>Definice </a:t>
            </a:r>
            <a:r>
              <a:rPr lang="cs-CZ" sz="2000" b="1" dirty="0" err="1" smtClean="0">
                <a:solidFill>
                  <a:srgbClr val="FF0000"/>
                </a:solidFill>
              </a:rPr>
              <a:t>kinantropologie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err="1" smtClean="0"/>
              <a:t>Kinantropologie</a:t>
            </a:r>
            <a:r>
              <a:rPr lang="cs-CZ" dirty="0" smtClean="0"/>
              <a:t> </a:t>
            </a:r>
            <a:r>
              <a:rPr lang="cs-CZ" dirty="0"/>
              <a:t>je věda, která se zaměřuje na intencionální tělesné aktivity člověka, </a:t>
            </a:r>
            <a:br>
              <a:rPr lang="cs-CZ" dirty="0"/>
            </a:br>
            <a:r>
              <a:rPr lang="cs-CZ" dirty="0"/>
              <a:t>studuje jejich teoretické a aplikované aspekty v širokém kontextu</a:t>
            </a:r>
            <a:r>
              <a:rPr lang="cs-CZ" dirty="0" smtClean="0"/>
              <a:t>. (</a:t>
            </a:r>
            <a:r>
              <a:rPr lang="cs-CZ" dirty="0" err="1" smtClean="0"/>
              <a:t>Blahuš</a:t>
            </a:r>
            <a:r>
              <a:rPr lang="cs-CZ" dirty="0" smtClean="0"/>
              <a:t>, 1993)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Věda, která zkoumá strukturu a funkci účelově zaměřených pohybových činností člověka a jejich rozvoj, kultivaci a účinky v definovaných podmínkách prostředí, tj. v tělesné výchově, sportu, fyzioterapii, zdravotní tělesné výchově, rekreaci atd. </a:t>
            </a:r>
            <a:r>
              <a:rPr lang="cs-CZ" sz="2200" i="1" dirty="0" smtClean="0"/>
              <a:t>(Dobrý, 1997 in Rubín 2018) </a:t>
            </a:r>
            <a:endParaRPr lang="cs-CZ" sz="2200" dirty="0" smtClean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68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3.  </a:t>
            </a:r>
            <a:r>
              <a:rPr lang="cs-CZ" dirty="0"/>
              <a:t>Vědní obor zabývající se studiem cílevědomé pohybové činnosti člověka v celé šíři a rozsahu a jejím vlivem na jeho tělesný, motorický, psychický a sociální rozvoj. </a:t>
            </a:r>
            <a:r>
              <a:rPr lang="cs-CZ" sz="2200" i="1" dirty="0"/>
              <a:t>(</a:t>
            </a:r>
            <a:r>
              <a:rPr lang="cs-CZ" sz="2200" i="1" dirty="0" err="1"/>
              <a:t>Komeštík</a:t>
            </a:r>
            <a:r>
              <a:rPr lang="cs-CZ" sz="2200" i="1" dirty="0"/>
              <a:t>, </a:t>
            </a:r>
            <a:r>
              <a:rPr lang="cs-CZ" sz="2200" i="1" dirty="0" smtClean="0"/>
              <a:t>2006 in Rubín 2018)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0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cs-CZ" i="1" dirty="0" smtClean="0"/>
              <a:t>Obecně řečeno, předmětem </a:t>
            </a:r>
            <a:r>
              <a:rPr lang="cs-CZ" i="1" dirty="0" err="1" smtClean="0"/>
              <a:t>kinantropologie</a:t>
            </a:r>
            <a:r>
              <a:rPr lang="cs-CZ" i="1" dirty="0" smtClean="0"/>
              <a:t> je lidská záměrná pohybová činnost, její struktura a funkce, a její vztah k rozvoji člověka jako bio-psycho-sociálního individua</a:t>
            </a:r>
            <a:r>
              <a:rPr lang="cs-CZ" dirty="0" smtClean="0"/>
              <a:t>. </a:t>
            </a:r>
            <a:r>
              <a:rPr lang="cs-CZ" b="1" dirty="0" smtClean="0"/>
              <a:t>(</a:t>
            </a:r>
            <a:r>
              <a:rPr lang="cs-CZ" b="1" dirty="0" err="1" smtClean="0"/>
              <a:t>Blahuš</a:t>
            </a:r>
            <a:r>
              <a:rPr lang="cs-CZ" b="1" dirty="0" smtClean="0"/>
              <a:t>, 1993)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2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575134"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i="1" dirty="0">
                <a:solidFill>
                  <a:srgbClr val="FF0000"/>
                </a:solidFill>
              </a:rPr>
              <a:t>Sportovní vědy ve </a:t>
            </a:r>
            <a:r>
              <a:rPr lang="cs-CZ" sz="6000" b="1" i="1" dirty="0" smtClean="0">
                <a:solidFill>
                  <a:srgbClr val="FF0000"/>
                </a:solidFill>
              </a:rPr>
              <a:t>světě</a:t>
            </a:r>
            <a:endParaRPr lang="cs-CZ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 Evropě se vžily i další názvy, např. v Německu "</a:t>
            </a:r>
            <a:r>
              <a:rPr lang="cs-CZ" b="1" dirty="0" err="1" smtClean="0">
                <a:solidFill>
                  <a:srgbClr val="FF0000"/>
                </a:solidFill>
              </a:rPr>
              <a:t>Bewegungslehre</a:t>
            </a:r>
            <a:r>
              <a:rPr lang="cs-CZ" dirty="0" smtClean="0"/>
              <a:t>„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b="1" dirty="0" err="1" smtClean="0">
                <a:solidFill>
                  <a:srgbClr val="FF0000"/>
                </a:solidFill>
              </a:rPr>
              <a:t>Sportwissenchaft</a:t>
            </a:r>
            <a:r>
              <a:rPr lang="cs-CZ" dirty="0" smtClean="0"/>
              <a:t>“ </a:t>
            </a:r>
            <a:r>
              <a:rPr lang="cs-CZ" dirty="0" smtClean="0"/>
              <a:t>, </a:t>
            </a:r>
            <a:r>
              <a:rPr lang="cs-CZ" dirty="0"/>
              <a:t>v Polsku "</a:t>
            </a:r>
            <a:r>
              <a:rPr lang="cs-CZ" b="1" dirty="0" err="1" smtClean="0">
                <a:solidFill>
                  <a:srgbClr val="FF0000"/>
                </a:solidFill>
              </a:rPr>
              <a:t>Antropomotoryka</a:t>
            </a:r>
            <a:r>
              <a:rPr lang="cs-CZ" dirty="0" smtClean="0"/>
              <a:t>„; „ </a:t>
            </a:r>
            <a:r>
              <a:rPr lang="cs-CZ" b="1" dirty="0" err="1" smtClean="0">
                <a:solidFill>
                  <a:srgbClr val="FF0000"/>
                </a:solidFill>
              </a:rPr>
              <a:t>Kineziologija</a:t>
            </a:r>
            <a:r>
              <a:rPr lang="cs-CZ" b="1" dirty="0" smtClean="0">
                <a:solidFill>
                  <a:srgbClr val="FF0000"/>
                </a:solidFill>
              </a:rPr>
              <a:t>“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(Chorvatsko) aj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 USA doporučila </a:t>
            </a:r>
            <a:r>
              <a:rPr lang="cs-CZ" dirty="0" smtClean="0"/>
              <a:t>meziuniverzi</a:t>
            </a:r>
            <a:r>
              <a:rPr lang="cs-CZ" dirty="0" smtClean="0"/>
              <a:t>t</a:t>
            </a:r>
            <a:r>
              <a:rPr lang="cs-CZ" dirty="0" smtClean="0"/>
              <a:t>ní </a:t>
            </a:r>
            <a:r>
              <a:rPr lang="cs-CZ" dirty="0"/>
              <a:t>komise v 80. letech používat pro tento vědní obor termín "</a:t>
            </a:r>
            <a:r>
              <a:rPr lang="cs-CZ" b="1" dirty="0" err="1">
                <a:solidFill>
                  <a:srgbClr val="FF0000"/>
                </a:solidFill>
              </a:rPr>
              <a:t>Kinesiology</a:t>
            </a:r>
            <a:r>
              <a:rPr lang="cs-CZ" b="1" dirty="0">
                <a:solidFill>
                  <a:srgbClr val="FF0000"/>
                </a:solidFill>
              </a:rPr>
              <a:t>"</a:t>
            </a:r>
            <a:r>
              <a:rPr lang="cs-CZ" dirty="0"/>
              <a:t> za účelem jeho jasného odlišení od vyučovacího předmětu </a:t>
            </a:r>
            <a:r>
              <a:rPr lang="cs-CZ" b="1" i="1" dirty="0">
                <a:solidFill>
                  <a:schemeClr val="tx2"/>
                </a:solidFill>
              </a:rPr>
              <a:t>tělesná výchova</a:t>
            </a:r>
            <a:r>
              <a:rPr lang="cs-CZ" dirty="0"/>
              <a:t>. Předmět tohoto oboru byl vymezen čtyřmi hlavními směry: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energetické aspekty a výkonnost v pohybových činnostech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řízení pohybu, koordinace, pohybové dovednosti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formy a metody rozvoje a zdokonalování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sociální souvislosti a realizace ve společenské praxi. 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USA byl nahrazován pojmy jako "</a:t>
            </a:r>
            <a:r>
              <a:rPr lang="cs-CZ" b="1" dirty="0" err="1">
                <a:solidFill>
                  <a:srgbClr val="FF0000"/>
                </a:solidFill>
              </a:rPr>
              <a:t>Human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Kinetics</a:t>
            </a:r>
            <a:r>
              <a:rPr lang="cs-CZ" b="1" dirty="0">
                <a:solidFill>
                  <a:srgbClr val="FF0000"/>
                </a:solidFill>
              </a:rPr>
              <a:t>", "</a:t>
            </a:r>
            <a:r>
              <a:rPr lang="cs-CZ" b="1" dirty="0" err="1">
                <a:solidFill>
                  <a:srgbClr val="FF0000"/>
                </a:solidFill>
              </a:rPr>
              <a:t>Anthropokinetics</a:t>
            </a:r>
            <a:r>
              <a:rPr lang="cs-CZ" b="1" dirty="0">
                <a:solidFill>
                  <a:srgbClr val="FF0000"/>
                </a:solidFill>
              </a:rPr>
              <a:t>", "</a:t>
            </a:r>
            <a:r>
              <a:rPr lang="cs-CZ" b="1" dirty="0" err="1">
                <a:solidFill>
                  <a:srgbClr val="FF0000"/>
                </a:solidFill>
              </a:rPr>
              <a:t>Human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Movement</a:t>
            </a:r>
            <a:r>
              <a:rPr lang="cs-CZ" b="1" dirty="0">
                <a:solidFill>
                  <a:srgbClr val="FF0000"/>
                </a:solidFill>
              </a:rPr>
              <a:t> science</a:t>
            </a:r>
            <a:r>
              <a:rPr lang="cs-CZ" dirty="0"/>
              <a:t>" aj.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zájmu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Kinantropologie</a:t>
            </a:r>
            <a:r>
              <a:rPr lang="cs-CZ" dirty="0" smtClean="0"/>
              <a:t> je </a:t>
            </a:r>
            <a:r>
              <a:rPr lang="cs-CZ" b="1" dirty="0" smtClean="0">
                <a:solidFill>
                  <a:schemeClr val="tx2"/>
                </a:solidFill>
              </a:rPr>
              <a:t>zastřešující</a:t>
            </a:r>
            <a:r>
              <a:rPr lang="cs-CZ" dirty="0" smtClean="0"/>
              <a:t> vědeckou disciplínou pro obory: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1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Orientace na pohybovou činnost s podobory: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err="1"/>
              <a:t>antropomotorika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sportovní psychologie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sportovní pedagogika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Biologicko-fyzikální </a:t>
            </a:r>
            <a:r>
              <a:rPr lang="cs-CZ" b="1" dirty="0"/>
              <a:t>aspekty pohybu lidského </a:t>
            </a:r>
            <a:r>
              <a:rPr lang="cs-CZ" b="1" dirty="0" smtClean="0"/>
              <a:t>těla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zátěžová fyziologie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biomechanika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smtClean="0"/>
              <a:t>kineziologie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err="1"/>
              <a:t>Socio</a:t>
            </a:r>
            <a:r>
              <a:rPr lang="cs-CZ" b="1" dirty="0"/>
              <a:t>-kulturní souvislosti pohybových činností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• filozofické, sociologické, historické a ekonomické podmínky a důsledky pohybových činností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13001</TotalTime>
  <Words>583</Words>
  <Application>Microsoft Office PowerPoint</Application>
  <PresentationFormat>Předvádění na obrazovce (4:3)</PresentationFormat>
  <Paragraphs>109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Kinantropologie</vt:lpstr>
      <vt:lpstr>Prezentace aplikace PowerPoint</vt:lpstr>
      <vt:lpstr>Definice kinantropologie</vt:lpstr>
      <vt:lpstr>Prezentace aplikace PowerPoint</vt:lpstr>
      <vt:lpstr>Prezentace aplikace PowerPoint</vt:lpstr>
      <vt:lpstr>Sportovní vědy ve světě</vt:lpstr>
      <vt:lpstr>Prezentace aplikace PowerPoint</vt:lpstr>
      <vt:lpstr>Předmět zájmu</vt:lpstr>
      <vt:lpstr>Prezentace aplikace PowerPoint</vt:lpstr>
      <vt:lpstr>Jiné dělení</vt:lpstr>
      <vt:lpstr>Sportovní kinantropologie integrovaný model studia pohybu člověka</vt:lpstr>
      <vt:lpstr>Základní pojmy</vt:lpstr>
      <vt:lpstr>Sport </vt:lpstr>
      <vt:lpstr>Pohybová aktivita</vt:lpstr>
      <vt:lpstr>Pohybové schopnosti</vt:lpstr>
      <vt:lpstr>Prezentace aplikace PowerPoint</vt:lpstr>
      <vt:lpstr>Pohybové dovednosti </vt:lpstr>
      <vt:lpstr>Pohybové kompetence</vt:lpstr>
      <vt:lpstr>Pohybová gramotnost</vt:lpstr>
      <vt:lpstr>Literatura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11</cp:revision>
  <dcterms:created xsi:type="dcterms:W3CDTF">2020-02-13T09:38:10Z</dcterms:created>
  <dcterms:modified xsi:type="dcterms:W3CDTF">2020-03-03T08:10:03Z</dcterms:modified>
</cp:coreProperties>
</file>