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58" r:id="rId7"/>
    <p:sldId id="262" r:id="rId8"/>
    <p:sldId id="263" r:id="rId9"/>
    <p:sldId id="269" r:id="rId10"/>
    <p:sldId id="264" r:id="rId11"/>
    <p:sldId id="265" r:id="rId12"/>
    <p:sldId id="270" r:id="rId13"/>
    <p:sldId id="267" r:id="rId14"/>
    <p:sldId id="268" r:id="rId15"/>
    <p:sldId id="266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8CD8-18A8-45EB-9B3F-E33514624E59}" type="datetimeFigureOut">
              <a:rPr lang="cs-CZ" smtClean="0"/>
              <a:t>13.11.2020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A45F-3E43-4E11-B687-37C40BC70A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29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8CD8-18A8-45EB-9B3F-E33514624E59}" type="datetimeFigureOut">
              <a:rPr lang="cs-CZ" smtClean="0"/>
              <a:t>13.11.2020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A45F-3E43-4E11-B687-37C40BC70A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52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8CD8-18A8-45EB-9B3F-E33514624E59}" type="datetimeFigureOut">
              <a:rPr lang="cs-CZ" smtClean="0"/>
              <a:t>13.11.2020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A45F-3E43-4E11-B687-37C40BC70A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29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8CD8-18A8-45EB-9B3F-E33514624E59}" type="datetimeFigureOut">
              <a:rPr lang="cs-CZ" smtClean="0"/>
              <a:t>13.11.2020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A45F-3E43-4E11-B687-37C40BC70A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62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8CD8-18A8-45EB-9B3F-E33514624E59}" type="datetimeFigureOut">
              <a:rPr lang="cs-CZ" smtClean="0"/>
              <a:t>13.11.2020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A45F-3E43-4E11-B687-37C40BC70A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10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8CD8-18A8-45EB-9B3F-E33514624E59}" type="datetimeFigureOut">
              <a:rPr lang="cs-CZ" smtClean="0"/>
              <a:t>13.11.2020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A45F-3E43-4E11-B687-37C40BC70A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15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8CD8-18A8-45EB-9B3F-E33514624E59}" type="datetimeFigureOut">
              <a:rPr lang="cs-CZ" smtClean="0"/>
              <a:t>13.11.2020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A45F-3E43-4E11-B687-37C40BC70A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83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8CD8-18A8-45EB-9B3F-E33514624E59}" type="datetimeFigureOut">
              <a:rPr lang="cs-CZ" smtClean="0"/>
              <a:t>13.11.2020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A45F-3E43-4E11-B687-37C40BC70A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29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8CD8-18A8-45EB-9B3F-E33514624E59}" type="datetimeFigureOut">
              <a:rPr lang="cs-CZ" smtClean="0"/>
              <a:t>13.11.2020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A45F-3E43-4E11-B687-37C40BC70A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9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8CD8-18A8-45EB-9B3F-E33514624E59}" type="datetimeFigureOut">
              <a:rPr lang="cs-CZ" smtClean="0"/>
              <a:t>13.11.2020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A45F-3E43-4E11-B687-37C40BC70A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55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8CD8-18A8-45EB-9B3F-E33514624E59}" type="datetimeFigureOut">
              <a:rPr lang="cs-CZ" smtClean="0"/>
              <a:t>13.11.2020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A45F-3E43-4E11-B687-37C40BC70A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51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18CD8-18A8-45EB-9B3F-E33514624E59}" type="datetimeFigureOut">
              <a:rPr lang="cs-CZ" smtClean="0"/>
              <a:t>13.11.2020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9A45F-3E43-4E11-B687-37C40BC70A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74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 smtClean="0"/>
              <a:t>Postup analýzy dovedností pomocí kritických míst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256490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400" dirty="0" smtClean="0"/>
              <a:t>Stanovit kritická místa v dovednosti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Určit klíčové proměnné pro popis 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Vyhodnotit získaná data – silné a slabé stránky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2023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 eaLnBrk="1" hangingPunct="1"/>
            <a:r>
              <a:rPr lang="cs-CZ" altLang="cs-CZ" sz="4000" b="1" smtClean="0"/>
              <a:t>Výběr klíčových proměnných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odkaz na předchozí výzkumy a učební články (</a:t>
            </a:r>
            <a:r>
              <a:rPr lang="cs-CZ" altLang="cs-CZ" b="1" dirty="0" smtClean="0"/>
              <a:t>tradiční proměnné</a:t>
            </a:r>
            <a:r>
              <a:rPr lang="cs-CZ" altLang="cs-CZ" dirty="0" smtClean="0"/>
              <a:t>) </a:t>
            </a:r>
          </a:p>
          <a:p>
            <a:pPr eaLnBrk="1" hangingPunct="1"/>
            <a:r>
              <a:rPr lang="cs-CZ" altLang="cs-CZ" smtClean="0"/>
              <a:t>volba takových proměnných (</a:t>
            </a:r>
            <a:r>
              <a:rPr lang="cs-CZ" altLang="cs-CZ" b="1" smtClean="0"/>
              <a:t>logické proměnné</a:t>
            </a:r>
            <a:r>
              <a:rPr lang="cs-CZ" altLang="cs-CZ" smtClean="0"/>
              <a:t>), u kterých se předpokládá jej</a:t>
            </a:r>
            <a:r>
              <a:rPr lang="cs-CZ" altLang="cs-CZ" smtClean="0">
                <a:latin typeface="Arial" pitchFamily="34" charset="0"/>
              </a:rPr>
              <a:t>ich</a:t>
            </a:r>
            <a:r>
              <a:rPr lang="cs-CZ" altLang="cs-CZ" smtClean="0"/>
              <a:t> významnost pro provedení dovednosti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15616" y="45811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Pokračovat 13.11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16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volby proměnných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2739892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83968" y="1700808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cs-CZ" dirty="0" smtClean="0"/>
              <a:t>Délka výkroku</a:t>
            </a:r>
          </a:p>
          <a:p>
            <a:pPr marL="342900" indent="-342900">
              <a:buAutoNum type="alphaLcPeriod"/>
            </a:pPr>
            <a:r>
              <a:rPr lang="cs-CZ" dirty="0" smtClean="0"/>
              <a:t>Výška pravého lokte</a:t>
            </a:r>
          </a:p>
          <a:p>
            <a:pPr marL="342900" indent="-342900">
              <a:buAutoNum type="alphaLcPeriod"/>
            </a:pPr>
            <a:r>
              <a:rPr lang="cs-CZ" dirty="0" smtClean="0"/>
              <a:t>Výška levého zápěstí</a:t>
            </a:r>
          </a:p>
          <a:p>
            <a:pPr marL="342900" indent="-342900">
              <a:buAutoNum type="alphaLcPeriod"/>
            </a:pPr>
            <a:r>
              <a:rPr lang="cs-CZ" dirty="0" smtClean="0"/>
              <a:t>Poloha míče</a:t>
            </a:r>
          </a:p>
          <a:p>
            <a:pPr marL="342900" indent="-342900">
              <a:buAutoNum type="alphaLcPeriod"/>
            </a:pPr>
            <a:r>
              <a:rPr lang="cs-CZ" dirty="0" smtClean="0"/>
              <a:t>Poloha hlavy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01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207375" cy="1143000"/>
          </a:xfrm>
        </p:spPr>
        <p:txBody>
          <a:bodyPr/>
          <a:lstStyle/>
          <a:p>
            <a:pPr eaLnBrk="1" hangingPunct="1"/>
            <a:r>
              <a:rPr lang="cs-CZ" sz="2800" smtClean="0"/>
              <a:t>Určující model běžecké dovednosti</a:t>
            </a:r>
            <a:r>
              <a:rPr lang="cs-CZ" sz="2800" b="1" smtClean="0"/>
              <a:t> </a:t>
            </a:r>
            <a:r>
              <a:rPr lang="cs-CZ" sz="2800" smtClean="0"/>
              <a:t>(Hay a Reid 1993)</a:t>
            </a:r>
            <a:r>
              <a:rPr lang="cs-CZ" sz="4000" smtClean="0"/>
              <a:t> </a:t>
            </a:r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1835150" y="981075"/>
            <a:ext cx="5040313" cy="5445125"/>
            <a:chOff x="3146" y="6409"/>
            <a:chExt cx="8064" cy="8760"/>
          </a:xfrm>
        </p:grpSpPr>
        <p:sp>
          <p:nvSpPr>
            <p:cNvPr id="21508" name="Line 5"/>
            <p:cNvSpPr>
              <a:spLocks noChangeShapeType="1"/>
            </p:cNvSpPr>
            <p:nvPr/>
          </p:nvSpPr>
          <p:spPr bwMode="auto">
            <a:xfrm flipH="1">
              <a:off x="4071" y="10368"/>
              <a:ext cx="1401" cy="19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09" name="Line 6"/>
            <p:cNvSpPr>
              <a:spLocks noChangeShapeType="1"/>
            </p:cNvSpPr>
            <p:nvPr/>
          </p:nvSpPr>
          <p:spPr bwMode="auto">
            <a:xfrm>
              <a:off x="5472" y="10368"/>
              <a:ext cx="556" cy="19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0" name="Line 7"/>
            <p:cNvSpPr>
              <a:spLocks noChangeShapeType="1"/>
            </p:cNvSpPr>
            <p:nvPr/>
          </p:nvSpPr>
          <p:spPr bwMode="auto">
            <a:xfrm>
              <a:off x="5472" y="10368"/>
              <a:ext cx="1872" cy="20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1" name="Line 8"/>
            <p:cNvSpPr>
              <a:spLocks noChangeShapeType="1"/>
            </p:cNvSpPr>
            <p:nvPr/>
          </p:nvSpPr>
          <p:spPr bwMode="auto">
            <a:xfrm>
              <a:off x="8963" y="9297"/>
              <a:ext cx="0" cy="4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2" name="Line 9"/>
            <p:cNvSpPr>
              <a:spLocks noChangeShapeType="1"/>
            </p:cNvSpPr>
            <p:nvPr/>
          </p:nvSpPr>
          <p:spPr bwMode="auto">
            <a:xfrm>
              <a:off x="6980" y="6986"/>
              <a:ext cx="661" cy="5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3" name="Line 10"/>
            <p:cNvSpPr>
              <a:spLocks noChangeShapeType="1"/>
            </p:cNvSpPr>
            <p:nvPr/>
          </p:nvSpPr>
          <p:spPr bwMode="auto">
            <a:xfrm flipH="1">
              <a:off x="5658" y="6986"/>
              <a:ext cx="1057" cy="5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4" name="Line 11"/>
            <p:cNvSpPr>
              <a:spLocks noChangeShapeType="1"/>
            </p:cNvSpPr>
            <p:nvPr/>
          </p:nvSpPr>
          <p:spPr bwMode="auto">
            <a:xfrm flipH="1">
              <a:off x="5297" y="8142"/>
              <a:ext cx="2608" cy="5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5" name="Line 12"/>
            <p:cNvSpPr>
              <a:spLocks noChangeShapeType="1"/>
            </p:cNvSpPr>
            <p:nvPr/>
          </p:nvSpPr>
          <p:spPr bwMode="auto">
            <a:xfrm>
              <a:off x="7809" y="8142"/>
              <a:ext cx="522" cy="5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6" name="Line 13"/>
            <p:cNvSpPr>
              <a:spLocks noChangeShapeType="1"/>
            </p:cNvSpPr>
            <p:nvPr/>
          </p:nvSpPr>
          <p:spPr bwMode="auto">
            <a:xfrm flipH="1">
              <a:off x="3807" y="9297"/>
              <a:ext cx="785" cy="5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7" name="Line 14"/>
            <p:cNvSpPr>
              <a:spLocks noChangeShapeType="1"/>
            </p:cNvSpPr>
            <p:nvPr/>
          </p:nvSpPr>
          <p:spPr bwMode="auto">
            <a:xfrm>
              <a:off x="4591" y="9297"/>
              <a:ext cx="538" cy="5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8" name="Line 15"/>
            <p:cNvSpPr>
              <a:spLocks noChangeShapeType="1"/>
            </p:cNvSpPr>
            <p:nvPr/>
          </p:nvSpPr>
          <p:spPr bwMode="auto">
            <a:xfrm>
              <a:off x="4591" y="9297"/>
              <a:ext cx="2257" cy="5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9" name="Text Box 16"/>
            <p:cNvSpPr txBox="1">
              <a:spLocks noChangeArrowheads="1"/>
            </p:cNvSpPr>
            <p:nvPr/>
          </p:nvSpPr>
          <p:spPr bwMode="auto">
            <a:xfrm>
              <a:off x="6187" y="6409"/>
              <a:ext cx="1454" cy="64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cs-CZ" sz="1200" b="1"/>
                <a:t>Čas běhu</a:t>
              </a:r>
              <a:endParaRPr lang="cs-CZ"/>
            </a:p>
          </p:txBody>
        </p:sp>
        <p:sp>
          <p:nvSpPr>
            <p:cNvPr id="21520" name="Text Box 17"/>
            <p:cNvSpPr txBox="1">
              <a:spLocks noChangeArrowheads="1"/>
            </p:cNvSpPr>
            <p:nvPr/>
          </p:nvSpPr>
          <p:spPr bwMode="auto">
            <a:xfrm>
              <a:off x="3975" y="7564"/>
              <a:ext cx="1586" cy="5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/>
                <a:t>Vzdálenost</a:t>
              </a:r>
              <a:endParaRPr lang="cs-CZ"/>
            </a:p>
          </p:txBody>
        </p:sp>
        <p:sp>
          <p:nvSpPr>
            <p:cNvPr id="21521" name="Text Box 18"/>
            <p:cNvSpPr txBox="1">
              <a:spLocks noChangeArrowheads="1"/>
            </p:cNvSpPr>
            <p:nvPr/>
          </p:nvSpPr>
          <p:spPr bwMode="auto">
            <a:xfrm>
              <a:off x="7244" y="7564"/>
              <a:ext cx="2670" cy="5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/>
                <a:t>Průměrná rychlost</a:t>
              </a:r>
              <a:endParaRPr lang="cs-CZ"/>
            </a:p>
          </p:txBody>
        </p:sp>
        <p:sp>
          <p:nvSpPr>
            <p:cNvPr id="21522" name="Text Box 19"/>
            <p:cNvSpPr txBox="1">
              <a:spLocks noChangeArrowheads="1"/>
            </p:cNvSpPr>
            <p:nvPr/>
          </p:nvSpPr>
          <p:spPr bwMode="auto">
            <a:xfrm>
              <a:off x="7773" y="8719"/>
              <a:ext cx="2512" cy="57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cs-CZ" sz="1200" b="1"/>
                <a:t>Frekvence kroků (SF)</a:t>
              </a:r>
              <a:endParaRPr lang="cs-CZ"/>
            </a:p>
          </p:txBody>
        </p:sp>
        <p:sp>
          <p:nvSpPr>
            <p:cNvPr id="21523" name="Text Box 20"/>
            <p:cNvSpPr txBox="1">
              <a:spLocks noChangeArrowheads="1"/>
            </p:cNvSpPr>
            <p:nvPr/>
          </p:nvSpPr>
          <p:spPr bwMode="auto">
            <a:xfrm>
              <a:off x="3975" y="8738"/>
              <a:ext cx="1983" cy="57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cs-CZ" sz="1200" b="1"/>
                <a:t>Délka kroku (SL)</a:t>
              </a:r>
              <a:endParaRPr lang="cs-CZ"/>
            </a:p>
          </p:txBody>
        </p:sp>
        <p:sp>
          <p:nvSpPr>
            <p:cNvPr id="21524" name="Text Box 21"/>
            <p:cNvSpPr txBox="1">
              <a:spLocks noChangeArrowheads="1"/>
            </p:cNvSpPr>
            <p:nvPr/>
          </p:nvSpPr>
          <p:spPr bwMode="auto">
            <a:xfrm>
              <a:off x="8302" y="9874"/>
              <a:ext cx="1718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cs-CZ" sz="1200" b="1" i="1"/>
                <a:t>Čas kroku</a:t>
              </a:r>
              <a:endParaRPr lang="cs-CZ"/>
            </a:p>
          </p:txBody>
        </p:sp>
        <p:sp>
          <p:nvSpPr>
            <p:cNvPr id="21525" name="Text Box 22"/>
            <p:cNvSpPr txBox="1">
              <a:spLocks noChangeArrowheads="1"/>
            </p:cNvSpPr>
            <p:nvPr/>
          </p:nvSpPr>
          <p:spPr bwMode="auto">
            <a:xfrm>
              <a:off x="6319" y="9874"/>
              <a:ext cx="1718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cs-CZ" sz="1200" b="1" i="1"/>
                <a:t>Fáze dokroku</a:t>
              </a:r>
              <a:endParaRPr lang="cs-CZ"/>
            </a:p>
          </p:txBody>
        </p:sp>
        <p:sp>
          <p:nvSpPr>
            <p:cNvPr id="21526" name="Text Box 23"/>
            <p:cNvSpPr txBox="1">
              <a:spLocks noChangeArrowheads="1"/>
            </p:cNvSpPr>
            <p:nvPr/>
          </p:nvSpPr>
          <p:spPr bwMode="auto">
            <a:xfrm>
              <a:off x="4865" y="9874"/>
              <a:ext cx="1454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cs-CZ" sz="1200" b="1" i="1"/>
                <a:t>Letová fáze</a:t>
              </a:r>
              <a:endParaRPr lang="cs-CZ"/>
            </a:p>
          </p:txBody>
        </p:sp>
        <p:sp>
          <p:nvSpPr>
            <p:cNvPr id="21527" name="Text Box 24"/>
            <p:cNvSpPr txBox="1">
              <a:spLocks noChangeArrowheads="1"/>
            </p:cNvSpPr>
            <p:nvPr/>
          </p:nvSpPr>
          <p:spPr bwMode="auto">
            <a:xfrm flipV="1">
              <a:off x="3146" y="9874"/>
              <a:ext cx="1719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 i="1"/>
                <a:t>Fáze odrazu</a:t>
              </a:r>
              <a:endParaRPr lang="cs-CZ"/>
            </a:p>
          </p:txBody>
        </p:sp>
        <p:sp>
          <p:nvSpPr>
            <p:cNvPr id="21528" name="Text Box 25"/>
            <p:cNvSpPr txBox="1">
              <a:spLocks noChangeArrowheads="1"/>
            </p:cNvSpPr>
            <p:nvPr/>
          </p:nvSpPr>
          <p:spPr bwMode="auto">
            <a:xfrm>
              <a:off x="3146" y="12329"/>
              <a:ext cx="1586" cy="8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300"/>
                </a:spcBef>
                <a:spcAft>
                  <a:spcPts val="300"/>
                </a:spcAft>
              </a:pPr>
              <a:r>
                <a:rPr lang="cs-CZ" sz="1000" b="1" i="1"/>
                <a:t>Rychlost při odrazu</a:t>
              </a:r>
              <a:endParaRPr lang="cs-CZ"/>
            </a:p>
          </p:txBody>
        </p:sp>
        <p:sp>
          <p:nvSpPr>
            <p:cNvPr id="21529" name="Text Box 26"/>
            <p:cNvSpPr txBox="1">
              <a:spLocks noChangeArrowheads="1"/>
            </p:cNvSpPr>
            <p:nvPr/>
          </p:nvSpPr>
          <p:spPr bwMode="auto">
            <a:xfrm>
              <a:off x="5129" y="12329"/>
              <a:ext cx="1719" cy="8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1" eaLnBrk="1" hangingPunct="1">
                <a:spcBef>
                  <a:spcPts val="300"/>
                </a:spcBef>
                <a:spcAft>
                  <a:spcPts val="300"/>
                </a:spcAft>
              </a:pPr>
              <a:r>
                <a:rPr lang="cs-CZ" sz="1000" b="1" i="1"/>
                <a:t>Relativní výška při</a:t>
              </a:r>
              <a:r>
                <a:rPr lang="cs-CZ" sz="1200" b="1" i="1"/>
                <a:t> </a:t>
              </a:r>
              <a:r>
                <a:rPr lang="cs-CZ" sz="1000" b="1" i="1"/>
                <a:t>odrazu</a:t>
              </a:r>
              <a:endParaRPr lang="cs-CZ"/>
            </a:p>
          </p:txBody>
        </p:sp>
        <p:sp>
          <p:nvSpPr>
            <p:cNvPr id="21530" name="Text Box 27"/>
            <p:cNvSpPr txBox="1">
              <a:spLocks noChangeArrowheads="1"/>
            </p:cNvSpPr>
            <p:nvPr/>
          </p:nvSpPr>
          <p:spPr bwMode="auto">
            <a:xfrm>
              <a:off x="7112" y="12329"/>
              <a:ext cx="1851" cy="8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cs-CZ" sz="1000" b="1" i="1"/>
                <a:t>Odpor vzduchu</a:t>
              </a:r>
              <a:endParaRPr lang="cs-CZ"/>
            </a:p>
          </p:txBody>
        </p:sp>
        <p:sp>
          <p:nvSpPr>
            <p:cNvPr id="21531" name="Text Box 28"/>
            <p:cNvSpPr txBox="1">
              <a:spLocks noChangeArrowheads="1"/>
            </p:cNvSpPr>
            <p:nvPr/>
          </p:nvSpPr>
          <p:spPr bwMode="auto">
            <a:xfrm>
              <a:off x="6848" y="10741"/>
              <a:ext cx="1982" cy="8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cs-CZ" sz="1000" b="1"/>
                <a:t>Čas bez</a:t>
              </a:r>
              <a:endParaRPr lang="cs-CZ" sz="1000"/>
            </a:p>
            <a:p>
              <a:pPr algn="ctr" eaLnBrk="1" hangingPunct="1"/>
              <a:r>
                <a:rPr lang="cs-CZ" sz="1000" b="1"/>
                <a:t>kontaktu se</a:t>
              </a:r>
              <a:r>
                <a:rPr lang="cs-CZ" sz="1200" b="1"/>
                <a:t> </a:t>
              </a:r>
              <a:r>
                <a:rPr lang="cs-CZ" sz="1000" b="1"/>
                <a:t>zemí</a:t>
              </a:r>
              <a:endParaRPr lang="cs-CZ"/>
            </a:p>
          </p:txBody>
        </p:sp>
        <p:sp>
          <p:nvSpPr>
            <p:cNvPr id="21532" name="Text Box 29"/>
            <p:cNvSpPr txBox="1">
              <a:spLocks noChangeArrowheads="1"/>
            </p:cNvSpPr>
            <p:nvPr/>
          </p:nvSpPr>
          <p:spPr bwMode="auto">
            <a:xfrm>
              <a:off x="9227" y="10741"/>
              <a:ext cx="1983" cy="8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cs-CZ" sz="1000" b="1"/>
                <a:t>Čas v kontaktu</a:t>
              </a:r>
              <a:endParaRPr lang="cs-CZ" sz="1000"/>
            </a:p>
            <a:p>
              <a:pPr algn="ctr" eaLnBrk="1" hangingPunct="1"/>
              <a:r>
                <a:rPr lang="cs-CZ" sz="1000" b="1"/>
                <a:t>se zemí</a:t>
              </a:r>
              <a:endParaRPr lang="cs-CZ"/>
            </a:p>
          </p:txBody>
        </p:sp>
        <p:sp>
          <p:nvSpPr>
            <p:cNvPr id="21533" name="Line 30"/>
            <p:cNvSpPr>
              <a:spLocks noChangeShapeType="1"/>
            </p:cNvSpPr>
            <p:nvPr/>
          </p:nvSpPr>
          <p:spPr bwMode="auto">
            <a:xfrm flipH="1">
              <a:off x="8698" y="10368"/>
              <a:ext cx="374" cy="3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34" name="Line 31"/>
            <p:cNvSpPr>
              <a:spLocks noChangeShapeType="1"/>
            </p:cNvSpPr>
            <p:nvPr/>
          </p:nvSpPr>
          <p:spPr bwMode="auto">
            <a:xfrm>
              <a:off x="9072" y="10368"/>
              <a:ext cx="816" cy="3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35" name="Line 32"/>
            <p:cNvSpPr>
              <a:spLocks noChangeShapeType="1"/>
            </p:cNvSpPr>
            <p:nvPr/>
          </p:nvSpPr>
          <p:spPr bwMode="auto">
            <a:xfrm flipH="1">
              <a:off x="4732" y="11607"/>
              <a:ext cx="3041" cy="7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36" name="Line 33"/>
            <p:cNvSpPr>
              <a:spLocks noChangeShapeType="1"/>
            </p:cNvSpPr>
            <p:nvPr/>
          </p:nvSpPr>
          <p:spPr bwMode="auto">
            <a:xfrm flipH="1">
              <a:off x="6848" y="11607"/>
              <a:ext cx="925" cy="7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37" name="Line 34"/>
            <p:cNvSpPr>
              <a:spLocks noChangeShapeType="1"/>
            </p:cNvSpPr>
            <p:nvPr/>
          </p:nvSpPr>
          <p:spPr bwMode="auto">
            <a:xfrm>
              <a:off x="7773" y="11607"/>
              <a:ext cx="264" cy="7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38" name="Text Box 35"/>
            <p:cNvSpPr txBox="1">
              <a:spLocks noChangeArrowheads="1"/>
            </p:cNvSpPr>
            <p:nvPr/>
          </p:nvSpPr>
          <p:spPr bwMode="auto">
            <a:xfrm>
              <a:off x="3888" y="14256"/>
              <a:ext cx="2685" cy="91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/>
                <a:t>Rychlost při dopadu</a:t>
              </a:r>
              <a:endParaRPr lang="cs-CZ"/>
            </a:p>
          </p:txBody>
        </p:sp>
        <p:sp>
          <p:nvSpPr>
            <p:cNvPr id="21539" name="Text Box 36"/>
            <p:cNvSpPr txBox="1">
              <a:spLocks noChangeArrowheads="1"/>
            </p:cNvSpPr>
            <p:nvPr/>
          </p:nvSpPr>
          <p:spPr bwMode="auto">
            <a:xfrm>
              <a:off x="7200" y="14256"/>
              <a:ext cx="3101" cy="86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ts val="1200"/>
                </a:spcBef>
                <a:spcAft>
                  <a:spcPts val="300"/>
                </a:spcAft>
              </a:pPr>
              <a:r>
                <a:rPr lang="cs-CZ" sz="1400" b="1"/>
                <a:t>Změny v rychlosti</a:t>
              </a:r>
              <a:endParaRPr lang="cs-CZ"/>
            </a:p>
          </p:txBody>
        </p:sp>
        <p:sp>
          <p:nvSpPr>
            <p:cNvPr id="21540" name="Line 37"/>
            <p:cNvSpPr>
              <a:spLocks noChangeShapeType="1"/>
            </p:cNvSpPr>
            <p:nvPr/>
          </p:nvSpPr>
          <p:spPr bwMode="auto">
            <a:xfrm>
              <a:off x="4204" y="13195"/>
              <a:ext cx="692" cy="10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41" name="Line 38"/>
            <p:cNvSpPr>
              <a:spLocks noChangeShapeType="1"/>
            </p:cNvSpPr>
            <p:nvPr/>
          </p:nvSpPr>
          <p:spPr bwMode="auto">
            <a:xfrm>
              <a:off x="4204" y="13195"/>
              <a:ext cx="3833" cy="10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76879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Charakter proměnných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Fyzikální a geometrické veličiny – síla</a:t>
            </a:r>
            <a:r>
              <a:rPr lang="cs-CZ" altLang="cs-CZ" smtClean="0">
                <a:latin typeface="Arial" pitchFamily="34" charset="0"/>
              </a:rPr>
              <a:t>,</a:t>
            </a:r>
            <a:r>
              <a:rPr lang="cs-CZ" altLang="cs-CZ" smtClean="0"/>
              <a:t> rychlost, úhel, vzdálenost … intervalová stupnice</a:t>
            </a:r>
          </a:p>
          <a:p>
            <a:pPr eaLnBrk="1" hangingPunct="1"/>
            <a:r>
              <a:rPr lang="cs-CZ" altLang="cs-CZ" smtClean="0"/>
              <a:t>Posuzovací škály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smtClean="0"/>
              <a:t>Dichotomické 	</a:t>
            </a:r>
            <a:r>
              <a:rPr lang="cs-CZ" altLang="cs-CZ" sz="1800" smtClean="0">
                <a:solidFill>
                  <a:srgbClr val="953735"/>
                </a:solidFill>
              </a:rPr>
              <a:t>ano  -  ne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smtClean="0"/>
              <a:t>Intervalové</a:t>
            </a:r>
            <a:r>
              <a:rPr lang="cs-CZ" altLang="cs-CZ" smtClean="0">
                <a:solidFill>
                  <a:schemeClr val="accent2"/>
                </a:solidFill>
              </a:rPr>
              <a:t>  </a:t>
            </a:r>
            <a:r>
              <a:rPr lang="cs-CZ" altLang="cs-CZ" sz="1800" smtClean="0">
                <a:solidFill>
                  <a:schemeClr val="accent2"/>
                </a:solidFill>
              </a:rPr>
              <a:t>např. velikost úhlu 30° – 45°….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smtClean="0"/>
              <a:t>Grafické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smtClean="0"/>
              <a:t>Bodové </a:t>
            </a:r>
            <a:r>
              <a:rPr lang="cs-CZ" altLang="cs-CZ" sz="2000" smtClean="0">
                <a:solidFill>
                  <a:srgbClr val="953735"/>
                </a:solidFill>
              </a:rPr>
              <a:t>např. </a:t>
            </a:r>
            <a:r>
              <a:rPr lang="cs-CZ" altLang="cs-CZ" sz="1800" smtClean="0">
                <a:solidFill>
                  <a:srgbClr val="953735"/>
                </a:solidFill>
              </a:rPr>
              <a:t>Likertova škála</a:t>
            </a:r>
            <a:endParaRPr lang="cs-CZ" altLang="cs-CZ" sz="2400" smtClean="0">
              <a:solidFill>
                <a:srgbClr val="953735"/>
              </a:solidFill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132138" y="5229225"/>
            <a:ext cx="460851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21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čtyřbodov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765175"/>
            <a:ext cx="5953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pětibodov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789363"/>
            <a:ext cx="5953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35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1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Kritická místa v dovednostech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 smtClean="0">
                <a:solidFill>
                  <a:srgbClr val="FF0000"/>
                </a:solidFill>
              </a:rPr>
              <a:t>Kritická </a:t>
            </a:r>
            <a:r>
              <a:rPr lang="cs-CZ" altLang="cs-CZ" dirty="0" smtClean="0">
                <a:solidFill>
                  <a:srgbClr val="FF0000"/>
                </a:solidFill>
              </a:rPr>
              <a:t>(klíčová) místa lze</a:t>
            </a:r>
            <a:r>
              <a:rPr lang="cs-CZ" altLang="cs-CZ" b="1" dirty="0" smtClean="0">
                <a:solidFill>
                  <a:srgbClr val="FF0000"/>
                </a:solidFill>
              </a:rPr>
              <a:t> </a:t>
            </a:r>
            <a:r>
              <a:rPr lang="cs-CZ" altLang="cs-CZ" dirty="0" smtClean="0">
                <a:solidFill>
                  <a:srgbClr val="FF0000"/>
                </a:solidFill>
              </a:rPr>
              <a:t>charakterizovat jako ta místa</a:t>
            </a:r>
            <a:r>
              <a:rPr lang="cs-CZ" altLang="cs-CZ" b="1" dirty="0" smtClean="0">
                <a:solidFill>
                  <a:srgbClr val="FF0000"/>
                </a:solidFill>
              </a:rPr>
              <a:t> </a:t>
            </a:r>
            <a:r>
              <a:rPr lang="cs-CZ" altLang="cs-CZ" dirty="0" smtClean="0">
                <a:solidFill>
                  <a:srgbClr val="FF0000"/>
                </a:solidFill>
              </a:rPr>
              <a:t>v</a:t>
            </a:r>
            <a:r>
              <a:rPr lang="cs-CZ" altLang="cs-CZ" b="1" dirty="0" smtClean="0">
                <a:solidFill>
                  <a:srgbClr val="FF0000"/>
                </a:solidFill>
              </a:rPr>
              <a:t> </a:t>
            </a:r>
            <a:r>
              <a:rPr lang="cs-CZ" altLang="cs-CZ" dirty="0" smtClean="0">
                <a:solidFill>
                  <a:srgbClr val="FF0000"/>
                </a:solidFill>
              </a:rPr>
              <a:t>pohybové dovednosti,</a:t>
            </a:r>
            <a:r>
              <a:rPr lang="cs-CZ" altLang="cs-CZ" b="1" dirty="0" smtClean="0">
                <a:solidFill>
                  <a:srgbClr val="FF0000"/>
                </a:solidFill>
              </a:rPr>
              <a:t> která rozhodují o její úspěšnosti </a:t>
            </a:r>
            <a:r>
              <a:rPr lang="cs-CZ" altLang="cs-CZ" sz="1600" dirty="0" smtClean="0">
                <a:solidFill>
                  <a:srgbClr val="FF0000"/>
                </a:solidFill>
              </a:rPr>
              <a:t>(</a:t>
            </a:r>
            <a:r>
              <a:rPr lang="cs-CZ" altLang="cs-CZ" sz="1600" dirty="0" err="1" smtClean="0">
                <a:solidFill>
                  <a:srgbClr val="FF0000"/>
                </a:solidFill>
              </a:rPr>
              <a:t>Knudson</a:t>
            </a:r>
            <a:r>
              <a:rPr lang="cs-CZ" altLang="cs-CZ" sz="1600" dirty="0" smtClean="0">
                <a:solidFill>
                  <a:srgbClr val="FF0000"/>
                </a:solidFill>
              </a:rPr>
              <a:t> a </a:t>
            </a:r>
            <a:r>
              <a:rPr lang="cs-CZ" altLang="cs-CZ" sz="1600" dirty="0" err="1" smtClean="0">
                <a:solidFill>
                  <a:srgbClr val="FF0000"/>
                </a:solidFill>
              </a:rPr>
              <a:t>Morrison</a:t>
            </a:r>
            <a:r>
              <a:rPr lang="cs-CZ" altLang="cs-CZ" sz="1600" dirty="0" smtClean="0">
                <a:solidFill>
                  <a:srgbClr val="FF0000"/>
                </a:solidFill>
                <a:latin typeface="Arial" pitchFamily="34" charset="0"/>
              </a:rPr>
              <a:t>,</a:t>
            </a:r>
            <a:r>
              <a:rPr lang="cs-CZ" altLang="cs-CZ" sz="1600" dirty="0" smtClean="0">
                <a:solidFill>
                  <a:srgbClr val="FF0000"/>
                </a:solidFill>
              </a:rPr>
              <a:t> 1997).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 smtClean="0"/>
              <a:t>Mohou být různé pohledy (</a:t>
            </a:r>
            <a:r>
              <a:rPr lang="cs-CZ" dirty="0" err="1" smtClean="0"/>
              <a:t>kriteria</a:t>
            </a:r>
            <a:r>
              <a:rPr lang="cs-CZ" dirty="0" smtClean="0"/>
              <a:t>)</a:t>
            </a:r>
          </a:p>
          <a:p>
            <a:r>
              <a:rPr lang="cs-CZ" dirty="0" smtClean="0"/>
              <a:t>Biomechanický </a:t>
            </a:r>
          </a:p>
          <a:p>
            <a:r>
              <a:rPr lang="cs-CZ" dirty="0" smtClean="0"/>
              <a:t>Didaktický</a:t>
            </a:r>
          </a:p>
          <a:p>
            <a:r>
              <a:rPr lang="cs-CZ" dirty="0" smtClean="0"/>
              <a:t>Bezpečnostní 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83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>
                <a:solidFill>
                  <a:srgbClr val="00B0F0"/>
                </a:solidFill>
              </a:rPr>
              <a:t>Kritická místa způsob určení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Využití kvantitativních kinematických dat</a:t>
            </a:r>
            <a:r>
              <a:rPr lang="cs-CZ" altLang="cs-CZ" dirty="0" smtClean="0"/>
              <a:t> </a:t>
            </a:r>
            <a:r>
              <a:rPr lang="cs-CZ" altLang="cs-CZ" sz="2400" i="1" dirty="0" smtClean="0"/>
              <a:t>získaných pomocí různých metod měření nebo kinematických analýz </a:t>
            </a:r>
            <a:endParaRPr lang="cs-CZ" altLang="cs-CZ" i="1" dirty="0" smtClean="0"/>
          </a:p>
          <a:p>
            <a:pPr eaLnBrk="1" hangingPunct="1"/>
            <a:r>
              <a:rPr lang="cs-CZ" altLang="cs-CZ" b="1" dirty="0" smtClean="0"/>
              <a:t>Využití generálních pohybových programů (GPP) </a:t>
            </a:r>
            <a:r>
              <a:rPr lang="cs-CZ" altLang="cs-CZ" sz="2400" i="1" dirty="0" smtClean="0"/>
              <a:t>pro analýzu sportovních dovedností podobného charakteru</a:t>
            </a:r>
            <a:endParaRPr lang="cs-CZ" altLang="cs-CZ" i="1" dirty="0" smtClean="0"/>
          </a:p>
          <a:p>
            <a:pPr eaLnBrk="1" hangingPunct="1"/>
            <a:r>
              <a:rPr lang="cs-CZ" altLang="cs-CZ" b="1" dirty="0" smtClean="0"/>
              <a:t>Expertní odhad </a:t>
            </a:r>
            <a:r>
              <a:rPr lang="cs-CZ" altLang="cs-CZ" sz="2400" i="1" dirty="0" smtClean="0"/>
              <a:t>pouze v případě, že nelze najít relevantní informace v literatuře</a:t>
            </a:r>
            <a:endParaRPr lang="cs-CZ" alt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15235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Phases of thro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779104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2195736" y="155679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3725886" y="278092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4134805" y="1423329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5796136" y="1124744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7380312" y="198884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51520" y="494116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effectLst/>
              </a:rPr>
              <a:t>Fleisig</a:t>
            </a:r>
            <a:r>
              <a:rPr lang="cs-CZ" dirty="0" smtClean="0">
                <a:effectLst/>
              </a:rPr>
              <a:t> GS, </a:t>
            </a:r>
            <a:r>
              <a:rPr lang="cs-CZ" dirty="0" err="1" smtClean="0">
                <a:effectLst/>
              </a:rPr>
              <a:t>Barrentine</a:t>
            </a:r>
            <a:r>
              <a:rPr lang="cs-CZ" dirty="0" smtClean="0">
                <a:effectLst/>
              </a:rPr>
              <a:t> SW, </a:t>
            </a:r>
            <a:r>
              <a:rPr lang="cs-CZ" dirty="0" err="1" smtClean="0">
                <a:effectLst/>
              </a:rPr>
              <a:t>Escamilla</a:t>
            </a:r>
            <a:r>
              <a:rPr lang="cs-CZ" dirty="0" smtClean="0">
                <a:effectLst/>
              </a:rPr>
              <a:t> RF, </a:t>
            </a:r>
            <a:r>
              <a:rPr lang="cs-CZ" dirty="0" err="1" smtClean="0">
                <a:effectLst/>
              </a:rPr>
              <a:t>Andrews</a:t>
            </a:r>
            <a:r>
              <a:rPr lang="cs-CZ" dirty="0" smtClean="0">
                <a:effectLst/>
              </a:rPr>
              <a:t> JR. </a:t>
            </a:r>
            <a:r>
              <a:rPr lang="cs-CZ" dirty="0" err="1" smtClean="0">
                <a:effectLst/>
              </a:rPr>
              <a:t>Biomechanics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of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overhand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throwing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with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implications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for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injuries</a:t>
            </a:r>
            <a:r>
              <a:rPr lang="cs-CZ" dirty="0" smtClean="0">
                <a:effectLst/>
              </a:rPr>
              <a:t>. </a:t>
            </a:r>
            <a:r>
              <a:rPr lang="cs-CZ" i="1" dirty="0" err="1" smtClean="0">
                <a:effectLst/>
              </a:rPr>
              <a:t>Sports</a:t>
            </a:r>
            <a:r>
              <a:rPr lang="cs-CZ" i="1" dirty="0" smtClean="0">
                <a:effectLst/>
              </a:rPr>
              <a:t> </a:t>
            </a:r>
            <a:r>
              <a:rPr lang="cs-CZ" i="1" dirty="0" err="1" smtClean="0">
                <a:effectLst/>
              </a:rPr>
              <a:t>Medicine</a:t>
            </a:r>
            <a:r>
              <a:rPr lang="cs-CZ" dirty="0" smtClean="0">
                <a:effectLst/>
              </a:rPr>
              <a:t>. 1996 Jun 1;21(6):421-37.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842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 softball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895" y="1988840"/>
            <a:ext cx="4285623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3347864" y="2431085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2699792" y="4437112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4644008" y="3501008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4499992" y="4559869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5292080" y="4790638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41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476672"/>
            <a:ext cx="8016495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99691"/>
            <a:ext cx="613118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9550" y="3356672"/>
            <a:ext cx="813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Klek na LK        max. externí rotace   vypuštění míče          dokončení pohybu </a:t>
            </a:r>
            <a:endParaRPr lang="cs-CZ" dirty="0"/>
          </a:p>
        </p:txBody>
      </p:sp>
      <p:sp>
        <p:nvSpPr>
          <p:cNvPr id="5" name="Šipka dolů 4"/>
          <p:cNvSpPr/>
          <p:nvPr/>
        </p:nvSpPr>
        <p:spPr>
          <a:xfrm rot="20517024">
            <a:off x="1479287" y="3811900"/>
            <a:ext cx="284488" cy="7920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3174465" y="3856188"/>
            <a:ext cx="284488" cy="7920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5119759" y="3811901"/>
            <a:ext cx="284488" cy="7920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 rot="1984984">
            <a:off x="7134611" y="3676850"/>
            <a:ext cx="284488" cy="98609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56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Lyžování - handicap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>
            <a:normAutofit/>
          </a:bodyPr>
          <a:lstStyle/>
          <a:p>
            <a:r>
              <a:rPr lang="cs-CZ" dirty="0" smtClean="0"/>
              <a:t>Kritické místo 1</a:t>
            </a:r>
          </a:p>
          <a:p>
            <a:pPr marL="0" indent="0">
              <a:buNone/>
            </a:pPr>
            <a:r>
              <a:rPr lang="cs-CZ" sz="1800" dirty="0" smtClean="0"/>
              <a:t>Při</a:t>
            </a:r>
            <a:r>
              <a:rPr lang="cs-CZ" sz="1800" dirty="0"/>
              <a:t> zahájení oblouku dochází ke snížení úrovně boků. Při hledání kritického místa vyjdeme z grafů 2 a 5. V trajektorii na grafu 2 najdeme oblast, kde dochází ke snižování polohy boku. Pro upřesnění tohoto bodu vyjdeme z průběhu rychlosti, respektive z průběhu její vertikální složky. Kritickým místem označíme zahájení výrazného vzestupu této rychlosti. Na obou  grafech je toto místo označeno I.</a:t>
            </a:r>
          </a:p>
          <a:p>
            <a:endParaRPr lang="cs-CZ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79512" y="364502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Graf 4 Průběh  rychlosti  (y složky) jednotlivých bodů 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611560" y="4221088"/>
            <a:ext cx="3276600" cy="2452688"/>
            <a:chOff x="3217" y="11955"/>
            <a:chExt cx="5159" cy="3862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" y="11955"/>
              <a:ext cx="5159" cy="3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4657" y="14557"/>
              <a:ext cx="0" cy="9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937" y="15097"/>
              <a:ext cx="540" cy="54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3"/>
            <p:cNvSpPr>
              <a:spLocks noChangeShapeType="1"/>
            </p:cNvSpPr>
            <p:nvPr/>
          </p:nvSpPr>
          <p:spPr bwMode="auto">
            <a:xfrm>
              <a:off x="6457" y="13395"/>
              <a:ext cx="0" cy="188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6277" y="15277"/>
              <a:ext cx="720" cy="54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III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3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898513"/>
              </p:ext>
            </p:extLst>
          </p:nvPr>
        </p:nvGraphicFramePr>
        <p:xfrm>
          <a:off x="5868144" y="4437112"/>
          <a:ext cx="2112243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Rastrový obrázek" r:id="rId3" imgW="1666667" imgH="1704762" progId="Paint.Picture">
                  <p:embed/>
                </p:oleObj>
              </mc:Choice>
              <mc:Fallback>
                <p:oleObj name="Rastrový obrázek" r:id="rId3" imgW="1666667" imgH="1704762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20000"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4437112"/>
                        <a:ext cx="2112243" cy="21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641773"/>
              </p:ext>
            </p:extLst>
          </p:nvPr>
        </p:nvGraphicFramePr>
        <p:xfrm>
          <a:off x="683568" y="4365104"/>
          <a:ext cx="2550361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Rastrový obrázek" r:id="rId5" imgW="1867161" imgH="1580952" progId="Paint.Picture">
                  <p:embed/>
                </p:oleObj>
              </mc:Choice>
              <mc:Fallback>
                <p:oleObj name="Rastrový obrázek" r:id="rId5" imgW="1867161" imgH="158095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28000"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365104"/>
                        <a:ext cx="2550361" cy="21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8586" y="396669"/>
            <a:ext cx="8887048" cy="220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Kritické místo II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Dalším charakteristickým znakem pro pohyb v oblouku je náklon těla lyžaře.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Ten může být charakterizován vzdáleností průmětů hlavy  a boty lyžaře do roviny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xz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(graf 1).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Ukazuje se, že maximální náklon lyžařky byl ve vrcholu oblouku, jak ukazuje bod označený II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(graf 1).  Polohu lyžařky v tomto bodě ukazujeme na obrázku 2.  </a:t>
            </a:r>
            <a:endParaRPr kumimoji="0" lang="cs-CZ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		</a:t>
            </a:r>
            <a:endParaRPr kumimoji="0" lang="cs-CZ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1635459"/>
            <a:ext cx="8684942" cy="192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Obr. 2 Kritické místo II                                                                                           Obr. 3 Kritické místo III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Kritické místo III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 určení třetího kritického místa v pohybu po oblouku vyjdeme opět z trajektorie pohybu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bodu umístěného na boku lyžaře. Sledujeme trajektorii ve vertikální rovině.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Oblouk je dokončen v okamžiku, kdy dojde k dokončení zdvihu boku v maximální rychlosti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(obr. 3) ve vertikálním směru (graf 5). Toto místo označujeme na grafech bodem III.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r>
              <a:rPr lang="cs-CZ" altLang="cs-CZ" dirty="0" smtClean="0"/>
              <a:t>Pro kvalitativní analýzu je důležité </a:t>
            </a:r>
            <a:r>
              <a:rPr lang="cs-CZ" altLang="cs-CZ" b="1" dirty="0" smtClean="0"/>
              <a:t>znát rozsah (limity, pásmo) správnosti kritických míst, </a:t>
            </a:r>
            <a:r>
              <a:rPr lang="cs-CZ" altLang="cs-CZ" dirty="0" smtClean="0"/>
              <a:t>který určuje, zda výkon dovednosti bude ještě úspěšný nebo již neúspěšný </a:t>
            </a:r>
          </a:p>
          <a:p>
            <a:endParaRPr lang="cs-CZ" altLang="cs-CZ" dirty="0"/>
          </a:p>
          <a:p>
            <a:endParaRPr lang="cs-CZ" altLang="cs-CZ" dirty="0" smtClean="0"/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 klíčových proměnných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Šipka doprava se zářezem 3"/>
          <p:cNvSpPr/>
          <p:nvPr/>
        </p:nvSpPr>
        <p:spPr>
          <a:xfrm>
            <a:off x="3491880" y="3429000"/>
            <a:ext cx="1368152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88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308</Words>
  <Application>Microsoft Office PowerPoint</Application>
  <PresentationFormat>Předvádění na obrazovce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Motiv systému Office</vt:lpstr>
      <vt:lpstr>Rastrový obrázek</vt:lpstr>
      <vt:lpstr>Postup analýzy dovedností pomocí kritických míst</vt:lpstr>
      <vt:lpstr>Kritická místa v dovednostech</vt:lpstr>
      <vt:lpstr>Kritická místa způsob určení</vt:lpstr>
      <vt:lpstr>Prezentace aplikace PowerPoint</vt:lpstr>
      <vt:lpstr>Hod softball</vt:lpstr>
      <vt:lpstr>Prezentace aplikace PowerPoint</vt:lpstr>
      <vt:lpstr>Lyžování - handicap</vt:lpstr>
      <vt:lpstr>Prezentace aplikace PowerPoint</vt:lpstr>
      <vt:lpstr>Prezentace aplikace PowerPoint</vt:lpstr>
      <vt:lpstr>Výběr klíčových proměnných</vt:lpstr>
      <vt:lpstr>Příklad volby proměnných</vt:lpstr>
      <vt:lpstr>Určující model běžecké dovednosti (Hay a Reid 1993) </vt:lpstr>
      <vt:lpstr>Charakter proměnných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uzivatel</cp:lastModifiedBy>
  <cp:revision>16</cp:revision>
  <dcterms:created xsi:type="dcterms:W3CDTF">2020-10-29T08:13:09Z</dcterms:created>
  <dcterms:modified xsi:type="dcterms:W3CDTF">2020-11-13T18:30:50Z</dcterms:modified>
</cp:coreProperties>
</file>