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9" r:id="rId9"/>
    <p:sldId id="270" r:id="rId10"/>
    <p:sldId id="271" r:id="rId11"/>
    <p:sldId id="272" r:id="rId12"/>
    <p:sldId id="290" r:id="rId13"/>
    <p:sldId id="263" r:id="rId14"/>
    <p:sldId id="264" r:id="rId15"/>
    <p:sldId id="265" r:id="rId16"/>
    <p:sldId id="266" r:id="rId17"/>
    <p:sldId id="267" r:id="rId18"/>
    <p:sldId id="268" r:id="rId19"/>
    <p:sldId id="273" r:id="rId20"/>
    <p:sldId id="274" r:id="rId21"/>
    <p:sldId id="276" r:id="rId22"/>
    <p:sldId id="275" r:id="rId23"/>
    <p:sldId id="277" r:id="rId24"/>
    <p:sldId id="278" r:id="rId25"/>
    <p:sldId id="280" r:id="rId26"/>
    <p:sldId id="279" r:id="rId27"/>
    <p:sldId id="281" r:id="rId28"/>
    <p:sldId id="288" r:id="rId29"/>
    <p:sldId id="289" r:id="rId30"/>
    <p:sldId id="282" r:id="rId31"/>
    <p:sldId id="283" r:id="rId32"/>
    <p:sldId id="284" r:id="rId33"/>
    <p:sldId id="286" r:id="rId34"/>
    <p:sldId id="287" r:id="rId35"/>
    <p:sldId id="285"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76602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304956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197995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332440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109153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5F94EB3-EC1C-49A8-9539-F002F78C5E37}" type="datetimeFigureOut">
              <a:rPr lang="cs-CZ" smtClean="0"/>
              <a:t>10.2.2021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72404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5F94EB3-EC1C-49A8-9539-F002F78C5E37}" type="datetimeFigureOut">
              <a:rPr lang="cs-CZ" smtClean="0"/>
              <a:t>10.2.2021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88705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5F94EB3-EC1C-49A8-9539-F002F78C5E37}" type="datetimeFigureOut">
              <a:rPr lang="cs-CZ" smtClean="0"/>
              <a:t>10.2.2021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197906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5F94EB3-EC1C-49A8-9539-F002F78C5E37}" type="datetimeFigureOut">
              <a:rPr lang="cs-CZ" smtClean="0"/>
              <a:t>10.2.2021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1688531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5F94EB3-EC1C-49A8-9539-F002F78C5E37}" type="datetimeFigureOut">
              <a:rPr lang="cs-CZ" smtClean="0"/>
              <a:t>10.2.2021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188540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5F94EB3-EC1C-49A8-9539-F002F78C5E37}" type="datetimeFigureOut">
              <a:rPr lang="cs-CZ" smtClean="0"/>
              <a:t>10.2.2021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547698-920C-4A19-B6DD-E8E5C508A2C8}" type="slidenum">
              <a:rPr lang="cs-CZ" smtClean="0"/>
              <a:t>‹#›</a:t>
            </a:fld>
            <a:endParaRPr lang="cs-CZ"/>
          </a:p>
        </p:txBody>
      </p:sp>
    </p:spTree>
    <p:extLst>
      <p:ext uri="{BB962C8B-B14F-4D97-AF65-F5344CB8AC3E}">
        <p14:creationId xmlns:p14="http://schemas.microsoft.com/office/powerpoint/2010/main" val="45029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94EB3-EC1C-49A8-9539-F002F78C5E37}" type="datetimeFigureOut">
              <a:rPr lang="cs-CZ" smtClean="0"/>
              <a:t>10.2.2021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7698-920C-4A19-B6DD-E8E5C508A2C8}" type="slidenum">
              <a:rPr lang="cs-CZ" smtClean="0"/>
              <a:t>‹#›</a:t>
            </a:fld>
            <a:endParaRPr lang="cs-CZ"/>
          </a:p>
        </p:txBody>
      </p:sp>
    </p:spTree>
    <p:extLst>
      <p:ext uri="{BB962C8B-B14F-4D97-AF65-F5344CB8AC3E}">
        <p14:creationId xmlns:p14="http://schemas.microsoft.com/office/powerpoint/2010/main" val="2614288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s://publi.cz/books/151/images/pics/Obr49_lymfaticky_system.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476672"/>
            <a:ext cx="7772400" cy="1470025"/>
          </a:xfrm>
        </p:spPr>
        <p:txBody>
          <a:bodyPr/>
          <a:lstStyle/>
          <a:p>
            <a:r>
              <a:rPr lang="cs-CZ" dirty="0" smtClean="0"/>
              <a:t>Fyziologie zátěže</a:t>
            </a:r>
            <a:endParaRPr lang="cs-CZ" dirty="0"/>
          </a:p>
        </p:txBody>
      </p:sp>
      <p:sp>
        <p:nvSpPr>
          <p:cNvPr id="3" name="Podnadpis 2"/>
          <p:cNvSpPr>
            <a:spLocks noGrp="1"/>
          </p:cNvSpPr>
          <p:nvPr>
            <p:ph type="subTitle" idx="1"/>
          </p:nvPr>
        </p:nvSpPr>
        <p:spPr>
          <a:xfrm>
            <a:off x="2195736" y="4365104"/>
            <a:ext cx="6400800" cy="1752600"/>
          </a:xfrm>
        </p:spPr>
        <p:txBody>
          <a:bodyPr/>
          <a:lstStyle/>
          <a:p>
            <a:r>
              <a:rPr lang="cs-CZ" dirty="0" smtClean="0"/>
              <a:t>Složení těla</a:t>
            </a:r>
            <a:endParaRPr lang="cs-CZ" dirty="0"/>
          </a:p>
        </p:txBody>
      </p:sp>
    </p:spTree>
    <p:extLst>
      <p:ext uri="{BB962C8B-B14F-4D97-AF65-F5344CB8AC3E}">
        <p14:creationId xmlns:p14="http://schemas.microsoft.com/office/powerpoint/2010/main" val="2179145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kern="150" dirty="0" smtClean="0">
                <a:effectLst/>
              </a:rPr>
              <a:t>Lymfatická soustava</a:t>
            </a:r>
            <a:br>
              <a:rPr lang="cs-CZ" kern="150" dirty="0" smtClean="0">
                <a:effectLst/>
              </a:rPr>
            </a:br>
            <a:endParaRPr lang="cs-CZ" dirty="0"/>
          </a:p>
        </p:txBody>
      </p:sp>
      <p:sp>
        <p:nvSpPr>
          <p:cNvPr id="3" name="Zástupný symbol pro obsah 2"/>
          <p:cNvSpPr>
            <a:spLocks noGrp="1"/>
          </p:cNvSpPr>
          <p:nvPr>
            <p:ph idx="1"/>
          </p:nvPr>
        </p:nvSpPr>
        <p:spPr/>
        <p:txBody>
          <a:bodyPr>
            <a:normAutofit/>
          </a:bodyPr>
          <a:lstStyle/>
          <a:p>
            <a:pPr marL="0" indent="0" algn="just">
              <a:lnSpc>
                <a:spcPct val="120000"/>
              </a:lnSpc>
              <a:spcAft>
                <a:spcPts val="0"/>
              </a:spcAft>
              <a:buNone/>
            </a:pPr>
            <a:r>
              <a:rPr lang="cs-CZ" kern="150" dirty="0" smtClean="0">
                <a:effectLst/>
              </a:rPr>
              <a:t>je jednosměrná soustava vedoucí z mezibuněčných prostorů do krve lymfatickými cévami. Větší mízní kmeny se označují jako mízovody, které ústí do žil.</a:t>
            </a:r>
          </a:p>
          <a:p>
            <a:endParaRPr lang="cs-CZ" dirty="0"/>
          </a:p>
        </p:txBody>
      </p:sp>
    </p:spTree>
    <p:extLst>
      <p:ext uri="{BB962C8B-B14F-4D97-AF65-F5344CB8AC3E}">
        <p14:creationId xmlns:p14="http://schemas.microsoft.com/office/powerpoint/2010/main" val="803595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obrázky9" descr="https://publi.cz/books/151/images/pics/Obr49_lymfaticky_system.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43808" y="426799"/>
            <a:ext cx="6056312" cy="5735638"/>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460942" y="620688"/>
            <a:ext cx="2526882" cy="3693319"/>
          </a:xfrm>
          <a:prstGeom prst="rect">
            <a:avLst/>
          </a:prstGeom>
          <a:noFill/>
        </p:spPr>
        <p:txBody>
          <a:bodyPr wrap="square" rtlCol="0">
            <a:spAutoFit/>
          </a:bodyPr>
          <a:lstStyle/>
          <a:p>
            <a:pPr algn="just">
              <a:lnSpc>
                <a:spcPct val="120000"/>
              </a:lnSpc>
              <a:spcAft>
                <a:spcPts val="0"/>
              </a:spcAft>
            </a:pPr>
            <a:r>
              <a:rPr lang="cs-CZ" kern="150" dirty="0" smtClean="0">
                <a:effectLst/>
              </a:rPr>
              <a:t>K soustavě patří lymfatické orgány, mezi které patří:</a:t>
            </a:r>
          </a:p>
          <a:p>
            <a:pPr lvl="0" algn="just">
              <a:lnSpc>
                <a:spcPct val="120000"/>
              </a:lnSpc>
              <a:buFont typeface="Arial"/>
              <a:buChar char="–"/>
            </a:pPr>
            <a:r>
              <a:rPr lang="cs-CZ" kern="150" dirty="0" smtClean="0">
                <a:effectLst/>
              </a:rPr>
              <a:t>slezina</a:t>
            </a:r>
          </a:p>
          <a:p>
            <a:pPr lvl="0" algn="just">
              <a:lnSpc>
                <a:spcPct val="120000"/>
              </a:lnSpc>
              <a:buFont typeface="Arial"/>
              <a:buChar char="–"/>
            </a:pPr>
            <a:r>
              <a:rPr lang="cs-CZ" kern="150" dirty="0" smtClean="0">
                <a:effectLst/>
              </a:rPr>
              <a:t>mízní uzliny</a:t>
            </a:r>
          </a:p>
          <a:p>
            <a:pPr lvl="0" algn="just">
              <a:lnSpc>
                <a:spcPct val="120000"/>
              </a:lnSpc>
              <a:buFont typeface="Arial"/>
              <a:buChar char="–"/>
            </a:pPr>
            <a:r>
              <a:rPr lang="cs-CZ" kern="150" dirty="0" smtClean="0">
                <a:effectLst/>
              </a:rPr>
              <a:t>mandle ( nosní, krční, jazyková )</a:t>
            </a:r>
          </a:p>
          <a:p>
            <a:pPr lvl="0" algn="just">
              <a:lnSpc>
                <a:spcPct val="120000"/>
              </a:lnSpc>
              <a:buFont typeface="Arial"/>
              <a:buChar char="–"/>
            </a:pPr>
            <a:r>
              <a:rPr lang="cs-CZ" kern="150" dirty="0" smtClean="0">
                <a:effectLst/>
              </a:rPr>
              <a:t>brzlík</a:t>
            </a:r>
          </a:p>
          <a:p>
            <a:pPr lvl="0" algn="just">
              <a:lnSpc>
                <a:spcPct val="120000"/>
              </a:lnSpc>
              <a:buFont typeface="Arial"/>
              <a:buChar char="–"/>
            </a:pPr>
            <a:r>
              <a:rPr lang="cs-CZ" kern="150" dirty="0" smtClean="0">
                <a:effectLst/>
              </a:rPr>
              <a:t>apendix</a:t>
            </a:r>
          </a:p>
          <a:p>
            <a:pPr lvl="0" algn="just">
              <a:lnSpc>
                <a:spcPct val="120000"/>
              </a:lnSpc>
              <a:buFont typeface="Arial"/>
              <a:buChar char="–"/>
            </a:pPr>
            <a:r>
              <a:rPr lang="cs-CZ" kern="150" dirty="0" smtClean="0">
                <a:effectLst/>
              </a:rPr>
              <a:t>kostní dřeň</a:t>
            </a:r>
            <a:endParaRPr lang="cs-CZ" kern="150" dirty="0" smtClean="0">
              <a:effectLst/>
              <a:latin typeface="OpenSymbol"/>
              <a:ea typeface="OpenSymbol"/>
              <a:cs typeface="OpenSymbol"/>
            </a:endParaRPr>
          </a:p>
          <a:p>
            <a:endParaRPr lang="cs-CZ" dirty="0"/>
          </a:p>
        </p:txBody>
      </p:sp>
    </p:spTree>
    <p:extLst>
      <p:ext uri="{BB962C8B-B14F-4D97-AF65-F5344CB8AC3E}">
        <p14:creationId xmlns:p14="http://schemas.microsoft.com/office/powerpoint/2010/main" val="645292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4566" y="188640"/>
            <a:ext cx="8229600" cy="692696"/>
          </a:xfrm>
        </p:spPr>
        <p:txBody>
          <a:bodyPr>
            <a:noAutofit/>
          </a:bodyPr>
          <a:lstStyle/>
          <a:p>
            <a:r>
              <a:rPr lang="cs-CZ" sz="1400" dirty="0"/>
              <a:t>https://sk.fehrplay.com/obrazovanie/83039-fiziologiya-i-anatomiya-cheloveka-limfaticheskaya-sistema.html</a:t>
            </a:r>
          </a:p>
        </p:txBody>
      </p:sp>
      <p:pic>
        <p:nvPicPr>
          <p:cNvPr id="1026" name="Picture 2" descr="ľudský anatómový lymfatický systé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052736"/>
            <a:ext cx="666750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26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b="1" dirty="0">
                <a:effectLst>
                  <a:outerShdw blurRad="38100" dist="38100" dir="2700000" algn="tl">
                    <a:srgbClr val="000000">
                      <a:alpha val="43137"/>
                    </a:srgbClr>
                  </a:outerShdw>
                </a:effectLst>
              </a:rPr>
              <a:t>Krev</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92500" lnSpcReduction="10000"/>
          </a:bodyPr>
          <a:lstStyle/>
          <a:p>
            <a:pPr lvl="0"/>
            <a:r>
              <a:rPr lang="cs-CZ" dirty="0"/>
              <a:t>„spojuje“ všechny orgány a tkáně v těle jako pohyblivá složka </a:t>
            </a:r>
          </a:p>
          <a:p>
            <a:pPr lvl="0"/>
            <a:r>
              <a:rPr lang="cs-CZ" dirty="0"/>
              <a:t>je jednou z hlavních součástí lidského organismu</a:t>
            </a:r>
          </a:p>
          <a:p>
            <a:pPr lvl="0"/>
            <a:r>
              <a:rPr lang="cs-CZ" dirty="0"/>
              <a:t>u dospělého jedince tvoří krev 7-10 % jeho celkové tělesné hmotnosti (= 4,5-6 litrů krve)</a:t>
            </a:r>
          </a:p>
          <a:p>
            <a:pPr lvl="0"/>
            <a:r>
              <a:rPr lang="cs-CZ" dirty="0"/>
              <a:t>ženy mají o něco méně krve (v porovnání s tělesnou hmotností) než muži</a:t>
            </a:r>
          </a:p>
          <a:p>
            <a:pPr lvl="0"/>
            <a:r>
              <a:rPr lang="cs-CZ" dirty="0"/>
              <a:t>krev se neustále obnovuje (celkové množství červených krvinek se obnoví průměrně 3x za rok</a:t>
            </a:r>
            <a:r>
              <a:rPr lang="cs-CZ" dirty="0" smtClean="0"/>
              <a:t>)</a:t>
            </a:r>
            <a:endParaRPr lang="cs-CZ" dirty="0"/>
          </a:p>
        </p:txBody>
      </p:sp>
    </p:spTree>
    <p:extLst>
      <p:ext uri="{BB962C8B-B14F-4D97-AF65-F5344CB8AC3E}">
        <p14:creationId xmlns:p14="http://schemas.microsoft.com/office/powerpoint/2010/main" val="143498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900" b="1" dirty="0" smtClean="0">
                <a:effectLst>
                  <a:outerShdw blurRad="38100" dist="38100" dir="2700000" algn="tl">
                    <a:srgbClr val="000000">
                      <a:alpha val="43137"/>
                    </a:srgbClr>
                  </a:outerShdw>
                </a:effectLst>
              </a:rPr>
              <a:t>Základními funkcemi krve jsou:</a:t>
            </a:r>
            <a:br>
              <a:rPr lang="cs-CZ" sz="4900" b="1" dirty="0" smtClean="0">
                <a:effectLst>
                  <a:outerShdw blurRad="38100" dist="38100" dir="2700000" algn="tl">
                    <a:srgbClr val="000000">
                      <a:alpha val="43137"/>
                    </a:srgbClr>
                  </a:outerShdw>
                </a:effectLst>
              </a:rPr>
            </a:b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pPr lvl="0"/>
            <a:r>
              <a:rPr lang="cs-CZ" u="sng" dirty="0"/>
              <a:t>Transportní funkce</a:t>
            </a:r>
            <a:r>
              <a:rPr lang="cs-CZ" dirty="0"/>
              <a:t> (krví se přenášejí </a:t>
            </a:r>
            <a:r>
              <a:rPr lang="cs-CZ" dirty="0">
                <a:solidFill>
                  <a:srgbClr val="0070C0"/>
                </a:solidFill>
              </a:rPr>
              <a:t>dýchací plyny, živiny, organické a anorganické látky,</a:t>
            </a:r>
            <a:r>
              <a:rPr lang="cs-CZ" dirty="0"/>
              <a:t> </a:t>
            </a:r>
            <a:r>
              <a:rPr lang="cs-CZ" dirty="0">
                <a:solidFill>
                  <a:srgbClr val="0070C0"/>
                </a:solidFill>
              </a:rPr>
              <a:t>odpadní metabolity, hormony, vitamíny, teplo)</a:t>
            </a:r>
          </a:p>
          <a:p>
            <a:pPr marL="0" indent="0">
              <a:buNone/>
            </a:pPr>
            <a:endParaRPr lang="cs-CZ" dirty="0"/>
          </a:p>
          <a:p>
            <a:pPr lvl="0"/>
            <a:r>
              <a:rPr lang="cs-CZ" u="sng" dirty="0"/>
              <a:t>Obranná funkce</a:t>
            </a:r>
            <a:r>
              <a:rPr lang="cs-CZ" dirty="0"/>
              <a:t> (složky krve zabezpečují </a:t>
            </a:r>
            <a:r>
              <a:rPr lang="cs-CZ" dirty="0">
                <a:solidFill>
                  <a:srgbClr val="0070C0"/>
                </a:solidFill>
              </a:rPr>
              <a:t>nespecifickou a specifickou obranyschopnost </a:t>
            </a:r>
            <a:r>
              <a:rPr lang="cs-CZ" dirty="0"/>
              <a:t>a dále zajišťují proces </a:t>
            </a:r>
            <a:r>
              <a:rPr lang="cs-CZ" dirty="0">
                <a:solidFill>
                  <a:srgbClr val="0070C0"/>
                </a:solidFill>
              </a:rPr>
              <a:t>srážení krve</a:t>
            </a:r>
            <a:r>
              <a:rPr lang="cs-CZ" dirty="0"/>
              <a:t>)</a:t>
            </a:r>
          </a:p>
          <a:p>
            <a:pPr marL="0" indent="0">
              <a:buNone/>
            </a:pPr>
            <a:endParaRPr lang="cs-CZ" dirty="0"/>
          </a:p>
          <a:p>
            <a:pPr lvl="0"/>
            <a:r>
              <a:rPr lang="cs-CZ" u="sng" dirty="0"/>
              <a:t>Regulativní funkce</a:t>
            </a:r>
            <a:r>
              <a:rPr lang="cs-CZ" dirty="0"/>
              <a:t> (krev svým složením udržuje určitou </a:t>
            </a:r>
            <a:r>
              <a:rPr lang="cs-CZ" dirty="0">
                <a:solidFill>
                  <a:srgbClr val="0070C0"/>
                </a:solidFill>
              </a:rPr>
              <a:t>stálost vnitřního prostředí</a:t>
            </a:r>
            <a:r>
              <a:rPr lang="cs-CZ" dirty="0"/>
              <a:t>)</a:t>
            </a:r>
          </a:p>
          <a:p>
            <a:endParaRPr lang="cs-CZ" dirty="0"/>
          </a:p>
        </p:txBody>
      </p:sp>
    </p:spTree>
    <p:extLst>
      <p:ext uri="{BB962C8B-B14F-4D97-AF65-F5344CB8AC3E}">
        <p14:creationId xmlns:p14="http://schemas.microsoft.com/office/powerpoint/2010/main" val="2644938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800" b="1" dirty="0" smtClean="0">
                <a:effectLst>
                  <a:outerShdw blurRad="38100" dist="38100" dir="2700000" algn="tl">
                    <a:srgbClr val="000000">
                      <a:alpha val="43137"/>
                    </a:srgbClr>
                  </a:outerShdw>
                </a:effectLst>
              </a:rPr>
              <a:t> Složení krve</a:t>
            </a:r>
            <a:endParaRPr lang="cs-CZ" sz="48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600201"/>
            <a:ext cx="8229600" cy="2620888"/>
          </a:xfrm>
        </p:spPr>
        <p:txBody>
          <a:bodyPr/>
          <a:lstStyle/>
          <a:p>
            <a:pPr marL="0" indent="0">
              <a:buNone/>
            </a:pPr>
            <a:r>
              <a:rPr lang="cs-CZ" b="1" dirty="0"/>
              <a:t> </a:t>
            </a:r>
            <a:endParaRPr lang="cs-CZ" dirty="0"/>
          </a:p>
          <a:p>
            <a:r>
              <a:rPr lang="cs-CZ" dirty="0"/>
              <a:t>Krev je suspenzí </a:t>
            </a:r>
            <a:r>
              <a:rPr lang="cs-CZ" dirty="0">
                <a:solidFill>
                  <a:srgbClr val="0070C0"/>
                </a:solidFill>
              </a:rPr>
              <a:t>krevních tělísek </a:t>
            </a:r>
            <a:r>
              <a:rPr lang="cs-CZ" dirty="0"/>
              <a:t>(červených a bílých krvinek a krevních destiček) v </a:t>
            </a:r>
            <a:r>
              <a:rPr lang="cs-CZ" dirty="0">
                <a:solidFill>
                  <a:srgbClr val="0070C0"/>
                </a:solidFill>
              </a:rPr>
              <a:t>tekuté části krve</a:t>
            </a:r>
            <a:r>
              <a:rPr lang="cs-CZ" dirty="0"/>
              <a:t> (krevní plasmě).</a:t>
            </a:r>
          </a:p>
          <a:p>
            <a:endParaRPr lang="cs-CZ" b="1" dirty="0"/>
          </a:p>
        </p:txBody>
      </p:sp>
    </p:spTree>
    <p:extLst>
      <p:ext uri="{BB962C8B-B14F-4D97-AF65-F5344CB8AC3E}">
        <p14:creationId xmlns:p14="http://schemas.microsoft.com/office/powerpoint/2010/main" val="2283563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i="1" dirty="0">
                <a:solidFill>
                  <a:srgbClr val="FF0000"/>
                </a:solidFill>
              </a:rPr>
              <a:t>Červené krvinky</a:t>
            </a:r>
            <a:r>
              <a:rPr lang="cs-CZ" b="1" dirty="0">
                <a:solidFill>
                  <a:srgbClr val="FF0000"/>
                </a:solidFill>
              </a:rPr>
              <a:t> = erytrocyty </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lvl="0"/>
            <a:r>
              <a:rPr lang="cs-CZ" dirty="0"/>
              <a:t>je jich 4-5 x 10</a:t>
            </a:r>
            <a:r>
              <a:rPr lang="cs-CZ" baseline="30000" dirty="0"/>
              <a:t> 12</a:t>
            </a:r>
            <a:r>
              <a:rPr lang="cs-CZ" dirty="0"/>
              <a:t> v jednom litru krve</a:t>
            </a:r>
          </a:p>
          <a:p>
            <a:pPr lvl="0"/>
            <a:r>
              <a:rPr lang="cs-CZ" dirty="0" smtClean="0"/>
              <a:t>nejdůležitější </a:t>
            </a:r>
            <a:r>
              <a:rPr lang="cs-CZ" dirty="0"/>
              <a:t>složkou erytrocytů je </a:t>
            </a:r>
            <a:r>
              <a:rPr lang="cs-CZ" dirty="0">
                <a:solidFill>
                  <a:srgbClr val="FF0000"/>
                </a:solidFill>
              </a:rPr>
              <a:t>červené krevní barvivo - </a:t>
            </a:r>
            <a:r>
              <a:rPr lang="cs-CZ" u="sng" dirty="0">
                <a:solidFill>
                  <a:srgbClr val="FF0000"/>
                </a:solidFill>
              </a:rPr>
              <a:t>hemoglobin</a:t>
            </a:r>
            <a:r>
              <a:rPr lang="cs-CZ" dirty="0">
                <a:solidFill>
                  <a:srgbClr val="FF0000"/>
                </a:solidFill>
              </a:rPr>
              <a:t>:</a:t>
            </a:r>
          </a:p>
          <a:p>
            <a:pPr lvl="0"/>
            <a:r>
              <a:rPr lang="cs-CZ" dirty="0"/>
              <a:t>ten obsahuje Fe</a:t>
            </a:r>
            <a:r>
              <a:rPr lang="cs-CZ" baseline="30000" dirty="0"/>
              <a:t>2+</a:t>
            </a:r>
            <a:endParaRPr lang="cs-CZ" dirty="0"/>
          </a:p>
          <a:p>
            <a:pPr lvl="0"/>
            <a:r>
              <a:rPr lang="cs-CZ" dirty="0"/>
              <a:t>na hemoglobin se </a:t>
            </a:r>
            <a:r>
              <a:rPr lang="cs-CZ" dirty="0">
                <a:solidFill>
                  <a:srgbClr val="0070C0"/>
                </a:solidFill>
              </a:rPr>
              <a:t>váže O</a:t>
            </a:r>
            <a:r>
              <a:rPr lang="cs-CZ" baseline="-25000" dirty="0">
                <a:solidFill>
                  <a:srgbClr val="0070C0"/>
                </a:solidFill>
              </a:rPr>
              <a:t>2</a:t>
            </a:r>
            <a:r>
              <a:rPr lang="cs-CZ" dirty="0">
                <a:solidFill>
                  <a:srgbClr val="0070C0"/>
                </a:solidFill>
              </a:rPr>
              <a:t> - je tak přenášen z plic ke všem buňkám lidského organismu</a:t>
            </a:r>
          </a:p>
          <a:p>
            <a:pPr lvl="0"/>
            <a:r>
              <a:rPr lang="cs-CZ" dirty="0"/>
              <a:t>částečně se na něj váže i </a:t>
            </a:r>
            <a:r>
              <a:rPr lang="cs-CZ" dirty="0">
                <a:solidFill>
                  <a:srgbClr val="0070C0"/>
                </a:solidFill>
              </a:rPr>
              <a:t>oxid uhličitý </a:t>
            </a:r>
            <a:r>
              <a:rPr lang="cs-CZ" dirty="0"/>
              <a:t>(CO</a:t>
            </a:r>
            <a:r>
              <a:rPr lang="cs-CZ" baseline="-25000" dirty="0"/>
              <a:t>2</a:t>
            </a:r>
            <a:r>
              <a:rPr lang="cs-CZ" dirty="0"/>
              <a:t> - vzniká metabolicky v buňkách) - </a:t>
            </a:r>
            <a:r>
              <a:rPr lang="cs-CZ" dirty="0">
                <a:solidFill>
                  <a:srgbClr val="0070C0"/>
                </a:solidFill>
              </a:rPr>
              <a:t>je přenášen do plic k vydýchání</a:t>
            </a:r>
          </a:p>
          <a:p>
            <a:endParaRPr lang="cs-CZ" dirty="0"/>
          </a:p>
        </p:txBody>
      </p:sp>
    </p:spTree>
    <p:extLst>
      <p:ext uri="{BB962C8B-B14F-4D97-AF65-F5344CB8AC3E}">
        <p14:creationId xmlns:p14="http://schemas.microsoft.com/office/powerpoint/2010/main" val="4165683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r>
              <a:rPr lang="cs-CZ" dirty="0" smtClean="0"/>
              <a:t>nemají buněčné jádro a nemohou se tedy dále dělit v periferní krvi</a:t>
            </a:r>
          </a:p>
          <a:p>
            <a:pPr lvl="0"/>
            <a:r>
              <a:rPr lang="cs-CZ" dirty="0" smtClean="0"/>
              <a:t>erytrocyty </a:t>
            </a:r>
            <a:r>
              <a:rPr lang="cs-CZ" dirty="0"/>
              <a:t>se v dospělosti tvoří v červené kostní dřeni</a:t>
            </a:r>
          </a:p>
          <a:p>
            <a:pPr lvl="0"/>
            <a:r>
              <a:rPr lang="cs-CZ" dirty="0"/>
              <a:t>žijí v krvi zhruba 120 dní </a:t>
            </a:r>
          </a:p>
          <a:p>
            <a:pPr lvl="0"/>
            <a:r>
              <a:rPr lang="cs-CZ" dirty="0">
                <a:solidFill>
                  <a:srgbClr val="00B050"/>
                </a:solidFill>
              </a:rPr>
              <a:t>staré a poškozené </a:t>
            </a:r>
            <a:r>
              <a:rPr lang="cs-CZ" dirty="0"/>
              <a:t>erytrocyty jsou vychytávány </a:t>
            </a:r>
            <a:r>
              <a:rPr lang="cs-CZ" dirty="0">
                <a:solidFill>
                  <a:srgbClr val="00B050"/>
                </a:solidFill>
              </a:rPr>
              <a:t>nejvíce ve slezině a dále odbourávány</a:t>
            </a:r>
          </a:p>
          <a:p>
            <a:pPr lvl="0"/>
            <a:r>
              <a:rPr lang="cs-CZ" dirty="0">
                <a:solidFill>
                  <a:srgbClr val="0070C0"/>
                </a:solidFill>
              </a:rPr>
              <a:t>tvorba erytrocytů v kostní dřeni je řízena hormonem </a:t>
            </a:r>
            <a:r>
              <a:rPr lang="cs-CZ" u="sng" dirty="0" smtClean="0">
                <a:solidFill>
                  <a:srgbClr val="0070C0"/>
                </a:solidFill>
              </a:rPr>
              <a:t>erytropoetinem </a:t>
            </a:r>
            <a:r>
              <a:rPr lang="cs-CZ" dirty="0" smtClean="0">
                <a:solidFill>
                  <a:srgbClr val="0070C0"/>
                </a:solidFill>
              </a:rPr>
              <a:t>(tvořeném v ledvinách)</a:t>
            </a:r>
            <a:r>
              <a:rPr lang="cs-CZ" dirty="0" smtClean="0"/>
              <a:t>:</a:t>
            </a:r>
            <a:endParaRPr lang="cs-CZ" dirty="0"/>
          </a:p>
          <a:p>
            <a:pPr marL="0" indent="0">
              <a:buNone/>
            </a:pPr>
            <a:endParaRPr lang="cs-CZ" dirty="0"/>
          </a:p>
        </p:txBody>
      </p:sp>
    </p:spTree>
    <p:extLst>
      <p:ext uri="{BB962C8B-B14F-4D97-AF65-F5344CB8AC3E}">
        <p14:creationId xmlns:p14="http://schemas.microsoft.com/office/powerpoint/2010/main" val="4017509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effectLst/>
              </a:rPr>
              <a:t>Erythropoetin</a:t>
            </a:r>
            <a:r>
              <a:rPr lang="cs-CZ" dirty="0" smtClean="0">
                <a:effectLst/>
              </a:rPr>
              <a:t>  </a:t>
            </a:r>
            <a:br>
              <a:rPr lang="cs-CZ" dirty="0" smtClean="0">
                <a:effectLst/>
              </a:rPr>
            </a:br>
            <a:endParaRPr lang="cs-CZ" dirty="0"/>
          </a:p>
        </p:txBody>
      </p:sp>
      <p:sp>
        <p:nvSpPr>
          <p:cNvPr id="3" name="Zástupný symbol pro obsah 2"/>
          <p:cNvSpPr>
            <a:spLocks noGrp="1"/>
          </p:cNvSpPr>
          <p:nvPr>
            <p:ph idx="1"/>
          </p:nvPr>
        </p:nvSpPr>
        <p:spPr>
          <a:xfrm>
            <a:off x="395536" y="908720"/>
            <a:ext cx="8229600" cy="4525963"/>
          </a:xfrm>
        </p:spPr>
        <p:txBody>
          <a:bodyPr>
            <a:normAutofit/>
          </a:bodyPr>
          <a:lstStyle/>
          <a:p>
            <a:pPr marL="0" indent="0">
              <a:buNone/>
            </a:pPr>
            <a:r>
              <a:rPr lang="cs-CZ" b="1" dirty="0" err="1" smtClean="0">
                <a:effectLst/>
              </a:rPr>
              <a:t>Erythropoetin</a:t>
            </a:r>
            <a:r>
              <a:rPr lang="cs-CZ" dirty="0" smtClean="0">
                <a:effectLst/>
              </a:rPr>
              <a:t> (zkráceně</a:t>
            </a:r>
            <a:r>
              <a:rPr lang="cs-CZ" dirty="0" smtClean="0">
                <a:solidFill>
                  <a:srgbClr val="FF0000"/>
                </a:solidFill>
                <a:effectLst/>
              </a:rPr>
              <a:t> </a:t>
            </a:r>
            <a:r>
              <a:rPr lang="cs-CZ" b="1" dirty="0" smtClean="0">
                <a:solidFill>
                  <a:srgbClr val="FF0000"/>
                </a:solidFill>
                <a:effectLst/>
              </a:rPr>
              <a:t>EPO</a:t>
            </a:r>
            <a:r>
              <a:rPr lang="cs-CZ" dirty="0" smtClean="0">
                <a:effectLst/>
              </a:rPr>
              <a:t>) je lidský hormon podporující tvorbu červených krvinek. </a:t>
            </a:r>
          </a:p>
          <a:p>
            <a:pPr marL="0" indent="0">
              <a:buNone/>
            </a:pPr>
            <a:r>
              <a:rPr lang="cs-CZ" dirty="0" smtClean="0">
                <a:effectLst/>
              </a:rPr>
              <a:t>Protože EPO stimuluje tvorbu červených krvinek, jeho </a:t>
            </a:r>
            <a:r>
              <a:rPr lang="cs-CZ" dirty="0" smtClean="0">
                <a:solidFill>
                  <a:srgbClr val="0070C0"/>
                </a:solidFill>
                <a:effectLst/>
              </a:rPr>
              <a:t>nitrožilní podávání </a:t>
            </a:r>
            <a:r>
              <a:rPr lang="cs-CZ" dirty="0" smtClean="0">
                <a:effectLst/>
              </a:rPr>
              <a:t>vede ke zvýšení fyzické výkonnosti → </a:t>
            </a:r>
            <a:r>
              <a:rPr lang="cs-CZ" dirty="0" smtClean="0">
                <a:solidFill>
                  <a:srgbClr val="FF0000"/>
                </a:solidFill>
                <a:effectLst/>
              </a:rPr>
              <a:t>DOPING</a:t>
            </a:r>
          </a:p>
          <a:p>
            <a:pPr marL="0" indent="0">
              <a:buNone/>
            </a:pPr>
            <a:r>
              <a:rPr lang="cs-CZ" dirty="0" smtClean="0">
                <a:effectLst/>
              </a:rPr>
              <a:t>Tour de France : Lance Armstrong</a:t>
            </a:r>
          </a:p>
          <a:p>
            <a:pPr marL="0" indent="0">
              <a:buNone/>
            </a:pPr>
            <a:r>
              <a:rPr lang="cs-CZ" dirty="0" smtClean="0"/>
              <a:t>Biatlon : </a:t>
            </a:r>
            <a:r>
              <a:rPr lang="cs-CZ" dirty="0" err="1" smtClean="0"/>
              <a:t>Loginov</a:t>
            </a:r>
            <a:endParaRPr lang="cs-CZ" dirty="0"/>
          </a:p>
        </p:txBody>
      </p:sp>
    </p:spTree>
    <p:extLst>
      <p:ext uri="{BB962C8B-B14F-4D97-AF65-F5344CB8AC3E}">
        <p14:creationId xmlns:p14="http://schemas.microsoft.com/office/powerpoint/2010/main" val="2053909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Trénink ve vysoké nadmořské výšce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Hypoxie</a:t>
            </a:r>
          </a:p>
          <a:p>
            <a:r>
              <a:rPr lang="cs-CZ" dirty="0" smtClean="0"/>
              <a:t>Adaptace - </a:t>
            </a:r>
            <a:r>
              <a:rPr lang="cs-CZ" dirty="0" smtClean="0">
                <a:effectLst/>
              </a:rPr>
              <a:t>stimuluje tvorbu červených krvinek</a:t>
            </a:r>
          </a:p>
          <a:p>
            <a:r>
              <a:rPr lang="cs-CZ" dirty="0" smtClean="0"/>
              <a:t>Po čase vyšší množství ČK mizí</a:t>
            </a:r>
          </a:p>
          <a:p>
            <a:endParaRPr lang="cs-CZ" dirty="0" smtClean="0"/>
          </a:p>
          <a:p>
            <a:r>
              <a:rPr lang="cs-CZ" dirty="0" smtClean="0"/>
              <a:t>Odběr krve – autotransfuze později (po vymizení efektu)</a:t>
            </a:r>
          </a:p>
          <a:p>
            <a:endParaRPr lang="cs-CZ" dirty="0" smtClean="0"/>
          </a:p>
          <a:p>
            <a:pPr marL="0" indent="0">
              <a:buNone/>
            </a:pPr>
            <a:r>
              <a:rPr lang="cs-CZ" b="1" dirty="0" smtClean="0">
                <a:solidFill>
                  <a:srgbClr val="0070C0"/>
                </a:solidFill>
              </a:rPr>
              <a:t>Doping</a:t>
            </a:r>
            <a:endParaRPr lang="cs-CZ" b="1" dirty="0">
              <a:solidFill>
                <a:srgbClr val="0070C0"/>
              </a:solidFill>
            </a:endParaRPr>
          </a:p>
        </p:txBody>
      </p:sp>
      <p:sp>
        <p:nvSpPr>
          <p:cNvPr id="4" name="Šipka doprava 3"/>
          <p:cNvSpPr/>
          <p:nvPr/>
        </p:nvSpPr>
        <p:spPr>
          <a:xfrm rot="7467521">
            <a:off x="2953710" y="5140779"/>
            <a:ext cx="779759" cy="4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rot="7473015">
            <a:off x="5434832" y="3165083"/>
            <a:ext cx="976625" cy="4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85174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VODA</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Voda </a:t>
            </a:r>
            <a:r>
              <a:rPr lang="cs-CZ" dirty="0"/>
              <a:t>je nejhojnější a nejdůležitější anorganickou látkou vyskytující se v živém organismu. Při ztrátě většího množství vody buňka hyne</a:t>
            </a:r>
            <a:r>
              <a:rPr lang="cs-CZ" dirty="0" smtClean="0"/>
              <a:t>.</a:t>
            </a:r>
          </a:p>
          <a:p>
            <a:pPr lvl="0"/>
            <a:r>
              <a:rPr lang="cs-CZ" b="1" i="1" dirty="0"/>
              <a:t>Hlavní součástí vnitřního prostředí </a:t>
            </a:r>
            <a:r>
              <a:rPr lang="cs-CZ" b="1" i="1"/>
              <a:t>organismu </a:t>
            </a:r>
            <a:r>
              <a:rPr lang="cs-CZ" b="1" i="1" smtClean="0"/>
              <a:t>(množství </a:t>
            </a:r>
            <a:r>
              <a:rPr lang="cs-CZ" b="1" i="1" dirty="0"/>
              <a:t>závisí na věku,</a:t>
            </a:r>
            <a:r>
              <a:rPr lang="cs-CZ" dirty="0"/>
              <a:t> </a:t>
            </a:r>
            <a:r>
              <a:rPr lang="cs-CZ" b="1" i="1" dirty="0"/>
              <a:t>hmotnosti a pohlaví jedince a příjmu a výdeji tekutin)</a:t>
            </a:r>
            <a:endParaRPr lang="cs-CZ" dirty="0"/>
          </a:p>
          <a:p>
            <a:pPr lvl="0"/>
            <a:r>
              <a:rPr lang="cs-CZ" dirty="0"/>
              <a:t>u novorozenců </a:t>
            </a:r>
            <a:r>
              <a:rPr lang="cs-CZ" dirty="0" smtClean="0"/>
              <a:t> - cca 77 </a:t>
            </a:r>
            <a:r>
              <a:rPr lang="cs-CZ" dirty="0"/>
              <a:t>% </a:t>
            </a:r>
            <a:r>
              <a:rPr lang="cs-CZ" dirty="0" smtClean="0"/>
              <a:t>, </a:t>
            </a:r>
            <a:endParaRPr lang="cs-CZ" dirty="0"/>
          </a:p>
          <a:p>
            <a:pPr lvl="0"/>
            <a:r>
              <a:rPr lang="cs-CZ" dirty="0"/>
              <a:t>u dospělého člověka je mezi 50 % (u žen) a 60 % (u mužů</a:t>
            </a:r>
            <a:r>
              <a:rPr lang="cs-CZ" dirty="0" smtClean="0"/>
              <a:t>) </a:t>
            </a:r>
            <a:r>
              <a:rPr lang="cs-CZ" i="1" dirty="0" smtClean="0"/>
              <a:t>s</a:t>
            </a:r>
            <a:r>
              <a:rPr lang="cs-CZ" i="1" dirty="0"/>
              <a:t> věkem procentuální zastoupení vody v těle postupně klesá</a:t>
            </a:r>
          </a:p>
          <a:p>
            <a:endParaRPr lang="cs-CZ" dirty="0"/>
          </a:p>
        </p:txBody>
      </p:sp>
    </p:spTree>
    <p:extLst>
      <p:ext uri="{BB962C8B-B14F-4D97-AF65-F5344CB8AC3E}">
        <p14:creationId xmlns:p14="http://schemas.microsoft.com/office/powerpoint/2010/main" val="910151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i="1" dirty="0" smtClean="0">
                <a:solidFill>
                  <a:srgbClr val="0070C0"/>
                </a:solidFill>
              </a:rPr>
              <a:t>Bílé krvinky</a:t>
            </a:r>
            <a:r>
              <a:rPr lang="cs-CZ" b="1" dirty="0" smtClean="0">
                <a:solidFill>
                  <a:srgbClr val="0070C0"/>
                </a:solidFill>
              </a:rPr>
              <a:t> = leukocyty </a:t>
            </a:r>
            <a:endParaRPr lang="cs-CZ" dirty="0">
              <a:solidFill>
                <a:srgbClr val="0070C0"/>
              </a:solidFill>
            </a:endParaRPr>
          </a:p>
        </p:txBody>
      </p:sp>
      <p:sp>
        <p:nvSpPr>
          <p:cNvPr id="3" name="Zástupný symbol pro obsah 2"/>
          <p:cNvSpPr>
            <a:spLocks noGrp="1"/>
          </p:cNvSpPr>
          <p:nvPr>
            <p:ph idx="1"/>
          </p:nvPr>
        </p:nvSpPr>
        <p:spPr/>
        <p:txBody>
          <a:bodyPr>
            <a:normAutofit fontScale="77500" lnSpcReduction="20000"/>
          </a:bodyPr>
          <a:lstStyle/>
          <a:p>
            <a:pPr lvl="0"/>
            <a:r>
              <a:rPr lang="cs-CZ" dirty="0" smtClean="0"/>
              <a:t>je </a:t>
            </a:r>
            <a:r>
              <a:rPr lang="cs-CZ" dirty="0"/>
              <a:t>jich 4-10 x 10</a:t>
            </a:r>
            <a:r>
              <a:rPr lang="cs-CZ" baseline="30000" dirty="0"/>
              <a:t>9</a:t>
            </a:r>
            <a:r>
              <a:rPr lang="cs-CZ" dirty="0"/>
              <a:t> v jednom litru krve</a:t>
            </a:r>
          </a:p>
          <a:p>
            <a:r>
              <a:rPr lang="cs-CZ" b="1" dirty="0" smtClean="0"/>
              <a:t>granulocyty</a:t>
            </a:r>
            <a:r>
              <a:rPr lang="cs-CZ" dirty="0" smtClean="0"/>
              <a:t> </a:t>
            </a:r>
            <a:r>
              <a:rPr lang="cs-CZ" dirty="0"/>
              <a:t>(obsahují granula) - dělí se podle barvitelnosti granul na neutrofilní granulocyty, eosinofilní granulocyty a bazofilní </a:t>
            </a:r>
            <a:r>
              <a:rPr lang="cs-CZ" dirty="0" err="1" smtClean="0"/>
              <a:t>granulocyty</a:t>
            </a:r>
            <a:r>
              <a:rPr lang="cs-CZ" b="1" dirty="0" err="1"/>
              <a:t>granulocyty</a:t>
            </a:r>
            <a:r>
              <a:rPr lang="cs-CZ" b="1" dirty="0"/>
              <a:t> - </a:t>
            </a:r>
            <a:r>
              <a:rPr lang="cs-CZ" dirty="0"/>
              <a:t>dělení dle barvení zrn v cytoplazmě)</a:t>
            </a:r>
          </a:p>
          <a:p>
            <a:pPr lvl="1"/>
            <a:r>
              <a:rPr lang="cs-CZ" dirty="0"/>
              <a:t>neutrofilní (fialová): 64 %</a:t>
            </a:r>
          </a:p>
          <a:p>
            <a:pPr lvl="2"/>
            <a:r>
              <a:rPr lang="cs-CZ" dirty="0"/>
              <a:t>schopnost měnit svůj tvar, prostupovat cévní stěnou (diapedéza), chemotaxe</a:t>
            </a:r>
          </a:p>
          <a:p>
            <a:pPr lvl="2"/>
            <a:r>
              <a:rPr lang="cs-CZ" dirty="0"/>
              <a:t>zmnožené při zánětech</a:t>
            </a:r>
          </a:p>
          <a:p>
            <a:pPr lvl="1"/>
            <a:r>
              <a:rPr lang="cs-CZ" dirty="0"/>
              <a:t>eosinofilní (červená): 1-3 %</a:t>
            </a:r>
          </a:p>
          <a:p>
            <a:pPr lvl="2"/>
            <a:r>
              <a:rPr lang="cs-CZ" dirty="0"/>
              <a:t>zmnožené při parazitárních onemocněních</a:t>
            </a:r>
          </a:p>
          <a:p>
            <a:pPr lvl="1"/>
            <a:r>
              <a:rPr lang="cs-CZ" dirty="0"/>
              <a:t>bazofilní (modrá): 0-1 %</a:t>
            </a:r>
          </a:p>
          <a:p>
            <a:pPr lvl="2"/>
            <a:r>
              <a:rPr lang="cs-CZ" dirty="0"/>
              <a:t>aktivace imunokompetentních buněk</a:t>
            </a:r>
          </a:p>
          <a:p>
            <a:pPr lvl="2"/>
            <a:r>
              <a:rPr lang="cs-CZ" dirty="0"/>
              <a:t>produkují protisrážlivé a vasodilatační látky</a:t>
            </a:r>
          </a:p>
          <a:p>
            <a:endParaRPr lang="cs-CZ" dirty="0"/>
          </a:p>
        </p:txBody>
      </p:sp>
    </p:spTree>
    <p:extLst>
      <p:ext uri="{BB962C8B-B14F-4D97-AF65-F5344CB8AC3E}">
        <p14:creationId xmlns:p14="http://schemas.microsoft.com/office/powerpoint/2010/main" val="1829617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77500" lnSpcReduction="20000"/>
          </a:bodyPr>
          <a:lstStyle/>
          <a:p>
            <a:pPr lvl="0"/>
            <a:r>
              <a:rPr lang="cs-CZ" b="1" dirty="0" smtClean="0"/>
              <a:t>agranulocyty</a:t>
            </a:r>
            <a:r>
              <a:rPr lang="cs-CZ" dirty="0" smtClean="0"/>
              <a:t> (ty granula neobsahují) - dělí se na lymfocyty a monocyty (</a:t>
            </a:r>
            <a:r>
              <a:rPr lang="cs-CZ" dirty="0"/>
              <a:t>24–40 %)</a:t>
            </a:r>
            <a:endParaRPr lang="cs-CZ" dirty="0" smtClean="0"/>
          </a:p>
          <a:p>
            <a:r>
              <a:rPr lang="cs-CZ" b="1" dirty="0"/>
              <a:t>B-lymfocyty:</a:t>
            </a:r>
            <a:endParaRPr lang="cs-CZ" dirty="0"/>
          </a:p>
          <a:p>
            <a:pPr lvl="2"/>
            <a:r>
              <a:rPr lang="cs-CZ" dirty="0"/>
              <a:t>- tvorba protilátek (humorální imunita)</a:t>
            </a:r>
          </a:p>
          <a:p>
            <a:pPr lvl="2"/>
            <a:r>
              <a:rPr lang="cs-CZ" dirty="0"/>
              <a:t>- rozpoznání antigenu na základě struktury makromolekul</a:t>
            </a:r>
          </a:p>
          <a:p>
            <a:pPr lvl="2"/>
            <a:r>
              <a:rPr lang="cs-CZ" dirty="0"/>
              <a:t>- proliferace (namnožení buněk)</a:t>
            </a:r>
          </a:p>
          <a:p>
            <a:pPr lvl="2"/>
            <a:r>
              <a:rPr lang="cs-CZ" dirty="0"/>
              <a:t>- </a:t>
            </a:r>
            <a:r>
              <a:rPr lang="cs-CZ" dirty="0" smtClean="0"/>
              <a:t>paměťové buňky</a:t>
            </a:r>
          </a:p>
          <a:p>
            <a:pPr lvl="2"/>
            <a:endParaRPr lang="cs-CZ" dirty="0"/>
          </a:p>
          <a:p>
            <a:r>
              <a:rPr lang="cs-CZ" b="1" dirty="0"/>
              <a:t>T-lymfocyty</a:t>
            </a:r>
            <a:endParaRPr lang="cs-CZ" dirty="0"/>
          </a:p>
          <a:p>
            <a:pPr lvl="2"/>
            <a:r>
              <a:rPr lang="cs-CZ" dirty="0"/>
              <a:t>- buněčná imunita</a:t>
            </a:r>
          </a:p>
          <a:p>
            <a:pPr lvl="2"/>
            <a:r>
              <a:rPr lang="cs-CZ" dirty="0"/>
              <a:t>- diferenciace (několik typů)</a:t>
            </a:r>
          </a:p>
          <a:p>
            <a:pPr lvl="2"/>
            <a:r>
              <a:rPr lang="cs-CZ" dirty="0" smtClean="0"/>
              <a:t>- </a:t>
            </a:r>
            <a:r>
              <a:rPr lang="cs-CZ" dirty="0"/>
              <a:t>regulace imunitní odpovědi B-lymfocytů</a:t>
            </a:r>
          </a:p>
          <a:p>
            <a:pPr lvl="2"/>
            <a:r>
              <a:rPr lang="cs-CZ" dirty="0"/>
              <a:t>typy T-lymfocytů: TC – cytotoxické, TH – pomocné, TS – </a:t>
            </a:r>
            <a:r>
              <a:rPr lang="cs-CZ" dirty="0" smtClean="0"/>
              <a:t>supresorové</a:t>
            </a:r>
          </a:p>
          <a:p>
            <a:r>
              <a:rPr lang="cs-CZ" dirty="0"/>
              <a:t> </a:t>
            </a:r>
            <a:r>
              <a:rPr lang="cs-CZ" b="1" dirty="0"/>
              <a:t>monocyty (3–8 %)</a:t>
            </a:r>
            <a:endParaRPr lang="cs-CZ" dirty="0"/>
          </a:p>
          <a:p>
            <a:pPr lvl="2"/>
            <a:r>
              <a:rPr lang="cs-CZ" dirty="0"/>
              <a:t>- makrofágy - největší fagocyty</a:t>
            </a:r>
          </a:p>
          <a:p>
            <a:pPr lvl="2"/>
            <a:r>
              <a:rPr lang="cs-CZ" dirty="0"/>
              <a:t>- v některých tkáních (slezina, játra, lymf. uzliny, vazivo, místa hrozící </a:t>
            </a:r>
            <a:r>
              <a:rPr lang="cs-CZ" dirty="0" smtClean="0"/>
              <a:t>infekce)</a:t>
            </a:r>
          </a:p>
          <a:p>
            <a:pPr lvl="2"/>
            <a:endParaRPr lang="cs-CZ" dirty="0"/>
          </a:p>
          <a:p>
            <a:pPr lvl="2"/>
            <a:r>
              <a:rPr lang="cs-CZ" dirty="0" smtClean="0"/>
              <a:t>poškození </a:t>
            </a:r>
            <a:r>
              <a:rPr lang="cs-CZ" dirty="0"/>
              <a:t>tvorby – jedy</a:t>
            </a:r>
          </a:p>
        </p:txBody>
      </p:sp>
    </p:spTree>
    <p:extLst>
      <p:ext uri="{BB962C8B-B14F-4D97-AF65-F5344CB8AC3E}">
        <p14:creationId xmlns:p14="http://schemas.microsoft.com/office/powerpoint/2010/main" val="2463819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lvl="0"/>
            <a:r>
              <a:rPr lang="cs-CZ" dirty="0" smtClean="0"/>
              <a:t>všechny bílé krvinky obsahují jádro</a:t>
            </a:r>
          </a:p>
          <a:p>
            <a:pPr lvl="0"/>
            <a:r>
              <a:rPr lang="cs-CZ" dirty="0" smtClean="0"/>
              <a:t>hlavním úkolem bílých krvinek je </a:t>
            </a:r>
            <a:r>
              <a:rPr lang="cs-CZ" dirty="0" smtClean="0">
                <a:solidFill>
                  <a:srgbClr val="0070C0"/>
                </a:solidFill>
              </a:rPr>
              <a:t>obrana organismu proti infekc</a:t>
            </a:r>
            <a:r>
              <a:rPr lang="cs-CZ" dirty="0" smtClean="0"/>
              <a:t>i (fagocytóza - pohlcování mikroorganismů, tvorba vlastních protilátek) a před nádory</a:t>
            </a:r>
          </a:p>
          <a:p>
            <a:pPr lvl="0"/>
            <a:r>
              <a:rPr lang="cs-CZ" dirty="0" smtClean="0"/>
              <a:t>tvoří se obvykle v kostní dřeni</a:t>
            </a:r>
          </a:p>
          <a:p>
            <a:pPr lvl="0"/>
            <a:r>
              <a:rPr lang="cs-CZ" dirty="0" smtClean="0">
                <a:solidFill>
                  <a:srgbClr val="0070C0"/>
                </a:solidFill>
              </a:rPr>
              <a:t>žijí různě dlouhou dobu </a:t>
            </a:r>
            <a:r>
              <a:rPr lang="cs-CZ" dirty="0" smtClean="0"/>
              <a:t>- od několika dnů (</a:t>
            </a:r>
            <a:r>
              <a:rPr lang="cs-CZ" dirty="0" err="1" smtClean="0"/>
              <a:t>neutrofily</a:t>
            </a:r>
            <a:r>
              <a:rPr lang="cs-CZ" dirty="0" smtClean="0"/>
              <a:t>) až po desítky let (lymfocyty)</a:t>
            </a:r>
          </a:p>
          <a:p>
            <a:endParaRPr lang="cs-CZ" dirty="0"/>
          </a:p>
        </p:txBody>
      </p:sp>
    </p:spTree>
    <p:extLst>
      <p:ext uri="{BB962C8B-B14F-4D97-AF65-F5344CB8AC3E}">
        <p14:creationId xmlns:p14="http://schemas.microsoft.com/office/powerpoint/2010/main" val="4276480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i="1" dirty="0" smtClean="0">
                <a:effectLst>
                  <a:outerShdw blurRad="38100" dist="38100" dir="2700000" algn="tl">
                    <a:srgbClr val="000000">
                      <a:alpha val="43137"/>
                    </a:srgbClr>
                  </a:outerShdw>
                </a:effectLst>
              </a:rPr>
              <a:t>Krevní destičky</a:t>
            </a:r>
            <a:r>
              <a:rPr lang="cs-CZ" b="1" dirty="0" smtClean="0">
                <a:effectLst>
                  <a:outerShdw blurRad="38100" dist="38100" dir="2700000" algn="tl">
                    <a:srgbClr val="000000">
                      <a:alpha val="43137"/>
                    </a:srgbClr>
                  </a:outerShdw>
                </a:effectLst>
              </a:rPr>
              <a:t> - trombocyty</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600200"/>
            <a:ext cx="8229600" cy="4781127"/>
          </a:xfrm>
        </p:spPr>
        <p:txBody>
          <a:bodyPr>
            <a:normAutofit/>
          </a:bodyPr>
          <a:lstStyle/>
          <a:p>
            <a:pPr lvl="0"/>
            <a:r>
              <a:rPr lang="cs-CZ" dirty="0" smtClean="0"/>
              <a:t>je </a:t>
            </a:r>
            <a:r>
              <a:rPr lang="cs-CZ" dirty="0"/>
              <a:t>jich 150-300 x 10</a:t>
            </a:r>
            <a:r>
              <a:rPr lang="cs-CZ" baseline="30000" dirty="0"/>
              <a:t>9</a:t>
            </a:r>
            <a:r>
              <a:rPr lang="cs-CZ" dirty="0"/>
              <a:t> v jednom litru krve</a:t>
            </a:r>
          </a:p>
          <a:p>
            <a:pPr lvl="0"/>
            <a:r>
              <a:rPr lang="cs-CZ" dirty="0"/>
              <a:t>nemají jádro a jsou </a:t>
            </a:r>
            <a:r>
              <a:rPr lang="cs-CZ" dirty="0" smtClean="0"/>
              <a:t>bezbarvé</a:t>
            </a:r>
          </a:p>
          <a:p>
            <a:pPr lvl="0"/>
            <a:r>
              <a:rPr lang="cs-CZ" dirty="0" smtClean="0"/>
              <a:t>žijí 9-12 dní</a:t>
            </a:r>
          </a:p>
          <a:p>
            <a:pPr lvl="0"/>
            <a:r>
              <a:rPr lang="cs-CZ" dirty="0" smtClean="0"/>
              <a:t>tvoří se v kostní dřeni</a:t>
            </a:r>
          </a:p>
          <a:p>
            <a:pPr lvl="0"/>
            <a:r>
              <a:rPr lang="cs-CZ" dirty="0" smtClean="0"/>
              <a:t>jejich tvorba je řízena hormonem </a:t>
            </a:r>
            <a:r>
              <a:rPr lang="cs-CZ" u="sng" dirty="0" err="1" smtClean="0">
                <a:solidFill>
                  <a:srgbClr val="0070C0"/>
                </a:solidFill>
              </a:rPr>
              <a:t>trombopoetinem</a:t>
            </a:r>
            <a:r>
              <a:rPr lang="cs-CZ" u="sng" dirty="0" smtClean="0"/>
              <a:t> </a:t>
            </a:r>
            <a:r>
              <a:rPr lang="cs-CZ" dirty="0" smtClean="0"/>
              <a:t>(tvořen v ledvinách)</a:t>
            </a:r>
            <a:endParaRPr lang="cs-CZ" dirty="0"/>
          </a:p>
          <a:p>
            <a:pPr lvl="0"/>
            <a:r>
              <a:rPr lang="cs-CZ" dirty="0"/>
              <a:t>účastní se srážení krve (ochrana před její ztrátou)</a:t>
            </a:r>
          </a:p>
          <a:p>
            <a:pPr marL="0" indent="0">
              <a:buNone/>
            </a:pPr>
            <a:endParaRPr lang="cs-CZ" dirty="0"/>
          </a:p>
        </p:txBody>
      </p:sp>
    </p:spTree>
    <p:extLst>
      <p:ext uri="{BB962C8B-B14F-4D97-AF65-F5344CB8AC3E}">
        <p14:creationId xmlns:p14="http://schemas.microsoft.com/office/powerpoint/2010/main" val="3278445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lvl="0"/>
            <a:r>
              <a:rPr lang="cs-CZ" b="1" dirty="0"/>
              <a:t>proces </a:t>
            </a:r>
            <a:r>
              <a:rPr lang="cs-CZ" b="1" dirty="0" err="1"/>
              <a:t>hemokoagulace</a:t>
            </a:r>
            <a:r>
              <a:rPr lang="cs-CZ" dirty="0"/>
              <a:t>= srážení krve</a:t>
            </a:r>
          </a:p>
          <a:p>
            <a:pPr lvl="2"/>
            <a:r>
              <a:rPr lang="cs-CZ" dirty="0"/>
              <a:t>chrání před ztrátami krve</a:t>
            </a:r>
          </a:p>
          <a:p>
            <a:pPr lvl="2"/>
            <a:r>
              <a:rPr lang="cs-CZ" dirty="0"/>
              <a:t>trombokináza + Ca2+ionty se uvolňují z trombocytů a poraněných tkání a působí na protrombin → ten se mění v trombin → působí na fibrinogen (rozpustná bílkovina) → ten se mění na fibrin (nerozpustná bílkovina) → vytváří se krevní koláč, na okrajích sérum (= plazma bez fibrinogenu)</a:t>
            </a:r>
          </a:p>
          <a:p>
            <a:pPr lvl="2"/>
            <a:r>
              <a:rPr lang="cs-CZ" dirty="0"/>
              <a:t>ztráta krve: náhlá do 1,5 litru, pomalá do 2,5 litru</a:t>
            </a:r>
          </a:p>
          <a:p>
            <a:pPr lvl="1"/>
            <a:r>
              <a:rPr lang="cs-CZ" dirty="0"/>
              <a:t>protrombin se tvoří v játrech – nutný vitamin K</a:t>
            </a:r>
          </a:p>
          <a:p>
            <a:r>
              <a:rPr lang="cs-CZ" dirty="0"/>
              <a:t>srážení krve se zpomaluje chladem</a:t>
            </a:r>
          </a:p>
        </p:txBody>
      </p:sp>
    </p:spTree>
    <p:extLst>
      <p:ext uri="{BB962C8B-B14F-4D97-AF65-F5344CB8AC3E}">
        <p14:creationId xmlns:p14="http://schemas.microsoft.com/office/powerpoint/2010/main" val="99494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dirty="0" smtClean="0">
                <a:effectLst>
                  <a:outerShdw blurRad="38100" dist="38100" dir="2700000" algn="tl">
                    <a:srgbClr val="000000">
                      <a:alpha val="43137"/>
                    </a:srgbClr>
                  </a:outerShdw>
                </a:effectLst>
              </a:rPr>
              <a:t>Krevní plasma</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600201"/>
            <a:ext cx="8229600" cy="3629000"/>
          </a:xfrm>
        </p:spPr>
        <p:txBody>
          <a:bodyPr>
            <a:normAutofit/>
          </a:bodyPr>
          <a:lstStyle/>
          <a:p>
            <a:r>
              <a:rPr lang="cs-CZ" dirty="0" smtClean="0"/>
              <a:t>= </a:t>
            </a:r>
            <a:r>
              <a:rPr lang="cs-CZ" dirty="0"/>
              <a:t>složka krve </a:t>
            </a:r>
            <a:r>
              <a:rPr lang="cs-CZ" b="1" dirty="0"/>
              <a:t>bez krevních tělísek</a:t>
            </a:r>
            <a:endParaRPr lang="cs-CZ" dirty="0"/>
          </a:p>
          <a:p>
            <a:pPr lvl="0"/>
            <a:r>
              <a:rPr lang="cs-CZ" dirty="0"/>
              <a:t>má nažloutlou barvu</a:t>
            </a:r>
          </a:p>
          <a:p>
            <a:pPr lvl="0"/>
            <a:r>
              <a:rPr lang="cs-CZ" dirty="0"/>
              <a:t>obsahuje bílkoviny, elektrolyty a malé organické molekuly</a:t>
            </a:r>
          </a:p>
          <a:p>
            <a:pPr lvl="0"/>
            <a:r>
              <a:rPr lang="cs-CZ" dirty="0">
                <a:solidFill>
                  <a:srgbClr val="0070C0"/>
                </a:solidFill>
              </a:rPr>
              <a:t>je slabě zásaditá (pH je 7,4)</a:t>
            </a:r>
          </a:p>
          <a:p>
            <a:r>
              <a:rPr lang="cs-CZ" b="1" i="1" dirty="0"/>
              <a:t>Sérum</a:t>
            </a:r>
            <a:r>
              <a:rPr lang="cs-CZ" dirty="0"/>
              <a:t> je plasma po vysrážení fibrinu. </a:t>
            </a:r>
          </a:p>
          <a:p>
            <a:endParaRPr lang="cs-CZ" dirty="0"/>
          </a:p>
        </p:txBody>
      </p:sp>
    </p:spTree>
    <p:extLst>
      <p:ext uri="{BB962C8B-B14F-4D97-AF65-F5344CB8AC3E}">
        <p14:creationId xmlns:p14="http://schemas.microsoft.com/office/powerpoint/2010/main" val="3282708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r>
              <a:rPr lang="cs-CZ" u="sng" dirty="0"/>
              <a:t>Složení krevní plasmy :</a:t>
            </a:r>
            <a:endParaRPr lang="cs-CZ" dirty="0"/>
          </a:p>
          <a:p>
            <a:pPr lvl="0"/>
            <a:r>
              <a:rPr lang="cs-CZ" dirty="0"/>
              <a:t>obsahuje 91 % </a:t>
            </a:r>
            <a:r>
              <a:rPr lang="cs-CZ" b="1" i="1" dirty="0"/>
              <a:t>vody</a:t>
            </a:r>
            <a:r>
              <a:rPr lang="cs-CZ" dirty="0"/>
              <a:t> a 8-9 % </a:t>
            </a:r>
            <a:r>
              <a:rPr lang="cs-CZ" b="1" i="1" dirty="0"/>
              <a:t>rozpuštěných látek</a:t>
            </a:r>
            <a:endParaRPr lang="cs-CZ" dirty="0"/>
          </a:p>
          <a:p>
            <a:pPr marL="0" indent="0">
              <a:buNone/>
            </a:pPr>
            <a:endParaRPr lang="cs-CZ" dirty="0"/>
          </a:p>
          <a:p>
            <a:pPr lvl="0"/>
            <a:r>
              <a:rPr lang="cs-CZ" b="1" i="1" dirty="0"/>
              <a:t>organické látky</a:t>
            </a:r>
            <a:endParaRPr lang="cs-CZ" dirty="0"/>
          </a:p>
          <a:p>
            <a:pPr lvl="0"/>
            <a:r>
              <a:rPr lang="cs-CZ" dirty="0"/>
              <a:t>cukry (glukóza) </a:t>
            </a:r>
          </a:p>
          <a:p>
            <a:pPr lvl="0"/>
            <a:r>
              <a:rPr lang="cs-CZ" dirty="0"/>
              <a:t>tuky (cholesterol, </a:t>
            </a:r>
            <a:r>
              <a:rPr lang="cs-CZ" dirty="0" err="1"/>
              <a:t>triacylglyceroly</a:t>
            </a:r>
            <a:r>
              <a:rPr lang="cs-CZ" dirty="0"/>
              <a:t>, volné mastné kyseliny)</a:t>
            </a:r>
          </a:p>
          <a:p>
            <a:pPr lvl="0"/>
            <a:r>
              <a:rPr lang="cs-CZ" dirty="0"/>
              <a:t>bílkoviny (albuminy - zajišťují </a:t>
            </a:r>
            <a:r>
              <a:rPr lang="cs-CZ" dirty="0" err="1"/>
              <a:t>onkotický</a:t>
            </a:r>
            <a:r>
              <a:rPr lang="cs-CZ" dirty="0"/>
              <a:t> tlak krve, globuliny - jsou přenašeči železa a lipidů, imunoglobuliny jsou protilátky, fibrinogen - účastní se srážení krve)</a:t>
            </a:r>
          </a:p>
          <a:p>
            <a:pPr lvl="0"/>
            <a:r>
              <a:rPr lang="cs-CZ" dirty="0"/>
              <a:t>aminokyseliny </a:t>
            </a:r>
          </a:p>
          <a:p>
            <a:pPr lvl="0"/>
            <a:r>
              <a:rPr lang="cs-CZ" dirty="0"/>
              <a:t>hormony </a:t>
            </a:r>
          </a:p>
          <a:p>
            <a:pPr lvl="0"/>
            <a:r>
              <a:rPr lang="cs-CZ" dirty="0"/>
              <a:t>vitamíny</a:t>
            </a:r>
          </a:p>
          <a:p>
            <a:endParaRPr lang="cs-CZ" dirty="0"/>
          </a:p>
        </p:txBody>
      </p:sp>
    </p:spTree>
    <p:extLst>
      <p:ext uri="{BB962C8B-B14F-4D97-AF65-F5344CB8AC3E}">
        <p14:creationId xmlns:p14="http://schemas.microsoft.com/office/powerpoint/2010/main" val="1231807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784976" cy="850106"/>
          </a:xfrm>
        </p:spPr>
        <p:txBody>
          <a:bodyPr>
            <a:normAutofit fontScale="90000"/>
          </a:bodyPr>
          <a:lstStyle/>
          <a:p>
            <a:pPr lvl="0"/>
            <a:r>
              <a:rPr lang="cs-CZ" b="1" i="1" dirty="0" smtClean="0"/>
              <a:t>Nárazníkové systémy </a:t>
            </a:r>
            <a:r>
              <a:rPr lang="cs-CZ" sz="2200" b="1" i="1" dirty="0" smtClean="0"/>
              <a:t>(pro stabilitu vnitřního prostředí)</a:t>
            </a:r>
            <a:endParaRPr lang="cs-CZ" dirty="0"/>
          </a:p>
        </p:txBody>
      </p:sp>
      <p:sp>
        <p:nvSpPr>
          <p:cNvPr id="3" name="Zástupný symbol pro obsah 2"/>
          <p:cNvSpPr>
            <a:spLocks noGrp="1"/>
          </p:cNvSpPr>
          <p:nvPr>
            <p:ph idx="1"/>
          </p:nvPr>
        </p:nvSpPr>
        <p:spPr>
          <a:xfrm>
            <a:off x="457200" y="1600200"/>
            <a:ext cx="8229600" cy="748680"/>
          </a:xfrm>
        </p:spPr>
        <p:txBody>
          <a:bodyPr>
            <a:normAutofit/>
          </a:bodyPr>
          <a:lstStyle/>
          <a:p>
            <a:pPr lvl="0"/>
            <a:r>
              <a:rPr lang="cs-CZ" b="1" dirty="0" smtClean="0">
                <a:solidFill>
                  <a:srgbClr val="0070C0"/>
                </a:solidFill>
              </a:rPr>
              <a:t>fyziologická </a:t>
            </a:r>
            <a:r>
              <a:rPr lang="cs-CZ" b="1" dirty="0">
                <a:solidFill>
                  <a:srgbClr val="0070C0"/>
                </a:solidFill>
              </a:rPr>
              <a:t>hodnota pH tepenné krve je 7,4 </a:t>
            </a:r>
          </a:p>
        </p:txBody>
      </p:sp>
    </p:spTree>
    <p:extLst>
      <p:ext uri="{BB962C8B-B14F-4D97-AF65-F5344CB8AC3E}">
        <p14:creationId xmlns:p14="http://schemas.microsoft.com/office/powerpoint/2010/main" val="226690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PH</a:t>
            </a:r>
            <a:endParaRPr lang="cs-CZ" dirty="0"/>
          </a:p>
        </p:txBody>
      </p:sp>
      <p:sp>
        <p:nvSpPr>
          <p:cNvPr id="3" name="Zástupný symbol pro obsah 2"/>
          <p:cNvSpPr>
            <a:spLocks noGrp="1"/>
          </p:cNvSpPr>
          <p:nvPr>
            <p:ph idx="1"/>
          </p:nvPr>
        </p:nvSpPr>
        <p:spPr>
          <a:xfrm>
            <a:off x="457200" y="1600200"/>
            <a:ext cx="8686800" cy="4525963"/>
          </a:xfrm>
        </p:spPr>
        <p:txBody>
          <a:bodyPr>
            <a:normAutofit fontScale="92500" lnSpcReduction="20000"/>
          </a:bodyPr>
          <a:lstStyle/>
          <a:p>
            <a:pPr marL="0" indent="0">
              <a:buNone/>
            </a:pPr>
            <a:r>
              <a:rPr lang="cs-CZ" b="1" dirty="0"/>
              <a:t>pH</a:t>
            </a:r>
            <a:r>
              <a:rPr lang="cs-CZ" dirty="0"/>
              <a:t> (angl. </a:t>
            </a:r>
            <a:r>
              <a:rPr lang="cs-CZ" i="1" dirty="0" err="1"/>
              <a:t>potential</a:t>
            </a:r>
            <a:r>
              <a:rPr lang="cs-CZ" i="1" dirty="0"/>
              <a:t> </a:t>
            </a:r>
            <a:r>
              <a:rPr lang="cs-CZ" i="1" dirty="0" err="1"/>
              <a:t>of</a:t>
            </a:r>
            <a:r>
              <a:rPr lang="cs-CZ" i="1" dirty="0"/>
              <a:t> hydrogen</a:t>
            </a:r>
            <a:r>
              <a:rPr lang="cs-CZ" dirty="0"/>
              <a:t>, lat. </a:t>
            </a:r>
            <a:r>
              <a:rPr lang="cs-CZ" i="1" dirty="0" err="1"/>
              <a:t>pondus</a:t>
            </a:r>
            <a:r>
              <a:rPr lang="cs-CZ" i="1" dirty="0"/>
              <a:t> hydrogenia</a:t>
            </a:r>
            <a:r>
              <a:rPr lang="cs-CZ" dirty="0"/>
              <a:t>, tj. „potenciál vodíku“), též </a:t>
            </a:r>
            <a:r>
              <a:rPr lang="cs-CZ" b="1" dirty="0"/>
              <a:t>vodíkový exponent</a:t>
            </a:r>
            <a:r>
              <a:rPr lang="cs-CZ" dirty="0"/>
              <a:t> je číslo, kterým se v chemii vyjadřuje, zda </a:t>
            </a:r>
            <a:r>
              <a:rPr lang="cs-CZ" dirty="0">
                <a:solidFill>
                  <a:srgbClr val="00B050"/>
                </a:solidFill>
              </a:rPr>
              <a:t>vodný</a:t>
            </a:r>
            <a:r>
              <a:rPr lang="cs-CZ" dirty="0"/>
              <a:t> roztok reaguje kysele či </a:t>
            </a:r>
            <a:r>
              <a:rPr lang="cs-CZ" dirty="0" smtClean="0"/>
              <a:t>naopak</a:t>
            </a:r>
            <a:r>
              <a:rPr lang="cs-CZ" dirty="0"/>
              <a:t> zásaditě (alkalicky). Jedná se o logaritmickou stupnici s rozsahem hodnot od 0 do 14 (pro většinu vodných roztoků, roztoky silných kyselin a zásad či jiné než vodné roztoky mohou nabývat jiných hodnot); přitom </a:t>
            </a:r>
            <a:r>
              <a:rPr lang="cs-CZ" b="1" dirty="0">
                <a:solidFill>
                  <a:srgbClr val="FF0000"/>
                </a:solidFill>
              </a:rPr>
              <a:t>neutrální</a:t>
            </a:r>
            <a:r>
              <a:rPr lang="cs-CZ" dirty="0"/>
              <a:t> voda má pH při standardních podmínkách rovno </a:t>
            </a:r>
            <a:r>
              <a:rPr lang="cs-CZ" b="1" dirty="0">
                <a:solidFill>
                  <a:srgbClr val="FF0000"/>
                </a:solidFill>
              </a:rPr>
              <a:t>7</a:t>
            </a:r>
            <a:r>
              <a:rPr lang="cs-CZ" dirty="0"/>
              <a:t>. U </a:t>
            </a:r>
            <a:r>
              <a:rPr lang="cs-CZ" b="1" dirty="0">
                <a:solidFill>
                  <a:srgbClr val="0070C0"/>
                </a:solidFill>
              </a:rPr>
              <a:t>kyselin</a:t>
            </a:r>
            <a:r>
              <a:rPr lang="cs-CZ" dirty="0"/>
              <a:t> je pH </a:t>
            </a:r>
            <a:r>
              <a:rPr lang="cs-CZ" b="1" dirty="0"/>
              <a:t>menší než sedm</a:t>
            </a:r>
            <a:r>
              <a:rPr lang="cs-CZ" dirty="0"/>
              <a:t>; naopak </a:t>
            </a:r>
            <a:r>
              <a:rPr lang="cs-CZ" b="1" dirty="0">
                <a:solidFill>
                  <a:srgbClr val="00B050"/>
                </a:solidFill>
              </a:rPr>
              <a:t>zásady</a:t>
            </a:r>
            <a:r>
              <a:rPr lang="cs-CZ" dirty="0"/>
              <a:t> mají </a:t>
            </a:r>
            <a:r>
              <a:rPr lang="cs-CZ" dirty="0">
                <a:solidFill>
                  <a:srgbClr val="00B050"/>
                </a:solidFill>
              </a:rPr>
              <a:t>pH &gt; 7. </a:t>
            </a:r>
          </a:p>
        </p:txBody>
      </p:sp>
      <p:sp>
        <p:nvSpPr>
          <p:cNvPr id="4" name="TextovéPole 3"/>
          <p:cNvSpPr txBox="1"/>
          <p:nvPr/>
        </p:nvSpPr>
        <p:spPr>
          <a:xfrm>
            <a:off x="5652120" y="6237312"/>
            <a:ext cx="1800200" cy="369332"/>
          </a:xfrm>
          <a:prstGeom prst="rect">
            <a:avLst/>
          </a:prstGeom>
          <a:noFill/>
        </p:spPr>
        <p:txBody>
          <a:bodyPr wrap="square" rtlCol="0">
            <a:spAutoFit/>
          </a:bodyPr>
          <a:lstStyle/>
          <a:p>
            <a:r>
              <a:rPr lang="cs-CZ" dirty="0" smtClean="0"/>
              <a:t>Zdroj: Wikipedie</a:t>
            </a:r>
            <a:endParaRPr lang="cs-CZ" dirty="0"/>
          </a:p>
        </p:txBody>
      </p:sp>
    </p:spTree>
    <p:extLst>
      <p:ext uri="{BB962C8B-B14F-4D97-AF65-F5344CB8AC3E}">
        <p14:creationId xmlns:p14="http://schemas.microsoft.com/office/powerpoint/2010/main" val="1962094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784976" cy="850106"/>
          </a:xfrm>
        </p:spPr>
        <p:txBody>
          <a:bodyPr>
            <a:normAutofit fontScale="90000"/>
          </a:bodyPr>
          <a:lstStyle/>
          <a:p>
            <a:pPr lvl="0"/>
            <a:r>
              <a:rPr lang="cs-CZ" b="1" i="1" dirty="0" smtClean="0"/>
              <a:t>Nárazníkové systémy </a:t>
            </a:r>
            <a:r>
              <a:rPr lang="cs-CZ" sz="2200" b="1" i="1" dirty="0" smtClean="0"/>
              <a:t>(pro stabilitu vnitřního prostředí)</a:t>
            </a:r>
            <a:endParaRPr lang="cs-CZ" dirty="0"/>
          </a:p>
        </p:txBody>
      </p:sp>
      <p:sp>
        <p:nvSpPr>
          <p:cNvPr id="3" name="Zástupný symbol pro obsah 2"/>
          <p:cNvSpPr>
            <a:spLocks noGrp="1"/>
          </p:cNvSpPr>
          <p:nvPr>
            <p:ph idx="1"/>
          </p:nvPr>
        </p:nvSpPr>
        <p:spPr>
          <a:xfrm>
            <a:off x="457200" y="1600200"/>
            <a:ext cx="8229600" cy="4781128"/>
          </a:xfrm>
        </p:spPr>
        <p:txBody>
          <a:bodyPr>
            <a:normAutofit fontScale="70000" lnSpcReduction="20000"/>
          </a:bodyPr>
          <a:lstStyle/>
          <a:p>
            <a:pPr lvl="0"/>
            <a:r>
              <a:rPr lang="cs-CZ" b="1" dirty="0" smtClean="0">
                <a:solidFill>
                  <a:srgbClr val="0070C0"/>
                </a:solidFill>
              </a:rPr>
              <a:t>fyziologická </a:t>
            </a:r>
            <a:r>
              <a:rPr lang="cs-CZ" b="1" dirty="0">
                <a:solidFill>
                  <a:srgbClr val="0070C0"/>
                </a:solidFill>
              </a:rPr>
              <a:t>hodnota pH tepenné krve je 7,4 </a:t>
            </a:r>
          </a:p>
          <a:p>
            <a:pPr lvl="0"/>
            <a:r>
              <a:rPr lang="cs-CZ" dirty="0"/>
              <a:t>pH v těle je stabilizováno nárazníkovou kapacitou tělesných tekutin</a:t>
            </a:r>
          </a:p>
          <a:p>
            <a:pPr lvl="0"/>
            <a:r>
              <a:rPr lang="cs-CZ" b="1" i="1" dirty="0">
                <a:solidFill>
                  <a:srgbClr val="FF0000"/>
                </a:solidFill>
              </a:rPr>
              <a:t>nárazník</a:t>
            </a:r>
            <a:r>
              <a:rPr lang="cs-CZ" b="1" dirty="0">
                <a:solidFill>
                  <a:srgbClr val="FF0000"/>
                </a:solidFill>
              </a:rPr>
              <a:t> je látka schopná vázat nebo uvolňovat vodíkové ionty </a:t>
            </a:r>
          </a:p>
          <a:p>
            <a:pPr lvl="0"/>
            <a:r>
              <a:rPr lang="cs-CZ" dirty="0"/>
              <a:t>nárazníky jsou kyselina uhličitá, plasmatické bílkoviny a bílkoviny v buňkách</a:t>
            </a:r>
          </a:p>
          <a:p>
            <a:r>
              <a:rPr lang="cs-CZ" dirty="0"/>
              <a:t> </a:t>
            </a:r>
          </a:p>
          <a:p>
            <a:r>
              <a:rPr lang="cs-CZ" b="1" u="sng" dirty="0">
                <a:solidFill>
                  <a:srgbClr val="FF0000"/>
                </a:solidFill>
              </a:rPr>
              <a:t>V udržování určité stability vnitřního prostředí se účastní dýchání a tvorba moči. </a:t>
            </a:r>
            <a:endParaRPr lang="cs-CZ" b="1" dirty="0">
              <a:solidFill>
                <a:srgbClr val="FF0000"/>
              </a:solidFill>
            </a:endParaRPr>
          </a:p>
          <a:p>
            <a:pPr lvl="0"/>
            <a:r>
              <a:rPr lang="cs-CZ" dirty="0"/>
              <a:t>pokles pH krve pod 7,36 = </a:t>
            </a:r>
            <a:r>
              <a:rPr lang="cs-CZ" b="1" u="sng" dirty="0"/>
              <a:t>acidóza</a:t>
            </a:r>
            <a:r>
              <a:rPr lang="cs-CZ" dirty="0"/>
              <a:t> (dochází k ní při zvýšené tvorbě kyselých metabolitů - </a:t>
            </a:r>
            <a:r>
              <a:rPr lang="cs-CZ" b="1" dirty="0">
                <a:solidFill>
                  <a:srgbClr val="00B0F0"/>
                </a:solidFill>
              </a:rPr>
              <a:t>například kyseliny mléčné</a:t>
            </a:r>
            <a:r>
              <a:rPr lang="cs-CZ" dirty="0"/>
              <a:t>)</a:t>
            </a:r>
          </a:p>
          <a:p>
            <a:pPr lvl="0"/>
            <a:r>
              <a:rPr lang="cs-CZ" dirty="0"/>
              <a:t>vzestup nad 7,44 = </a:t>
            </a:r>
            <a:r>
              <a:rPr lang="cs-CZ" b="1" u="sng" dirty="0"/>
              <a:t>alkalóza</a:t>
            </a:r>
            <a:r>
              <a:rPr lang="cs-CZ" dirty="0"/>
              <a:t> </a:t>
            </a:r>
          </a:p>
          <a:p>
            <a:pPr lvl="0"/>
            <a:r>
              <a:rPr lang="cs-CZ" dirty="0"/>
              <a:t>hranice pH tepenné krve slučitelné se životem jsou 6,9 - 7,8</a:t>
            </a:r>
          </a:p>
        </p:txBody>
      </p:sp>
    </p:spTree>
    <p:extLst>
      <p:ext uri="{BB962C8B-B14F-4D97-AF65-F5344CB8AC3E}">
        <p14:creationId xmlns:p14="http://schemas.microsoft.com/office/powerpoint/2010/main" val="2557782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effectLst>
                  <a:outerShdw blurRad="38100" dist="38100" dir="2700000" algn="tl">
                    <a:srgbClr val="000000">
                      <a:alpha val="43137"/>
                    </a:srgbClr>
                  </a:outerShdw>
                </a:effectLst>
              </a:rPr>
              <a:t>Tělní tekutiny</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92500" lnSpcReduction="10000"/>
          </a:bodyPr>
          <a:lstStyle/>
          <a:p>
            <a:r>
              <a:rPr lang="cs-CZ" dirty="0"/>
              <a:t>Jsou to roztoky organických a anorganických látek, jejichž základem je voda. Tělo obsahuje kolem 40-45 l vody, což představuje cca 60 – 65% tělesné hmotnosti. Z toho jsou 2/3 v buňkách a 1/3 mimo buňky. Jedná se pojivovou trofickou (tekutou ) tkáň.</a:t>
            </a:r>
          </a:p>
          <a:p>
            <a:r>
              <a:rPr lang="cs-CZ" dirty="0"/>
              <a:t>Většina tekutin koluje v těle organizmu, některé tekutiny jsou vylučované ven z těla (odpadní). Následující seznam je sestaven s důrazem na tělní tekutiny člověka.</a:t>
            </a:r>
          </a:p>
        </p:txBody>
      </p:sp>
    </p:spTree>
    <p:extLst>
      <p:ext uri="{BB962C8B-B14F-4D97-AF65-F5344CB8AC3E}">
        <p14:creationId xmlns:p14="http://schemas.microsoft.com/office/powerpoint/2010/main" val="18781696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Krevní skupiny</a:t>
            </a:r>
            <a:endParaRPr lang="cs-CZ" dirty="0"/>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pPr lvl="0"/>
            <a:r>
              <a:rPr lang="cs-CZ" dirty="0" smtClean="0"/>
              <a:t>membrány </a:t>
            </a:r>
            <a:r>
              <a:rPr lang="cs-CZ" dirty="0"/>
              <a:t>lidských krvinek obsahují </a:t>
            </a:r>
            <a:r>
              <a:rPr lang="cs-CZ" b="1" dirty="0"/>
              <a:t>antigeny krevních skupin</a:t>
            </a:r>
            <a:r>
              <a:rPr lang="cs-CZ" dirty="0"/>
              <a:t> = </a:t>
            </a:r>
            <a:r>
              <a:rPr lang="cs-CZ" b="1" dirty="0">
                <a:solidFill>
                  <a:srgbClr val="00B0F0"/>
                </a:solidFill>
              </a:rPr>
              <a:t>aglutinogeny A </a:t>
            </a:r>
            <a:r>
              <a:rPr lang="cs-CZ" b="1" dirty="0" err="1">
                <a:solidFill>
                  <a:srgbClr val="00B0F0"/>
                </a:solidFill>
              </a:rPr>
              <a:t>a</a:t>
            </a:r>
            <a:r>
              <a:rPr lang="cs-CZ" b="1" dirty="0">
                <a:solidFill>
                  <a:srgbClr val="00B0F0"/>
                </a:solidFill>
              </a:rPr>
              <a:t> B</a:t>
            </a:r>
          </a:p>
          <a:p>
            <a:pPr lvl="0"/>
            <a:r>
              <a:rPr lang="cs-CZ" dirty="0">
                <a:solidFill>
                  <a:srgbClr val="FF0000"/>
                </a:solidFill>
              </a:rPr>
              <a:t>dědí se z rodičů na děti</a:t>
            </a:r>
          </a:p>
          <a:p>
            <a:pPr lvl="0"/>
            <a:r>
              <a:rPr lang="cs-CZ" dirty="0"/>
              <a:t>tyto antigeny určují typ krevní skupiny (</a:t>
            </a:r>
            <a:r>
              <a:rPr lang="cs-CZ" dirty="0">
                <a:solidFill>
                  <a:srgbClr val="FF0000"/>
                </a:solidFill>
              </a:rPr>
              <a:t>krevní </a:t>
            </a:r>
            <a:r>
              <a:rPr lang="cs-CZ" u="sng" dirty="0">
                <a:solidFill>
                  <a:srgbClr val="FF0000"/>
                </a:solidFill>
              </a:rPr>
              <a:t>skupina A</a:t>
            </a:r>
            <a:r>
              <a:rPr lang="cs-CZ" dirty="0">
                <a:solidFill>
                  <a:srgbClr val="FF0000"/>
                </a:solidFill>
              </a:rPr>
              <a:t> má </a:t>
            </a:r>
            <a:r>
              <a:rPr lang="cs-CZ" i="1" dirty="0">
                <a:solidFill>
                  <a:srgbClr val="FF0000"/>
                </a:solidFill>
              </a:rPr>
              <a:t>antigen A</a:t>
            </a:r>
            <a:r>
              <a:rPr lang="cs-CZ" dirty="0"/>
              <a:t>, </a:t>
            </a:r>
            <a:r>
              <a:rPr lang="cs-CZ" u="sng" dirty="0">
                <a:solidFill>
                  <a:srgbClr val="0070C0"/>
                </a:solidFill>
              </a:rPr>
              <a:t>krevní skupina B</a:t>
            </a:r>
            <a:r>
              <a:rPr lang="cs-CZ" dirty="0">
                <a:solidFill>
                  <a:srgbClr val="0070C0"/>
                </a:solidFill>
              </a:rPr>
              <a:t> má </a:t>
            </a:r>
            <a:r>
              <a:rPr lang="cs-CZ" i="1" dirty="0">
                <a:solidFill>
                  <a:srgbClr val="0070C0"/>
                </a:solidFill>
              </a:rPr>
              <a:t>antigen B</a:t>
            </a:r>
            <a:r>
              <a:rPr lang="cs-CZ" dirty="0"/>
              <a:t>, </a:t>
            </a:r>
            <a:r>
              <a:rPr lang="cs-CZ" u="sng" dirty="0"/>
              <a:t>krevní skupin AB</a:t>
            </a:r>
            <a:r>
              <a:rPr lang="cs-CZ" dirty="0"/>
              <a:t> má </a:t>
            </a:r>
            <a:r>
              <a:rPr lang="cs-CZ" i="1" dirty="0"/>
              <a:t>oba antigeny</a:t>
            </a:r>
            <a:r>
              <a:rPr lang="cs-CZ" dirty="0"/>
              <a:t> a </a:t>
            </a:r>
            <a:r>
              <a:rPr lang="cs-CZ" u="sng" dirty="0">
                <a:solidFill>
                  <a:srgbClr val="00B050"/>
                </a:solidFill>
              </a:rPr>
              <a:t>krevní skupina nula</a:t>
            </a:r>
            <a:r>
              <a:rPr lang="cs-CZ" dirty="0">
                <a:solidFill>
                  <a:srgbClr val="00B050"/>
                </a:solidFill>
              </a:rPr>
              <a:t> </a:t>
            </a:r>
            <a:r>
              <a:rPr lang="cs-CZ" i="1" dirty="0">
                <a:solidFill>
                  <a:srgbClr val="00B050"/>
                </a:solidFill>
              </a:rPr>
              <a:t>nemá ani A ani B</a:t>
            </a:r>
            <a:r>
              <a:rPr lang="cs-CZ" dirty="0">
                <a:solidFill>
                  <a:srgbClr val="00B050"/>
                </a:solidFill>
              </a:rPr>
              <a:t> </a:t>
            </a:r>
          </a:p>
          <a:p>
            <a:pPr lvl="0"/>
            <a:r>
              <a:rPr lang="cs-CZ" dirty="0"/>
              <a:t>v krevní plasmě jsou </a:t>
            </a:r>
            <a:r>
              <a:rPr lang="cs-CZ" b="1" dirty="0"/>
              <a:t>protilátky proti antigenům krevních skupin</a:t>
            </a:r>
            <a:r>
              <a:rPr lang="cs-CZ" dirty="0"/>
              <a:t> = </a:t>
            </a:r>
            <a:r>
              <a:rPr lang="cs-CZ" b="1" dirty="0"/>
              <a:t>aglutininy</a:t>
            </a:r>
            <a:endParaRPr lang="cs-CZ" dirty="0"/>
          </a:p>
          <a:p>
            <a:pPr lvl="0"/>
            <a:r>
              <a:rPr lang="cs-CZ" dirty="0"/>
              <a:t>protilátky proti antigenu A = aglutininy anti-A, protilátky proti antigenu B anti-B</a:t>
            </a:r>
          </a:p>
          <a:p>
            <a:pPr lvl="0"/>
            <a:r>
              <a:rPr lang="cs-CZ" dirty="0"/>
              <a:t>pokud by u jedince s aglutinogenem A byly současně protilátky anti-A, navázaly by se tyto protilátky na odpovídající aglutinogen = výslednou reakcí je rozpad erytrocytů </a:t>
            </a:r>
          </a:p>
        </p:txBody>
      </p:sp>
    </p:spTree>
    <p:extLst>
      <p:ext uri="{BB962C8B-B14F-4D97-AF65-F5344CB8AC3E}">
        <p14:creationId xmlns:p14="http://schemas.microsoft.com/office/powerpoint/2010/main" val="29929269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1"/>
            <a:ext cx="8229600" cy="4061048"/>
          </a:xfrm>
        </p:spPr>
        <p:txBody>
          <a:bodyPr/>
          <a:lstStyle/>
          <a:p>
            <a:r>
              <a:rPr lang="cs-CZ" b="1" u="sng" dirty="0"/>
              <a:t>Systém </a:t>
            </a:r>
            <a:r>
              <a:rPr lang="cs-CZ" b="1" u="sng" dirty="0" err="1" smtClean="0"/>
              <a:t>Rh</a:t>
            </a:r>
            <a:endParaRPr lang="cs-CZ" dirty="0"/>
          </a:p>
          <a:p>
            <a:pPr lvl="0"/>
            <a:r>
              <a:rPr lang="cs-CZ" dirty="0"/>
              <a:t>systém </a:t>
            </a:r>
            <a:r>
              <a:rPr lang="cs-CZ" dirty="0" err="1"/>
              <a:t>Rh</a:t>
            </a:r>
            <a:r>
              <a:rPr lang="cs-CZ" dirty="0"/>
              <a:t> </a:t>
            </a:r>
            <a:r>
              <a:rPr lang="cs-CZ" b="1" dirty="0">
                <a:solidFill>
                  <a:srgbClr val="00B050"/>
                </a:solidFill>
              </a:rPr>
              <a:t>zahrnuje výskyt dalších antigenů na krvinkách </a:t>
            </a:r>
          </a:p>
          <a:p>
            <a:pPr lvl="0"/>
            <a:r>
              <a:rPr lang="cs-CZ" dirty="0">
                <a:solidFill>
                  <a:srgbClr val="FF0000"/>
                </a:solidFill>
              </a:rPr>
              <a:t>přítomnost </a:t>
            </a:r>
            <a:r>
              <a:rPr lang="cs-CZ" b="1" dirty="0">
                <a:solidFill>
                  <a:srgbClr val="FF0000"/>
                </a:solidFill>
              </a:rPr>
              <a:t>antigenu D</a:t>
            </a:r>
            <a:r>
              <a:rPr lang="cs-CZ" dirty="0">
                <a:solidFill>
                  <a:srgbClr val="FF0000"/>
                </a:solidFill>
              </a:rPr>
              <a:t> = </a:t>
            </a:r>
            <a:r>
              <a:rPr lang="cs-CZ" dirty="0" err="1">
                <a:solidFill>
                  <a:srgbClr val="FF0000"/>
                </a:solidFill>
              </a:rPr>
              <a:t>Rh</a:t>
            </a:r>
            <a:r>
              <a:rPr lang="cs-CZ" dirty="0">
                <a:solidFill>
                  <a:srgbClr val="FF0000"/>
                </a:solidFill>
              </a:rPr>
              <a:t>-pozitivní (</a:t>
            </a:r>
            <a:r>
              <a:rPr lang="cs-CZ" dirty="0" err="1">
                <a:solidFill>
                  <a:srgbClr val="FF0000"/>
                </a:solidFill>
              </a:rPr>
              <a:t>Rh</a:t>
            </a:r>
            <a:r>
              <a:rPr lang="cs-CZ" baseline="30000" dirty="0">
                <a:solidFill>
                  <a:srgbClr val="FF0000"/>
                </a:solidFill>
              </a:rPr>
              <a:t>+</a:t>
            </a:r>
            <a:r>
              <a:rPr lang="cs-CZ" dirty="0">
                <a:solidFill>
                  <a:srgbClr val="FF0000"/>
                </a:solidFill>
              </a:rPr>
              <a:t>) - 85 % </a:t>
            </a:r>
            <a:r>
              <a:rPr lang="cs-CZ" dirty="0" smtClean="0">
                <a:solidFill>
                  <a:srgbClr val="FF0000"/>
                </a:solidFill>
              </a:rPr>
              <a:t>populace</a:t>
            </a:r>
            <a:endParaRPr lang="cs-CZ" dirty="0" smtClean="0"/>
          </a:p>
          <a:p>
            <a:pPr lvl="0"/>
            <a:r>
              <a:rPr lang="cs-CZ" dirty="0" smtClean="0"/>
              <a:t>jeho </a:t>
            </a:r>
            <a:r>
              <a:rPr lang="cs-CZ" dirty="0"/>
              <a:t>nepřítomnost = </a:t>
            </a:r>
            <a:r>
              <a:rPr lang="cs-CZ" dirty="0" err="1"/>
              <a:t>Rh</a:t>
            </a:r>
            <a:r>
              <a:rPr lang="cs-CZ" dirty="0"/>
              <a:t> negativní (</a:t>
            </a:r>
            <a:r>
              <a:rPr lang="cs-CZ" dirty="0" err="1"/>
              <a:t>Rh</a:t>
            </a:r>
            <a:r>
              <a:rPr lang="cs-CZ" baseline="30000" dirty="0"/>
              <a:t>-</a:t>
            </a:r>
            <a:r>
              <a:rPr lang="cs-CZ" dirty="0"/>
              <a:t>) - 15 % populace</a:t>
            </a:r>
          </a:p>
          <a:p>
            <a:endParaRPr lang="cs-CZ" dirty="0"/>
          </a:p>
        </p:txBody>
      </p:sp>
    </p:spTree>
    <p:extLst>
      <p:ext uri="{BB962C8B-B14F-4D97-AF65-F5344CB8AC3E}">
        <p14:creationId xmlns:p14="http://schemas.microsoft.com/office/powerpoint/2010/main" val="1939323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84168" y="5157192"/>
            <a:ext cx="2612976" cy="360040"/>
          </a:xfrm>
        </p:spPr>
        <p:txBody>
          <a:bodyPr>
            <a:normAutofit/>
          </a:bodyPr>
          <a:lstStyle/>
          <a:p>
            <a:r>
              <a:rPr lang="cs-CZ" sz="1600" dirty="0" smtClean="0"/>
              <a:t>Zdroj: </a:t>
            </a:r>
            <a:r>
              <a:rPr lang="cs-CZ" sz="1600" dirty="0" err="1" smtClean="0"/>
              <a:t>Kohlíková</a:t>
            </a:r>
            <a:r>
              <a:rPr lang="cs-CZ" sz="1600" dirty="0" smtClean="0"/>
              <a:t>, 2007</a:t>
            </a:r>
            <a:endParaRPr lang="cs-CZ" sz="1600" dirty="0"/>
          </a:p>
        </p:txBody>
      </p:sp>
      <p:graphicFrame>
        <p:nvGraphicFramePr>
          <p:cNvPr id="4" name="Tabulka 3"/>
          <p:cNvGraphicFramePr>
            <a:graphicFrameLocks noGrp="1"/>
          </p:cNvGraphicFramePr>
          <p:nvPr>
            <p:extLst>
              <p:ext uri="{D42A27DB-BD31-4B8C-83A1-F6EECF244321}">
                <p14:modId xmlns:p14="http://schemas.microsoft.com/office/powerpoint/2010/main" val="1247770427"/>
              </p:ext>
            </p:extLst>
          </p:nvPr>
        </p:nvGraphicFramePr>
        <p:xfrm>
          <a:off x="467544" y="1412774"/>
          <a:ext cx="8424936" cy="3312369"/>
        </p:xfrm>
        <a:graphic>
          <a:graphicData uri="http://schemas.openxmlformats.org/drawingml/2006/table">
            <a:tbl>
              <a:tblPr>
                <a:tableStyleId>{5C22544A-7EE6-4342-B048-85BDC9FD1C3A}</a:tableStyleId>
              </a:tblPr>
              <a:tblGrid>
                <a:gridCol w="1619687"/>
                <a:gridCol w="1815403"/>
                <a:gridCol w="2592781"/>
                <a:gridCol w="2397065"/>
              </a:tblGrid>
              <a:tr h="978924">
                <a:tc>
                  <a:txBody>
                    <a:bodyPr/>
                    <a:lstStyle/>
                    <a:p>
                      <a:pPr algn="ctr">
                        <a:spcBef>
                          <a:spcPts val="1200"/>
                        </a:spcBef>
                        <a:spcAft>
                          <a:spcPts val="300"/>
                        </a:spcAft>
                      </a:pPr>
                      <a:r>
                        <a:rPr lang="cs-CZ" sz="1600" dirty="0">
                          <a:effectLst/>
                        </a:rPr>
                        <a:t>Krevní skupina</a:t>
                      </a:r>
                      <a:endParaRPr lang="cs-CZ" sz="1400" dirty="0">
                        <a:effectLst/>
                        <a:latin typeface="Arial"/>
                        <a:ea typeface="Times New Roman"/>
                      </a:endParaRPr>
                    </a:p>
                  </a:txBody>
                  <a:tcPr marL="44450" marR="44450" marT="0" marB="0" anchor="ctr"/>
                </a:tc>
                <a:tc>
                  <a:txBody>
                    <a:bodyPr/>
                    <a:lstStyle/>
                    <a:p>
                      <a:pPr algn="ctr">
                        <a:spcAft>
                          <a:spcPts val="0"/>
                        </a:spcAft>
                      </a:pPr>
                      <a:r>
                        <a:rPr lang="cs-CZ" sz="1600">
                          <a:effectLst/>
                        </a:rPr>
                        <a:t>Výskyt u obyvatelstva (%)</a:t>
                      </a:r>
                      <a:endParaRPr lang="cs-CZ" sz="1100">
                        <a:effectLst/>
                        <a:latin typeface="Times New Roman"/>
                        <a:ea typeface="Times New Roman"/>
                      </a:endParaRPr>
                    </a:p>
                  </a:txBody>
                  <a:tcPr marL="44450" marR="44450" marT="0" marB="0" anchor="ctr"/>
                </a:tc>
                <a:tc>
                  <a:txBody>
                    <a:bodyPr/>
                    <a:lstStyle/>
                    <a:p>
                      <a:pPr algn="ctr">
                        <a:spcAft>
                          <a:spcPts val="0"/>
                        </a:spcAft>
                      </a:pPr>
                      <a:r>
                        <a:rPr lang="cs-CZ" sz="1600">
                          <a:effectLst/>
                        </a:rPr>
                        <a:t>Antigen = aglutinogen</a:t>
                      </a:r>
                      <a:endParaRPr lang="cs-CZ" sz="1100">
                        <a:effectLst/>
                      </a:endParaRPr>
                    </a:p>
                    <a:p>
                      <a:pPr algn="ctr">
                        <a:spcAft>
                          <a:spcPts val="0"/>
                        </a:spcAft>
                      </a:pPr>
                      <a:r>
                        <a:rPr lang="cs-CZ" sz="1600">
                          <a:effectLst/>
                        </a:rPr>
                        <a:t>(na červených krvinkách)</a:t>
                      </a:r>
                      <a:endParaRPr lang="cs-CZ" sz="1100">
                        <a:effectLst/>
                        <a:latin typeface="Times New Roman"/>
                        <a:ea typeface="Times New Roman"/>
                      </a:endParaRPr>
                    </a:p>
                  </a:txBody>
                  <a:tcPr marL="44450" marR="44450" marT="0" marB="0" anchor="ctr"/>
                </a:tc>
                <a:tc>
                  <a:txBody>
                    <a:bodyPr/>
                    <a:lstStyle/>
                    <a:p>
                      <a:pPr algn="ctr">
                        <a:spcAft>
                          <a:spcPts val="0"/>
                        </a:spcAft>
                      </a:pPr>
                      <a:r>
                        <a:rPr lang="cs-CZ" sz="1600">
                          <a:effectLst/>
                        </a:rPr>
                        <a:t>protilátka = aglutinin</a:t>
                      </a:r>
                      <a:endParaRPr lang="cs-CZ" sz="1100">
                        <a:effectLst/>
                      </a:endParaRPr>
                    </a:p>
                    <a:p>
                      <a:pPr algn="ctr">
                        <a:spcAft>
                          <a:spcPts val="0"/>
                        </a:spcAft>
                      </a:pPr>
                      <a:r>
                        <a:rPr lang="cs-CZ" sz="1600">
                          <a:effectLst/>
                        </a:rPr>
                        <a:t>(v krevní plasmě)</a:t>
                      </a:r>
                      <a:endParaRPr lang="cs-CZ" sz="1100">
                        <a:effectLst/>
                        <a:latin typeface="Times New Roman"/>
                        <a:ea typeface="Times New Roman"/>
                      </a:endParaRPr>
                    </a:p>
                  </a:txBody>
                  <a:tcPr marL="44450" marR="44450" marT="0" marB="0" anchor="ctr"/>
                </a:tc>
              </a:tr>
              <a:tr h="865056">
                <a:tc>
                  <a:txBody>
                    <a:bodyPr/>
                    <a:lstStyle/>
                    <a:p>
                      <a:pPr algn="ctr">
                        <a:spcAft>
                          <a:spcPts val="0"/>
                        </a:spcAft>
                      </a:pPr>
                      <a:r>
                        <a:rPr lang="cs-CZ" sz="1600">
                          <a:effectLst/>
                        </a:rPr>
                        <a:t>0 (nula)</a:t>
                      </a:r>
                      <a:endParaRPr lang="cs-CZ" sz="1100">
                        <a:effectLst/>
                        <a:latin typeface="Times New Roman"/>
                        <a:ea typeface="Times New Roman"/>
                      </a:endParaRPr>
                    </a:p>
                  </a:txBody>
                  <a:tcPr marL="44450" marR="44450" marT="0" marB="0" anchor="ctr"/>
                </a:tc>
                <a:tc>
                  <a:txBody>
                    <a:bodyPr/>
                    <a:lstStyle/>
                    <a:p>
                      <a:pPr algn="ctr">
                        <a:spcAft>
                          <a:spcPts val="0"/>
                        </a:spcAft>
                      </a:pPr>
                      <a:r>
                        <a:rPr lang="cs-CZ" sz="1600" dirty="0">
                          <a:effectLst/>
                        </a:rPr>
                        <a:t>38</a:t>
                      </a:r>
                      <a:endParaRPr lang="cs-CZ" sz="1100" dirty="0">
                        <a:effectLst/>
                        <a:latin typeface="Times New Roman"/>
                        <a:ea typeface="Times New Roman"/>
                      </a:endParaRPr>
                    </a:p>
                  </a:txBody>
                  <a:tcPr marL="44450" marR="44450" marT="0" marB="0" anchor="ctr"/>
                </a:tc>
                <a:tc>
                  <a:txBody>
                    <a:bodyPr/>
                    <a:lstStyle/>
                    <a:p>
                      <a:pPr algn="ctr">
                        <a:spcAft>
                          <a:spcPts val="0"/>
                        </a:spcAft>
                      </a:pPr>
                      <a:r>
                        <a:rPr lang="cs-CZ" sz="1600">
                          <a:effectLst/>
                        </a:rPr>
                        <a:t>-</a:t>
                      </a:r>
                      <a:endParaRPr lang="cs-CZ" sz="1100">
                        <a:effectLst/>
                        <a:latin typeface="Times New Roman"/>
                        <a:ea typeface="Times New Roman"/>
                      </a:endParaRPr>
                    </a:p>
                  </a:txBody>
                  <a:tcPr marL="44450" marR="44450" marT="0" marB="0" anchor="ctr"/>
                </a:tc>
                <a:tc>
                  <a:txBody>
                    <a:bodyPr/>
                    <a:lstStyle/>
                    <a:p>
                      <a:pPr algn="ctr">
                        <a:spcAft>
                          <a:spcPts val="0"/>
                        </a:spcAft>
                      </a:pPr>
                      <a:r>
                        <a:rPr lang="cs-CZ" sz="1600">
                          <a:effectLst/>
                        </a:rPr>
                        <a:t>anti-A, anti-B</a:t>
                      </a:r>
                      <a:endParaRPr lang="cs-CZ" sz="1100">
                        <a:effectLst/>
                        <a:latin typeface="Times New Roman"/>
                        <a:ea typeface="Times New Roman"/>
                      </a:endParaRPr>
                    </a:p>
                  </a:txBody>
                  <a:tcPr marL="44450" marR="44450" marT="0" marB="0" anchor="ctr"/>
                </a:tc>
              </a:tr>
              <a:tr h="489463">
                <a:tc>
                  <a:txBody>
                    <a:bodyPr/>
                    <a:lstStyle/>
                    <a:p>
                      <a:pPr algn="ctr">
                        <a:spcBef>
                          <a:spcPts val="1200"/>
                        </a:spcBef>
                        <a:spcAft>
                          <a:spcPts val="300"/>
                        </a:spcAft>
                      </a:pPr>
                      <a:r>
                        <a:rPr lang="cs-CZ" sz="1600">
                          <a:effectLst/>
                        </a:rPr>
                        <a:t>A</a:t>
                      </a:r>
                      <a:endParaRPr lang="cs-CZ" sz="1100" b="1">
                        <a:effectLst/>
                        <a:latin typeface="Times New Roman"/>
                      </a:endParaRPr>
                    </a:p>
                  </a:txBody>
                  <a:tcPr marL="44450" marR="44450" marT="0" marB="0" anchor="ctr"/>
                </a:tc>
                <a:tc>
                  <a:txBody>
                    <a:bodyPr/>
                    <a:lstStyle/>
                    <a:p>
                      <a:pPr algn="ctr">
                        <a:spcAft>
                          <a:spcPts val="0"/>
                        </a:spcAft>
                      </a:pPr>
                      <a:r>
                        <a:rPr lang="cs-CZ" sz="1600">
                          <a:effectLst/>
                        </a:rPr>
                        <a:t>42</a:t>
                      </a:r>
                      <a:endParaRPr lang="cs-CZ" sz="1100">
                        <a:effectLst/>
                        <a:latin typeface="Times New Roman"/>
                        <a:ea typeface="Times New Roman"/>
                      </a:endParaRPr>
                    </a:p>
                  </a:txBody>
                  <a:tcPr marL="44450" marR="44450" marT="0" marB="0" anchor="ctr"/>
                </a:tc>
                <a:tc>
                  <a:txBody>
                    <a:bodyPr/>
                    <a:lstStyle/>
                    <a:p>
                      <a:pPr algn="ctr">
                        <a:spcBef>
                          <a:spcPts val="1200"/>
                        </a:spcBef>
                        <a:spcAft>
                          <a:spcPts val="300"/>
                        </a:spcAft>
                      </a:pPr>
                      <a:r>
                        <a:rPr lang="cs-CZ" sz="1600">
                          <a:effectLst/>
                        </a:rPr>
                        <a:t>A</a:t>
                      </a:r>
                      <a:endParaRPr lang="cs-CZ" sz="1100" b="1">
                        <a:effectLst/>
                        <a:latin typeface="Times New Roman"/>
                      </a:endParaRPr>
                    </a:p>
                  </a:txBody>
                  <a:tcPr marL="44450" marR="44450" marT="0" marB="0" anchor="ctr"/>
                </a:tc>
                <a:tc>
                  <a:txBody>
                    <a:bodyPr/>
                    <a:lstStyle/>
                    <a:p>
                      <a:pPr algn="ctr">
                        <a:spcAft>
                          <a:spcPts val="0"/>
                        </a:spcAft>
                      </a:pPr>
                      <a:r>
                        <a:rPr lang="cs-CZ" sz="1600">
                          <a:effectLst/>
                        </a:rPr>
                        <a:t>anti-B</a:t>
                      </a:r>
                      <a:endParaRPr lang="cs-CZ" sz="1100">
                        <a:effectLst/>
                        <a:latin typeface="Times New Roman"/>
                        <a:ea typeface="Times New Roman"/>
                      </a:endParaRPr>
                    </a:p>
                  </a:txBody>
                  <a:tcPr marL="44450" marR="44450" marT="0" marB="0" anchor="ctr"/>
                </a:tc>
              </a:tr>
              <a:tr h="489463">
                <a:tc>
                  <a:txBody>
                    <a:bodyPr/>
                    <a:lstStyle/>
                    <a:p>
                      <a:pPr algn="ctr">
                        <a:spcBef>
                          <a:spcPts val="1200"/>
                        </a:spcBef>
                        <a:spcAft>
                          <a:spcPts val="300"/>
                        </a:spcAft>
                      </a:pPr>
                      <a:r>
                        <a:rPr lang="cs-CZ" sz="1600">
                          <a:effectLst/>
                        </a:rPr>
                        <a:t>B</a:t>
                      </a:r>
                      <a:endParaRPr lang="cs-CZ" sz="1100" b="1">
                        <a:effectLst/>
                        <a:latin typeface="Times New Roman"/>
                      </a:endParaRPr>
                    </a:p>
                  </a:txBody>
                  <a:tcPr marL="44450" marR="44450" marT="0" marB="0" anchor="ctr"/>
                </a:tc>
                <a:tc>
                  <a:txBody>
                    <a:bodyPr/>
                    <a:lstStyle/>
                    <a:p>
                      <a:pPr algn="ctr">
                        <a:spcAft>
                          <a:spcPts val="0"/>
                        </a:spcAft>
                      </a:pPr>
                      <a:r>
                        <a:rPr lang="cs-CZ" sz="1600">
                          <a:effectLst/>
                        </a:rPr>
                        <a:t>14</a:t>
                      </a:r>
                      <a:endParaRPr lang="cs-CZ" sz="1100">
                        <a:effectLst/>
                        <a:latin typeface="Times New Roman"/>
                        <a:ea typeface="Times New Roman"/>
                      </a:endParaRPr>
                    </a:p>
                  </a:txBody>
                  <a:tcPr marL="44450" marR="44450" marT="0" marB="0" anchor="ctr"/>
                </a:tc>
                <a:tc>
                  <a:txBody>
                    <a:bodyPr/>
                    <a:lstStyle/>
                    <a:p>
                      <a:pPr algn="ctr">
                        <a:spcBef>
                          <a:spcPts val="1200"/>
                        </a:spcBef>
                        <a:spcAft>
                          <a:spcPts val="300"/>
                        </a:spcAft>
                      </a:pPr>
                      <a:r>
                        <a:rPr lang="cs-CZ" sz="1600" dirty="0">
                          <a:effectLst/>
                        </a:rPr>
                        <a:t>B</a:t>
                      </a:r>
                      <a:endParaRPr lang="cs-CZ" sz="1100" b="1" dirty="0">
                        <a:effectLst/>
                        <a:latin typeface="Times New Roman"/>
                      </a:endParaRPr>
                    </a:p>
                  </a:txBody>
                  <a:tcPr marL="44450" marR="44450" marT="0" marB="0" anchor="ctr"/>
                </a:tc>
                <a:tc>
                  <a:txBody>
                    <a:bodyPr/>
                    <a:lstStyle/>
                    <a:p>
                      <a:pPr algn="ctr">
                        <a:spcAft>
                          <a:spcPts val="0"/>
                        </a:spcAft>
                      </a:pPr>
                      <a:r>
                        <a:rPr lang="cs-CZ" sz="1600">
                          <a:effectLst/>
                        </a:rPr>
                        <a:t>anti-A</a:t>
                      </a:r>
                      <a:endParaRPr lang="cs-CZ" sz="1100">
                        <a:effectLst/>
                        <a:latin typeface="Times New Roman"/>
                        <a:ea typeface="Times New Roman"/>
                      </a:endParaRPr>
                    </a:p>
                  </a:txBody>
                  <a:tcPr marL="44450" marR="44450" marT="0" marB="0" anchor="ctr"/>
                </a:tc>
              </a:tr>
              <a:tr h="489463">
                <a:tc>
                  <a:txBody>
                    <a:bodyPr/>
                    <a:lstStyle/>
                    <a:p>
                      <a:pPr algn="ctr">
                        <a:spcBef>
                          <a:spcPts val="1200"/>
                        </a:spcBef>
                        <a:spcAft>
                          <a:spcPts val="300"/>
                        </a:spcAft>
                      </a:pPr>
                      <a:r>
                        <a:rPr lang="cs-CZ" sz="1600">
                          <a:effectLst/>
                        </a:rPr>
                        <a:t>AB</a:t>
                      </a:r>
                      <a:endParaRPr lang="cs-CZ" sz="1100" b="1">
                        <a:effectLst/>
                        <a:latin typeface="Times New Roman"/>
                      </a:endParaRPr>
                    </a:p>
                  </a:txBody>
                  <a:tcPr marL="44450" marR="44450" marT="0" marB="0" anchor="ctr"/>
                </a:tc>
                <a:tc>
                  <a:txBody>
                    <a:bodyPr/>
                    <a:lstStyle/>
                    <a:p>
                      <a:pPr algn="ctr">
                        <a:spcAft>
                          <a:spcPts val="0"/>
                        </a:spcAft>
                      </a:pPr>
                      <a:r>
                        <a:rPr lang="cs-CZ" sz="1600">
                          <a:effectLst/>
                        </a:rPr>
                        <a:t>6</a:t>
                      </a:r>
                      <a:endParaRPr lang="cs-CZ" sz="1100">
                        <a:effectLst/>
                        <a:latin typeface="Times New Roman"/>
                        <a:ea typeface="Times New Roman"/>
                      </a:endParaRPr>
                    </a:p>
                  </a:txBody>
                  <a:tcPr marL="44450" marR="44450" marT="0" marB="0" anchor="ctr"/>
                </a:tc>
                <a:tc>
                  <a:txBody>
                    <a:bodyPr/>
                    <a:lstStyle/>
                    <a:p>
                      <a:pPr algn="ctr">
                        <a:spcBef>
                          <a:spcPts val="1200"/>
                        </a:spcBef>
                        <a:spcAft>
                          <a:spcPts val="300"/>
                        </a:spcAft>
                      </a:pPr>
                      <a:r>
                        <a:rPr lang="cs-CZ" sz="1600">
                          <a:effectLst/>
                        </a:rPr>
                        <a:t>A, B</a:t>
                      </a:r>
                      <a:endParaRPr lang="cs-CZ" sz="1100" b="1">
                        <a:effectLst/>
                        <a:latin typeface="Times New Roman"/>
                      </a:endParaRPr>
                    </a:p>
                  </a:txBody>
                  <a:tcPr marL="44450" marR="44450" marT="0" marB="0" anchor="ctr"/>
                </a:tc>
                <a:tc>
                  <a:txBody>
                    <a:bodyPr/>
                    <a:lstStyle/>
                    <a:p>
                      <a:pPr algn="ctr">
                        <a:spcAft>
                          <a:spcPts val="0"/>
                        </a:spcAft>
                      </a:pPr>
                      <a:r>
                        <a:rPr lang="cs-CZ" sz="1600" dirty="0">
                          <a:effectLst/>
                        </a:rPr>
                        <a:t>-</a:t>
                      </a:r>
                      <a:endParaRPr lang="cs-CZ" sz="1100" dirty="0">
                        <a:effectLst/>
                        <a:latin typeface="Times New Roman"/>
                        <a:ea typeface="Times New Roman"/>
                      </a:endParaRPr>
                    </a:p>
                  </a:txBody>
                  <a:tcPr marL="44450" marR="44450" marT="0" marB="0" anchor="ctr"/>
                </a:tc>
              </a:tr>
            </a:tbl>
          </a:graphicData>
        </a:graphic>
      </p:graphicFrame>
    </p:spTree>
    <p:extLst>
      <p:ext uri="{BB962C8B-B14F-4D97-AF65-F5344CB8AC3E}">
        <p14:creationId xmlns:p14="http://schemas.microsoft.com/office/powerpoint/2010/main" val="2460745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Arteriovenózní diference </a:t>
            </a:r>
            <a:r>
              <a:rPr lang="cs-CZ" b="1" dirty="0" smtClean="0"/>
              <a:t>kyslíku</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pPr marL="0" indent="0">
              <a:buNone/>
            </a:pPr>
            <a:r>
              <a:rPr lang="cs-CZ" sz="4400" dirty="0" smtClean="0"/>
              <a:t>Krev </a:t>
            </a:r>
            <a:r>
              <a:rPr lang="cs-CZ" sz="4400" dirty="0"/>
              <a:t>je schopna při </a:t>
            </a:r>
            <a:r>
              <a:rPr lang="cs-CZ" sz="4400" b="1" dirty="0"/>
              <a:t>plném nasycení hemoglobinu vázat 20 ml kyslíku/100 ml</a:t>
            </a:r>
            <a:r>
              <a:rPr lang="cs-CZ" sz="4400" dirty="0"/>
              <a:t>. Během tělesné práce, kdy je do pracujícího svalu přiváděna okysličená (arteriální) krev, svalové buňky využijí pouze část této nabídky. Zbytek kyslíku se bez užitku vrací žilním systémem zpět do srdce. Rozdíl v úrovni nasycené arteriální a venózní krve kyslíkem se nazývá</a:t>
            </a:r>
            <a:r>
              <a:rPr lang="cs-CZ" sz="4400" b="1" dirty="0"/>
              <a:t> arteriovenózní diference kyslíku (a-v)O</a:t>
            </a:r>
            <a:r>
              <a:rPr lang="cs-CZ" sz="4400" b="1" baseline="-25000" dirty="0"/>
              <a:t>2</a:t>
            </a:r>
            <a:r>
              <a:rPr lang="cs-CZ" sz="4400" i="1" dirty="0"/>
              <a:t>. </a:t>
            </a:r>
            <a:endParaRPr lang="cs-CZ" sz="4400" i="1" dirty="0" smtClean="0"/>
          </a:p>
          <a:p>
            <a:endParaRPr lang="cs-CZ" dirty="0"/>
          </a:p>
        </p:txBody>
      </p:sp>
    </p:spTree>
    <p:extLst>
      <p:ext uri="{BB962C8B-B14F-4D97-AF65-F5344CB8AC3E}">
        <p14:creationId xmlns:p14="http://schemas.microsoft.com/office/powerpoint/2010/main" val="2409238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dirty="0"/>
              <a:t>Její hodnota udává extrakci kyslíku periferními tkáněmi. </a:t>
            </a:r>
            <a:r>
              <a:rPr lang="cs-CZ" dirty="0">
                <a:solidFill>
                  <a:srgbClr val="00B050"/>
                </a:solidFill>
              </a:rPr>
              <a:t>Za klidových podmínek se hodnota </a:t>
            </a:r>
            <a:r>
              <a:rPr lang="cs-CZ" b="1" dirty="0">
                <a:solidFill>
                  <a:srgbClr val="00B050"/>
                </a:solidFill>
              </a:rPr>
              <a:t>(a-v)O</a:t>
            </a:r>
            <a:r>
              <a:rPr lang="cs-CZ" b="1" baseline="-25000" dirty="0">
                <a:solidFill>
                  <a:srgbClr val="00B050"/>
                </a:solidFill>
              </a:rPr>
              <a:t>2 </a:t>
            </a:r>
            <a:r>
              <a:rPr lang="cs-CZ" dirty="0">
                <a:solidFill>
                  <a:srgbClr val="00B050"/>
                </a:solidFill>
              </a:rPr>
              <a:t>pohybuje kolem </a:t>
            </a:r>
            <a:r>
              <a:rPr lang="cs-CZ" b="1" dirty="0">
                <a:solidFill>
                  <a:srgbClr val="00B050"/>
                </a:solidFill>
              </a:rPr>
              <a:t>5 ml/100 ml krve</a:t>
            </a:r>
            <a:r>
              <a:rPr lang="cs-CZ" dirty="0">
                <a:solidFill>
                  <a:srgbClr val="00B050"/>
                </a:solidFill>
              </a:rPr>
              <a:t>. </a:t>
            </a:r>
            <a:endParaRPr lang="cs-CZ" dirty="0" smtClean="0">
              <a:solidFill>
                <a:srgbClr val="00B050"/>
              </a:solidFill>
            </a:endParaRPr>
          </a:p>
          <a:p>
            <a:r>
              <a:rPr lang="cs-CZ" dirty="0" smtClean="0"/>
              <a:t>Při </a:t>
            </a:r>
            <a:r>
              <a:rPr lang="cs-CZ" dirty="0"/>
              <a:t>tělesné práci se její hodnota zvyšuje a při maximální intenzitě může dosahovat až </a:t>
            </a:r>
            <a:r>
              <a:rPr lang="cs-CZ" b="1" dirty="0"/>
              <a:t>16–17 ml kyslíku/100 ml krve</a:t>
            </a:r>
            <a:r>
              <a:rPr lang="cs-CZ" dirty="0"/>
              <a:t>. </a:t>
            </a:r>
            <a:r>
              <a:rPr lang="cs-CZ" dirty="0">
                <a:solidFill>
                  <a:srgbClr val="0070C0"/>
                </a:solidFill>
              </a:rPr>
              <a:t>U vyspělých vytrvalců lze pozorovat hodnoty i </a:t>
            </a:r>
            <a:r>
              <a:rPr lang="cs-CZ" b="1" dirty="0">
                <a:solidFill>
                  <a:srgbClr val="0070C0"/>
                </a:solidFill>
              </a:rPr>
              <a:t>18 ml kyslíku</a:t>
            </a:r>
            <a:r>
              <a:rPr lang="cs-CZ" dirty="0">
                <a:solidFill>
                  <a:srgbClr val="0070C0"/>
                </a:solidFill>
              </a:rPr>
              <a:t>/100 ml krve</a:t>
            </a:r>
            <a:r>
              <a:rPr lang="cs-CZ" dirty="0"/>
              <a:t>. </a:t>
            </a:r>
            <a:endParaRPr lang="cs-CZ" dirty="0" smtClean="0"/>
          </a:p>
          <a:p>
            <a:r>
              <a:rPr lang="cs-CZ" dirty="0" smtClean="0"/>
              <a:t>Ani </a:t>
            </a:r>
            <a:r>
              <a:rPr lang="cs-CZ" dirty="0"/>
              <a:t>při maximální práci však není dosaženo kompletní extrakce kyslíku z venózní krve z důvodu smíchání venózní krve, která protékala pracujícími svaly s krví, která během zatížení protékala na kyslík méně náročnými tkáněmi a část kyslíku si ponechala. </a:t>
            </a:r>
          </a:p>
          <a:p>
            <a:endParaRPr lang="cs-CZ" dirty="0"/>
          </a:p>
        </p:txBody>
      </p:sp>
    </p:spTree>
    <p:extLst>
      <p:ext uri="{BB962C8B-B14F-4D97-AF65-F5344CB8AC3E}">
        <p14:creationId xmlns:p14="http://schemas.microsoft.com/office/powerpoint/2010/main" val="37974243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t>
            </a:r>
            <a:r>
              <a:rPr lang="cs-CZ" b="1" dirty="0" smtClean="0"/>
              <a:t>yšetřovací metody krve</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u="sng" dirty="0" smtClean="0"/>
              <a:t>Sedimentace</a:t>
            </a:r>
            <a:endParaRPr lang="cs-CZ" dirty="0"/>
          </a:p>
          <a:p>
            <a:pPr marL="0" indent="0">
              <a:buNone/>
            </a:pPr>
            <a:endParaRPr lang="cs-CZ" dirty="0"/>
          </a:p>
          <a:p>
            <a:pPr lvl="0"/>
            <a:r>
              <a:rPr lang="cs-CZ" dirty="0"/>
              <a:t>nesrážlivá krev (bez Ca</a:t>
            </a:r>
            <a:r>
              <a:rPr lang="cs-CZ" baseline="30000" dirty="0"/>
              <a:t>2+</a:t>
            </a:r>
            <a:r>
              <a:rPr lang="cs-CZ" dirty="0"/>
              <a:t>) se nechá sedimentovat po </a:t>
            </a:r>
            <a:r>
              <a:rPr lang="cs-CZ" b="1" dirty="0">
                <a:solidFill>
                  <a:schemeClr val="accent1"/>
                </a:solidFill>
              </a:rPr>
              <a:t>dobu 1 - 2 hodin </a:t>
            </a:r>
          </a:p>
          <a:p>
            <a:pPr lvl="0"/>
            <a:r>
              <a:rPr lang="cs-CZ" dirty="0"/>
              <a:t>krevní tělíska (krvinky a krevní destičky) volně sedimentují (tedy klesají ke dnu zkumavky)</a:t>
            </a:r>
          </a:p>
          <a:p>
            <a:pPr lvl="0"/>
            <a:r>
              <a:rPr lang="cs-CZ" b="1" dirty="0">
                <a:solidFill>
                  <a:srgbClr val="FF0000"/>
                </a:solidFill>
              </a:rPr>
              <a:t>fyziologicky u mužů klesne za jednu hodinu sediment o 1-3 mm, u žen o 4-7 mm</a:t>
            </a:r>
          </a:p>
          <a:p>
            <a:pPr marL="0" indent="0">
              <a:buNone/>
            </a:pPr>
            <a:endParaRPr lang="cs-CZ" dirty="0"/>
          </a:p>
          <a:p>
            <a:r>
              <a:rPr lang="cs-CZ" b="1" u="sng" dirty="0"/>
              <a:t>Hematokrit</a:t>
            </a:r>
            <a:r>
              <a:rPr lang="cs-CZ" b="1" dirty="0"/>
              <a:t> </a:t>
            </a:r>
            <a:endParaRPr lang="cs-CZ" dirty="0"/>
          </a:p>
          <a:p>
            <a:r>
              <a:rPr lang="cs-CZ" dirty="0"/>
              <a:t>= hodnota, udávající podíl krevních buněk na objem krve </a:t>
            </a:r>
          </a:p>
          <a:p>
            <a:pPr lvl="0"/>
            <a:r>
              <a:rPr lang="cs-CZ" dirty="0"/>
              <a:t>krev se </a:t>
            </a:r>
            <a:r>
              <a:rPr lang="cs-CZ" dirty="0" err="1"/>
              <a:t>zcentrifuguje</a:t>
            </a:r>
            <a:r>
              <a:rPr lang="cs-CZ" dirty="0"/>
              <a:t> a poté se odečte podíl všech krvinek k tekuté složce krve </a:t>
            </a:r>
          </a:p>
          <a:p>
            <a:pPr lvl="0"/>
            <a:r>
              <a:rPr lang="cs-CZ" b="1" dirty="0">
                <a:solidFill>
                  <a:srgbClr val="FF0000"/>
                </a:solidFill>
              </a:rPr>
              <a:t>u mužů jsou krvinky ze 42-52 % zastoupeny v krvi, u žen ze 37-47 %</a:t>
            </a:r>
          </a:p>
          <a:p>
            <a:pPr lvl="0"/>
            <a:r>
              <a:rPr lang="cs-CZ" b="1" dirty="0">
                <a:solidFill>
                  <a:schemeClr val="accent1"/>
                </a:solidFill>
              </a:rPr>
              <a:t>hodnota hematokritu stoupá při zahušťování krve (při velkém pocení, nedostatečném příjmu tekutin, značných ztrátách vody močí apod</a:t>
            </a:r>
            <a:r>
              <a:rPr lang="cs-CZ" dirty="0"/>
              <a:t>.)</a:t>
            </a:r>
          </a:p>
          <a:p>
            <a:endParaRPr lang="cs-CZ" dirty="0"/>
          </a:p>
        </p:txBody>
      </p:sp>
    </p:spTree>
    <p:extLst>
      <p:ext uri="{BB962C8B-B14F-4D97-AF65-F5344CB8AC3E}">
        <p14:creationId xmlns:p14="http://schemas.microsoft.com/office/powerpoint/2010/main" val="15633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b="1" dirty="0" smtClean="0">
                <a:effectLst>
                  <a:outerShdw blurRad="38100" dist="38100" dir="2700000" algn="tl">
                    <a:srgbClr val="000000">
                      <a:alpha val="43137"/>
                    </a:srgbClr>
                  </a:outerShdw>
                </a:effectLst>
              </a:rPr>
              <a:t>Funkce</a:t>
            </a:r>
            <a:endParaRPr lang="cs-CZ" sz="54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92500" lnSpcReduction="20000"/>
          </a:bodyPr>
          <a:lstStyle/>
          <a:p>
            <a:r>
              <a:rPr lang="cs-CZ" dirty="0" smtClean="0"/>
              <a:t>Zajišťují </a:t>
            </a:r>
            <a:r>
              <a:rPr lang="cs-CZ" dirty="0"/>
              <a:t>přenos látek a plynů do vlásečnic, kde difuzí procházejí skrze stěny, napojují se na tkáňový mok a jeho prostřednictvím jdou i do buněk. Mají roli:</a:t>
            </a:r>
          </a:p>
          <a:p>
            <a:pPr lvl="0"/>
            <a:r>
              <a:rPr lang="cs-CZ" dirty="0"/>
              <a:t>transportní: přenos živin, plynů, hormonů, odvádění metabolitů</a:t>
            </a:r>
          </a:p>
          <a:p>
            <a:pPr lvl="0"/>
            <a:r>
              <a:rPr lang="cs-CZ" dirty="0"/>
              <a:t>obranná: zajištění imunity, krevní srážlivosti</a:t>
            </a:r>
          </a:p>
          <a:p>
            <a:pPr lvl="0"/>
            <a:r>
              <a:rPr lang="cs-CZ" dirty="0"/>
              <a:t>termoregulační: rozvádění tepla z metabolicky aktivních orgánů do periferie těla</a:t>
            </a:r>
          </a:p>
          <a:p>
            <a:r>
              <a:rPr lang="cs-CZ" dirty="0"/>
              <a:t>Obecně řečeno zabezpečují stálost vnitřního prostředí – </a:t>
            </a:r>
            <a:r>
              <a:rPr lang="cs-CZ" b="1" dirty="0"/>
              <a:t>homeostázu</a:t>
            </a:r>
            <a:endParaRPr lang="cs-CZ" dirty="0"/>
          </a:p>
        </p:txBody>
      </p:sp>
    </p:spTree>
    <p:extLst>
      <p:ext uri="{BB962C8B-B14F-4D97-AF65-F5344CB8AC3E}">
        <p14:creationId xmlns:p14="http://schemas.microsoft.com/office/powerpoint/2010/main" val="984091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Uložení</a:t>
            </a:r>
            <a:endParaRPr lang="cs-CZ" dirty="0"/>
          </a:p>
        </p:txBody>
      </p:sp>
      <p:sp>
        <p:nvSpPr>
          <p:cNvPr id="3" name="Zástupný symbol pro obsah 2"/>
          <p:cNvSpPr>
            <a:spLocks noGrp="1"/>
          </p:cNvSpPr>
          <p:nvPr>
            <p:ph idx="1"/>
          </p:nvPr>
        </p:nvSpPr>
        <p:spPr/>
        <p:txBody>
          <a:bodyPr/>
          <a:lstStyle/>
          <a:p>
            <a:pPr lvl="0"/>
            <a:r>
              <a:rPr lang="cs-CZ" dirty="0"/>
              <a:t>v buňkách (</a:t>
            </a:r>
            <a:r>
              <a:rPr lang="cs-CZ" b="1" dirty="0"/>
              <a:t>nitrobuněčná tekutina = intracelulární tekutina = ICT</a:t>
            </a:r>
            <a:r>
              <a:rPr lang="cs-CZ" dirty="0"/>
              <a:t>)</a:t>
            </a:r>
          </a:p>
          <a:p>
            <a:pPr lvl="0"/>
            <a:r>
              <a:rPr lang="cs-CZ" dirty="0"/>
              <a:t>mimo buňky (</a:t>
            </a:r>
            <a:r>
              <a:rPr lang="cs-CZ" b="1" dirty="0"/>
              <a:t>mimobuněčná tekutina = extracelulární tekutina = ECT</a:t>
            </a:r>
            <a:r>
              <a:rPr lang="cs-CZ" dirty="0"/>
              <a:t>)</a:t>
            </a:r>
          </a:p>
          <a:p>
            <a:pPr marL="0" lvl="0" indent="0">
              <a:buNone/>
            </a:pPr>
            <a:r>
              <a:rPr lang="cs-CZ" i="1" dirty="0">
                <a:solidFill>
                  <a:srgbClr val="0070C0"/>
                </a:solidFill>
              </a:rPr>
              <a:t>mimobuněčná tekutina zahrnuje vodu v cévách (krev a míza) a mimo cévy (tkáňový mok</a:t>
            </a:r>
            <a:r>
              <a:rPr lang="cs-CZ" dirty="0"/>
              <a:t>)</a:t>
            </a:r>
          </a:p>
          <a:p>
            <a:endParaRPr lang="cs-CZ" dirty="0"/>
          </a:p>
        </p:txBody>
      </p:sp>
    </p:spTree>
    <p:extLst>
      <p:ext uri="{BB962C8B-B14F-4D97-AF65-F5344CB8AC3E}">
        <p14:creationId xmlns:p14="http://schemas.microsoft.com/office/powerpoint/2010/main" val="1759741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263" y="862013"/>
            <a:ext cx="5705475" cy="513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448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800" b="1" dirty="0" smtClean="0">
                <a:effectLst>
                  <a:outerShdw blurRad="38100" dist="38100" dir="2700000" algn="tl">
                    <a:srgbClr val="000000">
                      <a:alpha val="43137"/>
                    </a:srgbClr>
                  </a:outerShdw>
                </a:effectLst>
              </a:rPr>
              <a:t> Tkáňový mok</a:t>
            </a:r>
            <a:endParaRPr lang="cs-CZ" sz="48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85000" lnSpcReduction="20000"/>
          </a:bodyPr>
          <a:lstStyle/>
          <a:p>
            <a:pPr lvl="0"/>
            <a:r>
              <a:rPr lang="cs-CZ" dirty="0" smtClean="0"/>
              <a:t>na </a:t>
            </a:r>
            <a:r>
              <a:rPr lang="cs-CZ" dirty="0"/>
              <a:t>výměně vody, látek a plynů mezi krevní plasmou a mezibuněčným prostorem se podílí </a:t>
            </a:r>
            <a:r>
              <a:rPr lang="cs-CZ" b="1" dirty="0">
                <a:solidFill>
                  <a:srgbClr val="0070C0"/>
                </a:solidFill>
              </a:rPr>
              <a:t>difúze</a:t>
            </a:r>
            <a:r>
              <a:rPr lang="cs-CZ" dirty="0"/>
              <a:t> (průnik jednotlivých složek z kapiláry do mezibuněčného prostoru), </a:t>
            </a:r>
            <a:r>
              <a:rPr lang="cs-CZ" b="1" dirty="0">
                <a:solidFill>
                  <a:srgbClr val="0070C0"/>
                </a:solidFill>
              </a:rPr>
              <a:t>filtrace a zpětné vstřebávání </a:t>
            </a:r>
            <a:r>
              <a:rPr lang="cs-CZ" dirty="0"/>
              <a:t>(důležité pro tvorbu tkáňového moku)</a:t>
            </a:r>
          </a:p>
          <a:p>
            <a:pPr lvl="0"/>
            <a:r>
              <a:rPr lang="cs-CZ" dirty="0"/>
              <a:t>na začátku krevní kapiláry se tvoří tkáňový </a:t>
            </a:r>
            <a:r>
              <a:rPr lang="cs-CZ" dirty="0" smtClean="0"/>
              <a:t>mok do </a:t>
            </a:r>
            <a:r>
              <a:rPr lang="cs-CZ" dirty="0"/>
              <a:t>něho přechází živiny a kyslík (pro zajištění látkové výměny v buňkách)</a:t>
            </a:r>
          </a:p>
          <a:p>
            <a:pPr lvl="0"/>
            <a:r>
              <a:rPr lang="cs-CZ" dirty="0"/>
              <a:t>na konci krevní kapiláry (začíná tam žilka) se část tkáňového moku opět vstřebává do krve s odpadními látkami metabolismu buněk</a:t>
            </a:r>
          </a:p>
          <a:p>
            <a:pPr lvl="0"/>
            <a:r>
              <a:rPr lang="cs-CZ" dirty="0"/>
              <a:t>zbývající část moku odváděna lymfatickými cévami</a:t>
            </a:r>
          </a:p>
          <a:p>
            <a:endParaRPr lang="cs-CZ" dirty="0"/>
          </a:p>
        </p:txBody>
      </p:sp>
    </p:spTree>
    <p:extLst>
      <p:ext uri="{BB962C8B-B14F-4D97-AF65-F5344CB8AC3E}">
        <p14:creationId xmlns:p14="http://schemas.microsoft.com/office/powerpoint/2010/main" val="106283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Lymfa - míza</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smtClean="0"/>
              <a:t>Míza</a:t>
            </a:r>
            <a:r>
              <a:rPr lang="cs-CZ" dirty="0" smtClean="0"/>
              <a:t> </a:t>
            </a:r>
            <a:r>
              <a:rPr lang="cs-CZ" dirty="0"/>
              <a:t>je tkáňový mok, který vstoupil do mízních cév. </a:t>
            </a:r>
          </a:p>
          <a:p>
            <a:pPr lvl="0"/>
            <a:r>
              <a:rPr lang="cs-CZ" dirty="0"/>
              <a:t>má obdobné složení jako krevní plasma </a:t>
            </a:r>
          </a:p>
          <a:p>
            <a:pPr marL="0" lvl="0" indent="0">
              <a:buNone/>
            </a:pPr>
            <a:r>
              <a:rPr lang="cs-CZ" b="1" dirty="0" smtClean="0">
                <a:solidFill>
                  <a:srgbClr val="0070C0"/>
                </a:solidFill>
              </a:rPr>
              <a:t>Hlavní </a:t>
            </a:r>
            <a:r>
              <a:rPr lang="cs-CZ" b="1" u="sng" dirty="0">
                <a:solidFill>
                  <a:srgbClr val="0070C0"/>
                </a:solidFill>
              </a:rPr>
              <a:t>funkcí</a:t>
            </a:r>
            <a:r>
              <a:rPr lang="cs-CZ" b="1" dirty="0">
                <a:solidFill>
                  <a:srgbClr val="0070C0"/>
                </a:solidFill>
              </a:rPr>
              <a:t> mízního systému je:</a:t>
            </a:r>
          </a:p>
          <a:p>
            <a:pPr lvl="0"/>
            <a:r>
              <a:rPr lang="cs-CZ" dirty="0" smtClean="0"/>
              <a:t>odvádění přebytečné tekutiny a bílkoviny z mimobuněčného prostoru do krve </a:t>
            </a:r>
          </a:p>
          <a:p>
            <a:pPr lvl="0"/>
            <a:r>
              <a:rPr lang="cs-CZ" dirty="0" smtClean="0"/>
              <a:t>transport </a:t>
            </a:r>
            <a:r>
              <a:rPr lang="cs-CZ" dirty="0"/>
              <a:t>tuků</a:t>
            </a:r>
          </a:p>
          <a:p>
            <a:r>
              <a:rPr lang="cs-CZ" dirty="0"/>
              <a:t>transport bakterií, toxinů, alergenů a dalších metabolických látek </a:t>
            </a:r>
            <a:endParaRPr lang="cs-CZ" dirty="0" smtClean="0"/>
          </a:p>
          <a:p>
            <a:r>
              <a:rPr lang="cs-CZ" b="1" dirty="0" smtClean="0">
                <a:solidFill>
                  <a:srgbClr val="0070C0"/>
                </a:solidFill>
              </a:rPr>
              <a:t>Špatný lymfatický koloběh </a:t>
            </a:r>
            <a:r>
              <a:rPr lang="cs-CZ" dirty="0" smtClean="0"/>
              <a:t>souvisí s únavou, otoky, větším zatížením jater.</a:t>
            </a:r>
          </a:p>
          <a:p>
            <a:pPr lvl="0"/>
            <a:endParaRPr lang="cs-CZ" dirty="0"/>
          </a:p>
          <a:p>
            <a:endParaRPr lang="cs-CZ" dirty="0"/>
          </a:p>
          <a:p>
            <a:endParaRPr lang="cs-CZ" dirty="0"/>
          </a:p>
        </p:txBody>
      </p:sp>
    </p:spTree>
    <p:extLst>
      <p:ext uri="{BB962C8B-B14F-4D97-AF65-F5344CB8AC3E}">
        <p14:creationId xmlns:p14="http://schemas.microsoft.com/office/powerpoint/2010/main" val="3867975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b="1" dirty="0"/>
              <a:t>Složení: .</a:t>
            </a:r>
            <a:endParaRPr lang="cs-CZ" dirty="0"/>
          </a:p>
          <a:p>
            <a:r>
              <a:rPr lang="cs-CZ" dirty="0"/>
              <a:t>Je proměnlivé –  záleží na tom, ve kterém orgánu vzniká. Míza obsahuje málo bílkovin, nejvíce jich pochází z jater. Míza z trávicí soustavy obsahuje nejvíce tuků. Obecně se dá říci že:</a:t>
            </a:r>
          </a:p>
          <a:p>
            <a:r>
              <a:rPr lang="cs-CZ" dirty="0"/>
              <a:t>- Z periferních tkání do lymfy proniká voda a  bílkoviny.</a:t>
            </a:r>
          </a:p>
          <a:p>
            <a:r>
              <a:rPr lang="cs-CZ" dirty="0"/>
              <a:t>- Ze střev se do lymfy dostávají ve vodě nerozpustné lipidy..</a:t>
            </a:r>
          </a:p>
          <a:p>
            <a:r>
              <a:rPr lang="cs-CZ" dirty="0"/>
              <a:t>- Významnou součástí lymfatické tekutiny jsou elementy imunitního systému – lymfocyty.</a:t>
            </a:r>
          </a:p>
          <a:p>
            <a:r>
              <a:rPr lang="cs-CZ" dirty="0"/>
              <a:t>- Lymfa obsahuje srážlivé faktory.</a:t>
            </a:r>
          </a:p>
        </p:txBody>
      </p:sp>
    </p:spTree>
    <p:extLst>
      <p:ext uri="{BB962C8B-B14F-4D97-AF65-F5344CB8AC3E}">
        <p14:creationId xmlns:p14="http://schemas.microsoft.com/office/powerpoint/2010/main" val="309856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15797</TotalTime>
  <Words>1407</Words>
  <Application>Microsoft Office PowerPoint</Application>
  <PresentationFormat>Předvádění na obrazovce (4:3)</PresentationFormat>
  <Paragraphs>217</Paragraphs>
  <Slides>35</Slides>
  <Notes>0</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Motiv systému Office</vt:lpstr>
      <vt:lpstr>Fyziologie zátěže</vt:lpstr>
      <vt:lpstr>VODA </vt:lpstr>
      <vt:lpstr>Tělní tekutiny</vt:lpstr>
      <vt:lpstr>Funkce</vt:lpstr>
      <vt:lpstr>Uložení</vt:lpstr>
      <vt:lpstr>Prezentace aplikace PowerPoint</vt:lpstr>
      <vt:lpstr> Tkáňový mok</vt:lpstr>
      <vt:lpstr>Lymfa - míza</vt:lpstr>
      <vt:lpstr>Prezentace aplikace PowerPoint</vt:lpstr>
      <vt:lpstr>Lymfatická soustava </vt:lpstr>
      <vt:lpstr>Prezentace aplikace PowerPoint</vt:lpstr>
      <vt:lpstr>https://sk.fehrplay.com/obrazovanie/83039-fiziologiya-i-anatomiya-cheloveka-limfaticheskaya-sistema.html</vt:lpstr>
      <vt:lpstr>Krev</vt:lpstr>
      <vt:lpstr>Základními funkcemi krve jsou: </vt:lpstr>
      <vt:lpstr> Složení krve</vt:lpstr>
      <vt:lpstr>Červené krvinky = erytrocyty </vt:lpstr>
      <vt:lpstr>Prezentace aplikace PowerPoint</vt:lpstr>
      <vt:lpstr>Erythropoetin   </vt:lpstr>
      <vt:lpstr>Trénink ve vysoké nadmořské výšce</vt:lpstr>
      <vt:lpstr>Bílé krvinky = leukocyty </vt:lpstr>
      <vt:lpstr>Prezentace aplikace PowerPoint</vt:lpstr>
      <vt:lpstr>Prezentace aplikace PowerPoint</vt:lpstr>
      <vt:lpstr>Krevní destičky - trombocyty</vt:lpstr>
      <vt:lpstr>Prezentace aplikace PowerPoint</vt:lpstr>
      <vt:lpstr>Krevní plasma</vt:lpstr>
      <vt:lpstr>Prezentace aplikace PowerPoint</vt:lpstr>
      <vt:lpstr>Nárazníkové systémy (pro stabilitu vnitřního prostředí)</vt:lpstr>
      <vt:lpstr>PH</vt:lpstr>
      <vt:lpstr>Nárazníkové systémy (pro stabilitu vnitřního prostředí)</vt:lpstr>
      <vt:lpstr>Krevní skupiny</vt:lpstr>
      <vt:lpstr>Prezentace aplikace PowerPoint</vt:lpstr>
      <vt:lpstr>Zdroj: Kohlíková, 2007</vt:lpstr>
      <vt:lpstr>Arteriovenózní diference kyslíku</vt:lpstr>
      <vt:lpstr>Prezentace aplikace PowerPoint</vt:lpstr>
      <vt:lpstr>Vyšetřovací metody krve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Fyziologie zátěže</dc:title>
  <dc:creator>uzivatel</dc:creator>
  <cp:lastModifiedBy>uzivatel</cp:lastModifiedBy>
  <cp:revision>19</cp:revision>
  <dcterms:created xsi:type="dcterms:W3CDTF">2019-01-26T15:29:12Z</dcterms:created>
  <dcterms:modified xsi:type="dcterms:W3CDTF">2021-02-10T06:06:09Z</dcterms:modified>
</cp:coreProperties>
</file>