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94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5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6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32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42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6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84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8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F8CC-CF6C-46F7-87E1-E362D8F7D020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2541-97C1-4201-A1DD-7F6D8125F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50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pl-PL" b="1" dirty="0" smtClean="0"/>
              <a:t>Reakce organismu na stresový podnět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3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 smtClean="0">
                <a:solidFill>
                  <a:srgbClr val="00B050"/>
                </a:solidFill>
              </a:rPr>
              <a:t>Za reakci na stresový podnět se obecně považuje </a:t>
            </a:r>
            <a:r>
              <a:rPr lang="cs-CZ" b="1" i="1" dirty="0" smtClean="0">
                <a:solidFill>
                  <a:schemeClr val="tx2"/>
                </a:solidFill>
              </a:rPr>
              <a:t>okamžitá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smtClean="0">
                <a:solidFill>
                  <a:schemeClr val="tx2"/>
                </a:solidFill>
              </a:rPr>
              <a:t>odezva</a:t>
            </a:r>
            <a:r>
              <a:rPr lang="cs-CZ" b="1" i="1" dirty="0" smtClean="0">
                <a:solidFill>
                  <a:srgbClr val="00B050"/>
                </a:solidFill>
              </a:rPr>
              <a:t> orgánů a orgánových soustav na </a:t>
            </a:r>
            <a:r>
              <a:rPr lang="cs-CZ" b="1" i="1" dirty="0" smtClean="0">
                <a:solidFill>
                  <a:schemeClr val="tx2"/>
                </a:solidFill>
              </a:rPr>
              <a:t>stresový podnět </a:t>
            </a:r>
            <a:r>
              <a:rPr lang="cs-CZ" b="1" i="1" dirty="0" smtClean="0">
                <a:solidFill>
                  <a:srgbClr val="00B050"/>
                </a:solidFill>
              </a:rPr>
              <a:t>(stresor), který v organismu vyvolá stres a </a:t>
            </a:r>
            <a:r>
              <a:rPr lang="cs-CZ" b="1" i="1" dirty="0" smtClean="0">
                <a:solidFill>
                  <a:srgbClr val="FF0000"/>
                </a:solidFill>
              </a:rPr>
              <a:t>narušení dynamické rovnováhy vnitřního prostředí – homeostázy</a:t>
            </a:r>
            <a:r>
              <a:rPr lang="cs-CZ" b="1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Nastalé změny </a:t>
            </a:r>
            <a:r>
              <a:rPr lang="cs-CZ" dirty="0" smtClean="0"/>
              <a:t>v homeostáze jsou kompenzovány pomocí regulačních systémů na </a:t>
            </a:r>
            <a:r>
              <a:rPr lang="cs-CZ" dirty="0" smtClean="0">
                <a:solidFill>
                  <a:srgbClr val="FF0000"/>
                </a:solidFill>
              </a:rPr>
              <a:t>úrovni vyšších center CNS </a:t>
            </a:r>
            <a:r>
              <a:rPr lang="cs-CZ" dirty="0" smtClean="0"/>
              <a:t>primárně v </a:t>
            </a:r>
            <a:r>
              <a:rPr lang="cs-CZ" b="1" dirty="0" smtClean="0">
                <a:solidFill>
                  <a:srgbClr val="0070C0"/>
                </a:solidFill>
              </a:rPr>
              <a:t>součinnosti s autonomním (vegetativním) nervstvem</a:t>
            </a:r>
            <a:r>
              <a:rPr lang="cs-CZ" dirty="0" smtClean="0"/>
              <a:t>, které navíc úzce kooperuje s </a:t>
            </a:r>
            <a:r>
              <a:rPr lang="cs-CZ" b="1" dirty="0" smtClean="0">
                <a:solidFill>
                  <a:srgbClr val="FF0000"/>
                </a:solidFill>
              </a:rPr>
              <a:t>hormonálním systémem</a:t>
            </a:r>
            <a:r>
              <a:rPr lang="cs-CZ" dirty="0" smtClean="0"/>
              <a:t>. Při přechodu z klidu do zatížení vzrůstá spotřeba energie a kyslíku pracujícími svaly. Uvádí se, že spotřeba kyslíku, sloužící k uhrazení energie pro svalovou činnost se při maximální práci může oproti klidu zvýšit až 70x (!), což klade </a:t>
            </a:r>
            <a:r>
              <a:rPr lang="cs-CZ" b="1" dirty="0" smtClean="0">
                <a:solidFill>
                  <a:srgbClr val="FF0000"/>
                </a:solidFill>
              </a:rPr>
              <a:t>vysoké</a:t>
            </a:r>
            <a:r>
              <a:rPr lang="cs-CZ" dirty="0" smtClean="0"/>
              <a:t> nároky </a:t>
            </a:r>
            <a:r>
              <a:rPr lang="cs-CZ" dirty="0" smtClean="0">
                <a:solidFill>
                  <a:srgbClr val="0070C0"/>
                </a:solidFill>
              </a:rPr>
              <a:t>na </a:t>
            </a:r>
            <a:r>
              <a:rPr lang="cs-CZ" b="1" dirty="0" smtClean="0">
                <a:solidFill>
                  <a:srgbClr val="0070C0"/>
                </a:solidFill>
              </a:rPr>
              <a:t>transportní systém</a:t>
            </a:r>
            <a:r>
              <a:rPr lang="cs-CZ" dirty="0" smtClean="0">
                <a:solidFill>
                  <a:srgbClr val="0070C0"/>
                </a:solidFill>
              </a:rPr>
              <a:t> a </a:t>
            </a:r>
            <a:r>
              <a:rPr lang="cs-CZ" b="1" dirty="0" smtClean="0">
                <a:solidFill>
                  <a:srgbClr val="0070C0"/>
                </a:solidFill>
              </a:rPr>
              <a:t>metabolismus</a:t>
            </a:r>
            <a:r>
              <a:rPr lang="cs-CZ" dirty="0" smtClean="0"/>
              <a:t> (produkci energie – ATP).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9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Autonomní nervový systém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Periferní části autonomního (vegetativního) nervového systému (ANS) se dělí na oddíl: </a:t>
            </a:r>
          </a:p>
          <a:p>
            <a:r>
              <a:rPr lang="cs-CZ" b="1" dirty="0" smtClean="0"/>
              <a:t>sympatiku (SY) </a:t>
            </a:r>
            <a:r>
              <a:rPr lang="cs-CZ" dirty="0" smtClean="0"/>
              <a:t>(aktivace)</a:t>
            </a:r>
          </a:p>
          <a:p>
            <a:r>
              <a:rPr lang="cs-CZ" b="1" dirty="0" smtClean="0"/>
              <a:t>parasympatiku (PSY) </a:t>
            </a:r>
            <a:r>
              <a:rPr lang="cs-CZ" dirty="0" smtClean="0"/>
              <a:t>(inhibice).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10.3  17. zopakovat …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796190">
            <a:off x="395536" y="2204864"/>
            <a:ext cx="8229600" cy="1143000"/>
          </a:xfrm>
        </p:spPr>
        <p:txBody>
          <a:bodyPr/>
          <a:lstStyle/>
          <a:p>
            <a:r>
              <a:rPr lang="cs-CZ" dirty="0" smtClean="0"/>
              <a:t>Hormonální reakce na zatížení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4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Katecholaminy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Katecholaminy – </a:t>
            </a:r>
            <a:r>
              <a:rPr lang="cs-CZ" b="1" dirty="0" smtClean="0"/>
              <a:t>adrenalin</a:t>
            </a:r>
            <a:r>
              <a:rPr lang="cs-CZ" dirty="0" smtClean="0"/>
              <a:t> (A) a </a:t>
            </a:r>
            <a:r>
              <a:rPr lang="cs-CZ" b="1" dirty="0" smtClean="0"/>
              <a:t>noradrenalin</a:t>
            </a:r>
            <a:r>
              <a:rPr lang="cs-CZ" dirty="0" smtClean="0"/>
              <a:t> (NA), patří do kategorie tzv. </a:t>
            </a:r>
            <a:r>
              <a:rPr lang="cs-CZ" b="1" dirty="0" smtClean="0"/>
              <a:t>stresových hormonů</a:t>
            </a:r>
            <a:r>
              <a:rPr lang="cs-CZ" dirty="0" smtClean="0"/>
              <a:t>, které jsou produkovány </a:t>
            </a:r>
            <a:r>
              <a:rPr lang="cs-CZ" b="1" dirty="0" smtClean="0">
                <a:solidFill>
                  <a:srgbClr val="FF0000"/>
                </a:solidFill>
              </a:rPr>
              <a:t>dření nadledvin </a:t>
            </a:r>
            <a:r>
              <a:rPr lang="cs-CZ" dirty="0" smtClean="0"/>
              <a:t>(A + NA), respektive synapsemi sympatických nervových vláken (pouze NA). Oba stresové hormony společně s aktivitou </a:t>
            </a:r>
            <a:r>
              <a:rPr lang="cs-CZ" b="1" dirty="0" smtClean="0">
                <a:solidFill>
                  <a:srgbClr val="FF0000"/>
                </a:solidFill>
              </a:rPr>
              <a:t>sympatiku</a:t>
            </a:r>
            <a:r>
              <a:rPr lang="cs-CZ" dirty="0" smtClean="0"/>
              <a:t> se se svými účinky podílejí na </a:t>
            </a:r>
            <a:r>
              <a:rPr lang="cs-CZ" b="1" dirty="0" smtClean="0">
                <a:solidFill>
                  <a:srgbClr val="0070C0"/>
                </a:solidFill>
              </a:rPr>
              <a:t>mobilizaci transportního systému i metabolismu. </a:t>
            </a:r>
          </a:p>
          <a:p>
            <a:r>
              <a:rPr lang="cs-CZ" dirty="0" smtClean="0"/>
              <a:t>Účinky katecholaminů na cílovou tkáň jsou zprostředkovány, tak jako u všech hormonů pomocí </a:t>
            </a:r>
            <a:r>
              <a:rPr lang="cs-CZ" b="1" dirty="0" smtClean="0"/>
              <a:t>receptorů</a:t>
            </a:r>
            <a:r>
              <a:rPr lang="cs-CZ" dirty="0" smtClean="0"/>
              <a:t>, které se v případě katecholaminů nazývají </a:t>
            </a:r>
            <a:r>
              <a:rPr lang="cs-CZ" b="1" dirty="0" smtClean="0"/>
              <a:t>adrenergní</a:t>
            </a:r>
            <a:r>
              <a:rPr lang="cs-CZ" dirty="0" smtClean="0"/>
              <a:t> a jsou lokalizované na membráně buněk. Při nižších intenzitách (&lt; 50 % VO</a:t>
            </a:r>
            <a:r>
              <a:rPr lang="cs-CZ" baseline="-25000" dirty="0" smtClean="0"/>
              <a:t>2</a:t>
            </a:r>
            <a:r>
              <a:rPr lang="cs-CZ" dirty="0" smtClean="0"/>
              <a:t>max) se jejich úloha pokládá spíše za menší. Naopak naplno se účinek katecholaminů projeví při vyšším až maximálním zatížení společně s účinkem sympatiku. Uvádí se, že koncentrace vyplavených katecholaminů závisí na faktorech jako je například </a:t>
            </a:r>
            <a:r>
              <a:rPr lang="cs-CZ" b="1" dirty="0" smtClean="0"/>
              <a:t>relativní zatížení </a:t>
            </a:r>
            <a:r>
              <a:rPr lang="cs-CZ" dirty="0" smtClean="0"/>
              <a:t>(% VO</a:t>
            </a:r>
            <a:r>
              <a:rPr lang="cs-CZ" baseline="-25000" dirty="0" smtClean="0"/>
              <a:t>2</a:t>
            </a:r>
            <a:r>
              <a:rPr lang="cs-CZ" dirty="0" smtClean="0"/>
              <a:t>,v procentech maximální tepové reservy – % MTR</a:t>
            </a:r>
            <a:r>
              <a:rPr lang="cs-CZ" b="1" dirty="0" smtClean="0"/>
              <a:t>, </a:t>
            </a:r>
            <a:r>
              <a:rPr lang="cs-CZ" dirty="0" smtClean="0"/>
              <a:t>v procentech srdeční frekvence maximální – % </a:t>
            </a:r>
            <a:r>
              <a:rPr lang="cs-CZ" dirty="0" err="1" smtClean="0"/>
              <a:t>SFmax</a:t>
            </a:r>
            <a:r>
              <a:rPr lang="cs-CZ" dirty="0" smtClean="0"/>
              <a:t>)</a:t>
            </a:r>
            <a:r>
              <a:rPr lang="cs-CZ" b="1" dirty="0" smtClean="0"/>
              <a:t>, trénovanost nebo délka trvání zatížení</a:t>
            </a:r>
            <a:r>
              <a:rPr lang="cs-CZ" dirty="0" smtClean="0"/>
              <a:t>.</a:t>
            </a:r>
            <a:r>
              <a:rPr lang="cs-CZ" b="1" dirty="0" smtClean="0"/>
              <a:t> 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rgbClr val="FF0000"/>
                </a:solidFill>
              </a:rPr>
              <a:t>Při zahájení </a:t>
            </a:r>
            <a:r>
              <a:rPr lang="cs-CZ" sz="2400" dirty="0" smtClean="0"/>
              <a:t>tělesné práce dojde v metabolismu k</a:t>
            </a:r>
            <a:r>
              <a:rPr lang="cs-CZ" sz="2400" b="1" dirty="0" smtClean="0"/>
              <a:t> utlumení anabolických</a:t>
            </a:r>
            <a:r>
              <a:rPr lang="cs-CZ" sz="2400" dirty="0" smtClean="0"/>
              <a:t> </a:t>
            </a:r>
            <a:r>
              <a:rPr lang="cs-CZ" sz="2400" b="1" dirty="0" smtClean="0"/>
              <a:t>pochodů</a:t>
            </a:r>
            <a:r>
              <a:rPr lang="cs-CZ" sz="2400" dirty="0" smtClean="0"/>
              <a:t> a k  </a:t>
            </a:r>
            <a:r>
              <a:rPr lang="cs-CZ" sz="2400" b="1" dirty="0" smtClean="0"/>
              <a:t>rozvoji</a:t>
            </a:r>
            <a:r>
              <a:rPr lang="cs-CZ" sz="2400" dirty="0" smtClean="0"/>
              <a:t> </a:t>
            </a:r>
            <a:r>
              <a:rPr lang="cs-CZ" sz="2400" b="1" dirty="0" smtClean="0"/>
              <a:t>katabolických dějů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Adrenalin</a:t>
            </a:r>
            <a:r>
              <a:rPr lang="cs-CZ" b="1" dirty="0" smtClean="0"/>
              <a:t> </a:t>
            </a:r>
            <a:r>
              <a:rPr lang="cs-CZ" dirty="0" smtClean="0"/>
              <a:t>– je produkován </a:t>
            </a:r>
            <a:r>
              <a:rPr lang="cs-CZ" dirty="0" smtClean="0">
                <a:solidFill>
                  <a:srgbClr val="FF0000"/>
                </a:solidFill>
              </a:rPr>
              <a:t>dření nadledvin</a:t>
            </a:r>
            <a:r>
              <a:rPr lang="cs-CZ" dirty="0" smtClean="0"/>
              <a:t>; účinky – podílí se na zvyšování svalové </a:t>
            </a:r>
            <a:r>
              <a:rPr lang="cs-CZ" dirty="0" err="1" smtClean="0">
                <a:solidFill>
                  <a:srgbClr val="00B050"/>
                </a:solidFill>
              </a:rPr>
              <a:t>glykogenolýzy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a dále na stimulaci </a:t>
            </a:r>
            <a:r>
              <a:rPr lang="cs-CZ" dirty="0" smtClean="0">
                <a:solidFill>
                  <a:srgbClr val="00B050"/>
                </a:solidFill>
              </a:rPr>
              <a:t>lipolýzy</a:t>
            </a:r>
            <a:r>
              <a:rPr lang="cs-CZ" dirty="0" smtClean="0"/>
              <a:t>. 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Glukagon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je produkován </a:t>
            </a:r>
            <a:r>
              <a:rPr lang="el-GR" dirty="0" smtClean="0">
                <a:solidFill>
                  <a:srgbClr val="FF0000"/>
                </a:solidFill>
              </a:rPr>
              <a:t>α-</a:t>
            </a:r>
            <a:r>
              <a:rPr lang="cs-CZ" dirty="0" smtClean="0">
                <a:solidFill>
                  <a:srgbClr val="FF0000"/>
                </a:solidFill>
              </a:rPr>
              <a:t>buňkami Langerhansových ostrůvků</a:t>
            </a:r>
            <a:r>
              <a:rPr lang="cs-CZ" dirty="0" smtClean="0"/>
              <a:t> lokalizovaných v </a:t>
            </a:r>
            <a:r>
              <a:rPr lang="cs-CZ" dirty="0" smtClean="0">
                <a:solidFill>
                  <a:srgbClr val="FF0000"/>
                </a:solidFill>
              </a:rPr>
              <a:t>pankreatu</a:t>
            </a:r>
            <a:r>
              <a:rPr lang="cs-CZ" dirty="0" smtClean="0"/>
              <a:t>; účinky – podílí se na zvyšování </a:t>
            </a:r>
            <a:r>
              <a:rPr lang="cs-CZ" dirty="0" smtClean="0">
                <a:solidFill>
                  <a:srgbClr val="00B050"/>
                </a:solidFill>
              </a:rPr>
              <a:t>jaterní </a:t>
            </a:r>
            <a:r>
              <a:rPr lang="cs-CZ" dirty="0" err="1" smtClean="0">
                <a:solidFill>
                  <a:srgbClr val="00B050"/>
                </a:solidFill>
              </a:rPr>
              <a:t>glykogenolýzy</a:t>
            </a:r>
            <a:r>
              <a:rPr lang="cs-CZ" dirty="0" smtClean="0">
                <a:solidFill>
                  <a:srgbClr val="00B050"/>
                </a:solidFill>
              </a:rPr>
              <a:t> a glukoneogeneze.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Kortizol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je produkován </a:t>
            </a:r>
            <a:r>
              <a:rPr lang="cs-CZ" dirty="0" smtClean="0">
                <a:solidFill>
                  <a:srgbClr val="FF0000"/>
                </a:solidFill>
              </a:rPr>
              <a:t>kůrou nadledvin</a:t>
            </a:r>
            <a:r>
              <a:rPr lang="cs-CZ" dirty="0" smtClean="0"/>
              <a:t>; při déletrvajícím vytrvalostním výkonu se významně podílí na </a:t>
            </a:r>
            <a:r>
              <a:rPr lang="cs-CZ" dirty="0" smtClean="0">
                <a:solidFill>
                  <a:srgbClr val="00B050"/>
                </a:solidFill>
              </a:rPr>
              <a:t>glukoneogenezi a zisku energie z tuků</a:t>
            </a:r>
            <a:r>
              <a:rPr lang="cs-CZ" dirty="0" smtClean="0"/>
              <a:t> (stimuluje lipolýzu).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Tyroxin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je produkován </a:t>
            </a:r>
            <a:r>
              <a:rPr lang="cs-CZ" dirty="0" smtClean="0">
                <a:solidFill>
                  <a:srgbClr val="FF0000"/>
                </a:solidFill>
              </a:rPr>
              <a:t>štítnou žlázou</a:t>
            </a:r>
            <a:r>
              <a:rPr lang="cs-CZ" dirty="0" smtClean="0"/>
              <a:t>; stimuluje </a:t>
            </a:r>
            <a:r>
              <a:rPr lang="cs-CZ" dirty="0" err="1" smtClean="0">
                <a:solidFill>
                  <a:srgbClr val="00B050"/>
                </a:solidFill>
              </a:rPr>
              <a:t>glykogenolýzu</a:t>
            </a:r>
            <a:r>
              <a:rPr lang="cs-CZ" dirty="0" smtClean="0">
                <a:solidFill>
                  <a:srgbClr val="00B050"/>
                </a:solidFill>
              </a:rPr>
              <a:t> v játrech a lipolýzu</a:t>
            </a:r>
            <a:r>
              <a:rPr lang="cs-CZ" dirty="0" smtClean="0"/>
              <a:t> v adipocytech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3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 smtClean="0"/>
              <a:t>Po </a:t>
            </a:r>
            <a:r>
              <a:rPr lang="cs-CZ" sz="2800" dirty="0" smtClean="0">
                <a:solidFill>
                  <a:srgbClr val="FF0000"/>
                </a:solidFill>
              </a:rPr>
              <a:t>ukončení</a:t>
            </a:r>
            <a:r>
              <a:rPr lang="cs-CZ" sz="2800" dirty="0" smtClean="0"/>
              <a:t> zatížení nastává fáze zotavení, ve které začnou v metabolismu postupně dominovat anabolické procesy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Testosteron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mužský hormon produkovaný </a:t>
            </a:r>
            <a:r>
              <a:rPr lang="cs-CZ" dirty="0" smtClean="0">
                <a:solidFill>
                  <a:srgbClr val="FF0000"/>
                </a:solidFill>
              </a:rPr>
              <a:t>varlaty</a:t>
            </a:r>
            <a:r>
              <a:rPr lang="cs-CZ" dirty="0" smtClean="0"/>
              <a:t>, má především </a:t>
            </a:r>
            <a:r>
              <a:rPr lang="cs-CZ" dirty="0" err="1" smtClean="0">
                <a:solidFill>
                  <a:srgbClr val="00B050"/>
                </a:solidFill>
              </a:rPr>
              <a:t>proteosyntetické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účinky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Somatotropin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(růstový hormon) – vyplavovaný z </a:t>
            </a:r>
            <a:r>
              <a:rPr lang="cs-CZ" dirty="0" smtClean="0">
                <a:solidFill>
                  <a:srgbClr val="FF0000"/>
                </a:solidFill>
              </a:rPr>
              <a:t>adenohypofýzy </a:t>
            </a:r>
            <a:r>
              <a:rPr lang="cs-CZ" dirty="0" smtClean="0"/>
              <a:t>již </a:t>
            </a:r>
            <a:r>
              <a:rPr lang="cs-CZ" b="1" dirty="0" smtClean="0"/>
              <a:t>během zatížení</a:t>
            </a:r>
            <a:r>
              <a:rPr lang="cs-CZ" dirty="0" smtClean="0"/>
              <a:t>, kde </a:t>
            </a:r>
            <a:r>
              <a:rPr lang="cs-CZ" b="1" dirty="0" smtClean="0">
                <a:solidFill>
                  <a:srgbClr val="00B050"/>
                </a:solidFill>
              </a:rPr>
              <a:t>podporuje rozklad lipidů (lipolýzu</a:t>
            </a:r>
            <a:r>
              <a:rPr lang="cs-CZ" b="1" dirty="0" smtClean="0"/>
              <a:t>)</a:t>
            </a:r>
            <a:r>
              <a:rPr lang="cs-CZ" dirty="0" smtClean="0"/>
              <a:t>, během zotavení reguluje </a:t>
            </a:r>
            <a:r>
              <a:rPr lang="cs-CZ" b="1" dirty="0" smtClean="0"/>
              <a:t>proteosyntézu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urychluje vstup aminokyselin do buněk</a:t>
            </a:r>
            <a:r>
              <a:rPr lang="cs-CZ" dirty="0" smtClean="0"/>
              <a:t>); 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Inzulin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hormon produkovaný </a:t>
            </a:r>
            <a:r>
              <a:rPr lang="el-GR" dirty="0" smtClean="0">
                <a:solidFill>
                  <a:srgbClr val="FF0000"/>
                </a:solidFill>
              </a:rPr>
              <a:t>β-</a:t>
            </a:r>
            <a:r>
              <a:rPr lang="cs-CZ" dirty="0" smtClean="0">
                <a:solidFill>
                  <a:srgbClr val="FF0000"/>
                </a:solidFill>
              </a:rPr>
              <a:t>buňkami Langerhansových ostrůvků pankreatu</a:t>
            </a:r>
            <a:r>
              <a:rPr lang="cs-CZ" dirty="0" smtClean="0"/>
              <a:t>. Mezi hlavní účinky inzulinu patří v klidových podmínkách </a:t>
            </a:r>
            <a:r>
              <a:rPr lang="cs-CZ" dirty="0" smtClean="0">
                <a:solidFill>
                  <a:srgbClr val="00B050"/>
                </a:solidFill>
              </a:rPr>
              <a:t>transport glukózy </a:t>
            </a:r>
            <a:r>
              <a:rPr lang="cs-CZ" dirty="0" smtClean="0"/>
              <a:t>do buněk (snižuje hladinu glukózy v krvi) přes aktivaci GLUT4, stimulace proteosyntézy, inhibice proteolýzy, zesílení </a:t>
            </a:r>
            <a:r>
              <a:rPr lang="cs-CZ" dirty="0" err="1" smtClean="0"/>
              <a:t>glykogeneze</a:t>
            </a:r>
            <a:r>
              <a:rPr lang="cs-CZ" dirty="0" smtClean="0"/>
              <a:t>, </a:t>
            </a:r>
            <a:r>
              <a:rPr lang="cs-CZ" dirty="0" err="1" smtClean="0"/>
              <a:t>lipogeneze</a:t>
            </a:r>
            <a:r>
              <a:rPr lang="cs-CZ" dirty="0" smtClean="0"/>
              <a:t> i </a:t>
            </a:r>
            <a:r>
              <a:rPr lang="cs-CZ" dirty="0" err="1" smtClean="0"/>
              <a:t>liponeogeneze</a:t>
            </a:r>
            <a:r>
              <a:rPr lang="cs-CZ" dirty="0" smtClean="0"/>
              <a:t> (tvorba tuku ze sacharidů a aminokyselin). 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1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380</Words>
  <Application>Microsoft Office PowerPoint</Application>
  <PresentationFormat>Předvádění na obrazovce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Reakce organismu na stresový podnět</vt:lpstr>
      <vt:lpstr>Prezentace aplikace PowerPoint</vt:lpstr>
      <vt:lpstr>Autonomní nervový systém  </vt:lpstr>
      <vt:lpstr>Hormonální reakce na zatížení</vt:lpstr>
      <vt:lpstr>Katecholaminy  </vt:lpstr>
      <vt:lpstr>Při zahájení tělesné práce dojde v metabolismu k utlumení anabolických pochodů a k  rozvoji katabolických dějů. </vt:lpstr>
      <vt:lpstr>Po ukončení zatížení nastává fáze zotavení, ve které začnou v metabolismu postupně dominovat anabolické procesy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Reakce organismu na stresový podnět</dc:title>
  <dc:creator>uzivatel</dc:creator>
  <cp:lastModifiedBy>uzivatel</cp:lastModifiedBy>
  <cp:revision>7</cp:revision>
  <dcterms:created xsi:type="dcterms:W3CDTF">2019-01-21T13:37:01Z</dcterms:created>
  <dcterms:modified xsi:type="dcterms:W3CDTF">2021-03-10T10:10:53Z</dcterms:modified>
</cp:coreProperties>
</file>