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97" r:id="rId3"/>
    <p:sldId id="300" r:id="rId4"/>
    <p:sldId id="260" r:id="rId5"/>
    <p:sldId id="296" r:id="rId6"/>
    <p:sldId id="262" r:id="rId7"/>
    <p:sldId id="298" r:id="rId8"/>
    <p:sldId id="299" r:id="rId9"/>
    <p:sldId id="265" r:id="rId10"/>
    <p:sldId id="263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ndová Michaela" initials="LM" lastIdx="2" clrIdx="0">
    <p:extLst>
      <p:ext uri="{19B8F6BF-5375-455C-9EA6-DF929625EA0E}">
        <p15:presenceInfo xmlns:p15="http://schemas.microsoft.com/office/powerpoint/2012/main" userId="Landová Michael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FF99"/>
    <a:srgbClr val="0066FF"/>
    <a:srgbClr val="99CCFF"/>
    <a:srgbClr val="66CCFF"/>
    <a:srgbClr val="FFFFFF"/>
    <a:srgbClr val="99CC00"/>
    <a:srgbClr val="FF99FF"/>
    <a:srgbClr val="00FF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72AEF-0B35-44C4-BF40-43005D0EB3E6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0BF91-AD55-4341-8141-82C053FC40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009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036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0945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83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7347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867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31FF0A-6E11-41DA-9793-37EF4692B1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CDAAAF7-9390-4909-83CB-16203C6D1B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1CA1CD-9CD4-4182-8635-DAF8D2971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718388-EC8A-43BD-B333-02F667F86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326BA40-3BE6-4A2D-A3AB-96D622E69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290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E4CFBF-5F46-43F3-848F-5CA5191F7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3AA12AC-5077-4342-BAF5-EC30C6B6AB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BF7ACF-5C4C-41DF-B21C-4437CF32A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655960-28DC-4690-B085-14D19FC49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894A57-E3EC-48EF-A1D0-46048FF74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9977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61C9E8F-5AA0-41E1-8557-5BB9C91FE8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5BD696D-064F-4B84-A298-5D2C0F7D06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1DB849-07D9-4B18-A803-A273CEC3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30FE47-F012-4CE0-A1BC-B21120798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4BF1764-58ED-41D4-AB80-D214BD975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4955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58DE28-263E-4D7C-AAAE-D9BB1BFB7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71B790-E4CA-465A-97CD-C871E5AEF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E566B2-C6C9-4A5E-922C-C196FE551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BDCB0C-1E2E-4A97-BEDA-37675E419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6D50FF-917B-48A8-A526-65890A644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719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B375C5-F881-41E2-ACE8-DD3E62E7F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73B351B-C01F-473A-882F-FBD1FE8D4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09A0C3-93C7-4591-82BD-333177870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461550-A83F-4C31-90D9-3C9F176E6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F4FB9B-B07E-47BE-9646-6EDEC72DF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09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33514F-A436-4A26-91AE-C59DD3025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745911-CFE5-4BDE-9C9D-69DC820AFA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20440E2-1840-4123-849D-F19B56578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0806297-EC31-46C8-8456-D41773C7B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DA5BEDF-AB7F-4F8F-A6FE-ED8CAA97C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DD9552E-EEF9-41F2-A1B9-230C11490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769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D420D3-DF24-4E60-8D7B-AAAFC9E28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7F0520-B878-43D5-9B03-C2713CD71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D6ABC27-9149-4424-B182-244CDF6997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D3B0AFD-E494-4F05-BC06-DD27022E6F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0CCB707-7099-4F83-9F0C-210C8D61C1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45A5310-6063-428E-BECD-623CDD459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9E42C34-07AA-432D-B3FB-6276FBD00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CCB0175-131D-4A0B-82CB-3E2E0D00E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2360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ADD231-E82C-4E51-8F2A-7C3D76BEC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EF2E8E9-304E-419F-9E10-51EA597DE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93D3026-E1AE-4FFC-A389-3B212188D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AB5D375-0580-4C81-8D26-4D3CA745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2180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CDB6CEA-3412-4FC7-9762-68F517224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156C55E-E61F-442E-BCED-9346B48C7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1FA3254-D46A-4C1F-A17E-C6442988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65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0D25EF-1A96-474E-943A-163D9F03B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F095BE-D6D3-4900-B9B0-62A08C2EF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1459C53-3F69-46AC-949F-3CC899BDC2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1FAFD0A-F2E0-44D0-9BE4-BE89035F9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E9B3254-32D1-4FCF-ADD2-73DDE49D0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ED9F50B-AB17-48D9-B097-0A43A9E9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01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BA1418-7746-4CB4-99F8-734E3897D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5849B67-E3E5-4954-BC29-7CFA09FA73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81BCD47-2EAE-4890-9ED5-E252308F24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280A0E1-5D72-4EF7-9E9F-79A7C74C2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1430E0B-63F4-4CAC-BE68-2A3124254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232B2AA-1A18-4954-A2D0-AB2738B19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10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24C94B9-621D-438D-9130-0D428672D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313A24F-1080-48FB-B447-F6E4A1C77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EA2286-F1F6-418D-8594-D777775463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8E4BC-6331-4708-9F48-50E9ACC89D69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DC0675-47E6-471F-97B1-0232B22DCE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17BF63-4BD4-4A26-B556-0CBE5A91DE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165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0FC6DA-25F4-448D-954F-E53F6F9822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  <a:solidFill>
            <a:srgbClr val="99CCFF"/>
          </a:solidFill>
        </p:spPr>
        <p:txBody>
          <a:bodyPr/>
          <a:lstStyle/>
          <a:p>
            <a:r>
              <a:rPr lang="cs-CZ" b="1" dirty="0"/>
              <a:t>Inventarizace a účtování o inventárních rozdílech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090CEFD-1519-4F53-9D0B-B554A712E1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10086"/>
            <a:ext cx="9144000" cy="1147713"/>
          </a:xfrm>
        </p:spPr>
        <p:txBody>
          <a:bodyPr/>
          <a:lstStyle/>
          <a:p>
            <a:r>
              <a:rPr lang="cs-CZ" dirty="0"/>
              <a:t>Ing. Michaela Landová</a:t>
            </a:r>
          </a:p>
        </p:txBody>
      </p:sp>
    </p:spTree>
    <p:extLst>
      <p:ext uri="{BB962C8B-B14F-4D97-AF65-F5344CB8AC3E}">
        <p14:creationId xmlns:p14="http://schemas.microsoft.com/office/powerpoint/2010/main" val="2532580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AA027B-2FF8-42C4-B8C7-F8ED7500E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675" y="197961"/>
            <a:ext cx="10515600" cy="740005"/>
          </a:xfrm>
          <a:solidFill>
            <a:srgbClr val="99CCFF"/>
          </a:solidFill>
        </p:spPr>
        <p:txBody>
          <a:bodyPr>
            <a:normAutofit/>
          </a:bodyPr>
          <a:lstStyle/>
          <a:p>
            <a:r>
              <a:rPr lang="cs-CZ" b="1" u="sng" dirty="0"/>
              <a:t>6.  Příklad: inventární rozdíly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96CE41-E921-4FFB-A7E8-BEA7C5E8B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675" y="1112364"/>
            <a:ext cx="11135413" cy="56325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Zaúčtujte:                                                                                                     	MD	D                                        </a:t>
            </a:r>
            <a:r>
              <a:rPr lang="cs-CZ" sz="2400" dirty="0"/>
              <a:t>	</a:t>
            </a:r>
            <a:endParaRPr lang="cs-CZ" sz="2000" dirty="0"/>
          </a:p>
          <a:p>
            <a:pPr marL="0" indent="0">
              <a:buNone/>
            </a:pPr>
            <a:r>
              <a:rPr lang="cs-CZ" sz="2400" dirty="0"/>
              <a:t>         1. 12. 2019 konstatována rovnost na BU      					ne</a:t>
            </a:r>
            <a:r>
              <a:rPr lang="cs-CZ" dirty="0"/>
              <a:t>	ne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sz="2400" dirty="0">
                <a:highlight>
                  <a:srgbClr val="C0C0C0"/>
                </a:highlight>
              </a:rPr>
              <a:t>15. 12. 2009, VUD, zjištěné manko v pokladně  500,- Kč 			569	211                        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>
                <a:highlight>
                  <a:srgbClr val="C0C0C0"/>
                </a:highlight>
              </a:rPr>
              <a:t>15. 12. 2019, VUD, zjištěná škoda na materiálu povodní 135 000,- Kč		549	112           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>
                <a:highlight>
                  <a:srgbClr val="C0C0C0"/>
                </a:highlight>
              </a:rPr>
              <a:t>15. 12. 2019, VUD, přebytek na ceninách  90,- Kč				213	668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>
                <a:highlight>
                  <a:srgbClr val="C0C0C0"/>
                </a:highlight>
              </a:rPr>
              <a:t>15. 12. 2019, VUD, na zásobách zboží úbytek do přirozené normy  300,- Kč	504	132  </a:t>
            </a:r>
          </a:p>
          <a:p>
            <a:pPr marL="514350" indent="-514350">
              <a:buFont typeface="+mj-lt"/>
              <a:buAutoNum type="arabicPeriod"/>
            </a:pPr>
            <a:endParaRPr lang="cs-CZ" sz="2400" dirty="0">
              <a:highlight>
                <a:srgbClr val="C0C0C0"/>
              </a:highlight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400" dirty="0">
                <a:highlight>
                  <a:srgbClr val="FFFF99"/>
                </a:highlight>
              </a:rPr>
              <a:t>18. 12. 2019, VUD, předpis manka v pokladně k úhradě pokladníkovi 500,-	335	668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cs-CZ" sz="2400" dirty="0">
                <a:highlight>
                  <a:srgbClr val="FFFF99"/>
                </a:highlight>
              </a:rPr>
              <a:t> 18. 12. 2019, VUD, uznaná škoda na materiálu pojišťovnou           135 000,-    378	648</a:t>
            </a:r>
            <a:r>
              <a:rPr lang="cs-CZ" sz="2400" dirty="0">
                <a:highlight>
                  <a:srgbClr val="FFFF00"/>
                </a:highlight>
              </a:rPr>
              <a:t>	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cs-CZ" sz="2400" dirty="0">
                <a:highlight>
                  <a:srgbClr val="FFCCFF"/>
                </a:highlight>
              </a:rPr>
              <a:t>27. 12. 2019, VBU, úhrada škody na materiálu od pojišťovny 120 000,-	221	378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cs-CZ" sz="2400" dirty="0">
                <a:highlight>
                  <a:srgbClr val="FFCCFF"/>
                </a:highlight>
              </a:rPr>
              <a:t>31. 12. 2019, ZLM, úhrada manka stržena pokladníkovi ze mzdy 500,-		331	335</a:t>
            </a:r>
          </a:p>
        </p:txBody>
      </p:sp>
    </p:spTree>
    <p:extLst>
      <p:ext uri="{BB962C8B-B14F-4D97-AF65-F5344CB8AC3E}">
        <p14:creationId xmlns:p14="http://schemas.microsoft.com/office/powerpoint/2010/main" val="3803294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5D534E-BCE5-49A0-A25C-4454F399E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181" y="174396"/>
            <a:ext cx="11312165" cy="966247"/>
          </a:xfrm>
          <a:solidFill>
            <a:srgbClr val="99CCFF"/>
          </a:solidFill>
        </p:spPr>
        <p:txBody>
          <a:bodyPr>
            <a:normAutofit/>
          </a:bodyPr>
          <a:lstStyle/>
          <a:p>
            <a:r>
              <a:rPr lang="cs-CZ" sz="4000" b="1" u="sng" dirty="0"/>
              <a:t>OBSAH: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36E3F5-1156-4C42-A29C-B0660BF50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181" y="1414020"/>
            <a:ext cx="11312165" cy="526958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800" dirty="0"/>
              <a:t>Inventarizace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Inventura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Inventární rozdíly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Účtování o inventárních rozdílech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dirty="0"/>
              <a:t>Účtování o zjištění inventárního rozdílu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dirty="0"/>
              <a:t>Účtování o předpisech úhrad inventárních rozdílů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dirty="0"/>
              <a:t>Účtování o úhradách inventárních rozdílů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Shrnutí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Příklad</a:t>
            </a:r>
          </a:p>
          <a:p>
            <a:pPr marL="914400" lvl="1" indent="-457200">
              <a:buFont typeface="+mj-lt"/>
              <a:buAutoNum type="alphaLcParenR"/>
            </a:pPr>
            <a:endParaRPr lang="cs-CZ" dirty="0"/>
          </a:p>
          <a:p>
            <a:pPr marL="914400" lvl="1" indent="-457200">
              <a:buFont typeface="+mj-lt"/>
              <a:buAutoNum type="alphaLcParenR"/>
            </a:pPr>
            <a:endParaRPr lang="cs-CZ" dirty="0"/>
          </a:p>
          <a:p>
            <a:pPr marL="914400" lvl="1" indent="-457200">
              <a:buFont typeface="+mj-lt"/>
              <a:buAutoNum type="alphaLcParenR"/>
            </a:pPr>
            <a:endParaRPr lang="cs-CZ" dirty="0"/>
          </a:p>
          <a:p>
            <a:pPr marL="914400" lvl="1" indent="-457200">
              <a:buFont typeface="+mj-lt"/>
              <a:buAutoNum type="alphaLcParenR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43367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5D534E-BCE5-49A0-A25C-4454F399E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15" y="174395"/>
            <a:ext cx="11312165" cy="740005"/>
          </a:xfrm>
          <a:solidFill>
            <a:srgbClr val="99CCFF"/>
          </a:solidFill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cs-CZ" sz="4000" b="1" u="sng" dirty="0"/>
              <a:t>Inventarizace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36E3F5-1156-4C42-A29C-B0660BF50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8352"/>
            <a:ext cx="10515600" cy="55052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3200" b="1" u="sng" dirty="0">
                <a:highlight>
                  <a:srgbClr val="99CCFF"/>
                </a:highlight>
              </a:rPr>
              <a:t>Inventarizace</a:t>
            </a:r>
            <a:r>
              <a:rPr lang="cs-CZ" dirty="0"/>
              <a:t> – proces, zahrnující sled několika prací. Provádí se podle </a:t>
            </a:r>
            <a:r>
              <a:rPr lang="cs-CZ" dirty="0" err="1"/>
              <a:t>ZoU</a:t>
            </a:r>
            <a:r>
              <a:rPr lang="cs-CZ" dirty="0"/>
              <a:t>   1 x ročně (pokladna 1x Q)</a:t>
            </a:r>
          </a:p>
          <a:p>
            <a:pPr marL="0" indent="0">
              <a:buNone/>
            </a:pPr>
            <a:r>
              <a:rPr lang="cs-CZ" b="1" dirty="0"/>
              <a:t>Inventární práce: </a:t>
            </a:r>
          </a:p>
          <a:p>
            <a:pPr lvl="5"/>
            <a:r>
              <a:rPr lang="cs-CZ" sz="2800" b="1" dirty="0"/>
              <a:t>Jmenování členů inventární komise </a:t>
            </a:r>
            <a:r>
              <a:rPr lang="cs-CZ" sz="2800" dirty="0"/>
              <a:t>(manažer)</a:t>
            </a:r>
          </a:p>
          <a:p>
            <a:pPr lvl="5"/>
            <a:endParaRPr lang="cs-CZ" sz="2800" dirty="0"/>
          </a:p>
          <a:p>
            <a:pPr lvl="5"/>
            <a:r>
              <a:rPr lang="cs-CZ" sz="2800" b="1" dirty="0"/>
              <a:t>Inventura</a:t>
            </a:r>
            <a:r>
              <a:rPr lang="cs-CZ" sz="2800" dirty="0"/>
              <a:t> – zjištění skutečného fyzického stavu</a:t>
            </a:r>
          </a:p>
          <a:p>
            <a:pPr marL="2286000" lvl="5" indent="0">
              <a:buNone/>
            </a:pPr>
            <a:endParaRPr lang="cs-CZ" sz="2800" dirty="0"/>
          </a:p>
          <a:p>
            <a:pPr lvl="5"/>
            <a:r>
              <a:rPr lang="cs-CZ" sz="2800" b="1" dirty="0"/>
              <a:t>Zjištění inventárních rozdílů </a:t>
            </a:r>
            <a:r>
              <a:rPr lang="cs-CZ" sz="2800" dirty="0"/>
              <a:t>- porovnáním účetního stavu se stavem skutečným (fyzickým)</a:t>
            </a:r>
          </a:p>
          <a:p>
            <a:pPr marL="2286000" lvl="5" indent="0">
              <a:buNone/>
            </a:pPr>
            <a:endParaRPr lang="cs-CZ" sz="2800" dirty="0"/>
          </a:p>
          <a:p>
            <a:pPr lvl="5"/>
            <a:r>
              <a:rPr lang="cs-CZ" sz="2800" b="1" dirty="0"/>
              <a:t>Vyvození zodpovědnosti </a:t>
            </a:r>
            <a:r>
              <a:rPr lang="cs-CZ" sz="2800" dirty="0"/>
              <a:t>za inventární rozdíly</a:t>
            </a:r>
          </a:p>
          <a:p>
            <a:pPr marL="2286000" lvl="5" indent="0">
              <a:buNone/>
            </a:pPr>
            <a:endParaRPr lang="cs-CZ" sz="2800" dirty="0"/>
          </a:p>
          <a:p>
            <a:pPr lvl="5"/>
            <a:r>
              <a:rPr lang="cs-CZ" sz="2800" b="1" dirty="0"/>
              <a:t>Zaúčtování inventárních rozdílů</a:t>
            </a:r>
            <a:r>
              <a:rPr lang="cs-CZ" sz="2800" dirty="0"/>
              <a:t>, včetně předpisů náhrad</a:t>
            </a:r>
          </a:p>
        </p:txBody>
      </p:sp>
    </p:spTree>
    <p:extLst>
      <p:ext uri="{BB962C8B-B14F-4D97-AF65-F5344CB8AC3E}">
        <p14:creationId xmlns:p14="http://schemas.microsoft.com/office/powerpoint/2010/main" val="1827256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5D534E-BCE5-49A0-A25C-4454F399E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15" y="174395"/>
            <a:ext cx="11312165" cy="740005"/>
          </a:xfrm>
          <a:solidFill>
            <a:srgbClr val="99CCFF"/>
          </a:solidFill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cs-CZ" sz="4000" b="1" u="sng" dirty="0"/>
              <a:t>Inventura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36E3F5-1156-4C42-A29C-B0660BF50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7204"/>
            <a:ext cx="10515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u="sng" dirty="0">
                <a:highlight>
                  <a:srgbClr val="99CCFF"/>
                </a:highlight>
              </a:rPr>
              <a:t>Inventura</a:t>
            </a:r>
            <a:r>
              <a:rPr lang="cs-CZ" sz="3200" dirty="0">
                <a:highlight>
                  <a:srgbClr val="99CCFF"/>
                </a:highlight>
              </a:rPr>
              <a:t> </a:t>
            </a:r>
          </a:p>
          <a:p>
            <a:r>
              <a:rPr lang="cs-CZ" dirty="0"/>
              <a:t>Inventura je pouze jedna z inventárních prací</a:t>
            </a:r>
          </a:p>
          <a:p>
            <a:r>
              <a:rPr lang="cs-CZ" dirty="0"/>
              <a:t>Jde o zjištění </a:t>
            </a:r>
            <a:r>
              <a:rPr lang="cs-CZ" u="sng" dirty="0"/>
              <a:t>fyzického stavu </a:t>
            </a:r>
            <a:r>
              <a:rPr lang="cs-CZ" dirty="0"/>
              <a:t>majetku, závazků a pohledávek</a:t>
            </a:r>
          </a:p>
          <a:p>
            <a:r>
              <a:rPr lang="cs-CZ" dirty="0"/>
              <a:t>Může jít o inventuru fyzickou, nebo dokladovou</a:t>
            </a:r>
          </a:p>
          <a:p>
            <a:pPr marL="0" indent="0">
              <a:buNone/>
            </a:pPr>
            <a:endParaRPr lang="cs-CZ" u="sng" dirty="0"/>
          </a:p>
          <a:p>
            <a:pPr marL="457200" lvl="1" indent="0">
              <a:buNone/>
            </a:pPr>
            <a:r>
              <a:rPr lang="cs-CZ" sz="2800" u="sng" dirty="0"/>
              <a:t>inventura fyzická </a:t>
            </a:r>
            <a:r>
              <a:rPr lang="cs-CZ" sz="2800" dirty="0"/>
              <a:t>– skutečný stav se zjišťuje počítáním, vážením, měřením apod. v pokladně, na zásobách materiálu, výrobků a zboží, na DM </a:t>
            </a:r>
          </a:p>
          <a:p>
            <a:pPr marL="457200" lvl="1" indent="0">
              <a:buNone/>
            </a:pPr>
            <a:endParaRPr lang="cs-CZ" sz="2800" dirty="0"/>
          </a:p>
          <a:p>
            <a:pPr marL="457200" lvl="1" indent="0">
              <a:buNone/>
            </a:pPr>
            <a:r>
              <a:rPr lang="cs-CZ" sz="2800" u="sng" dirty="0"/>
              <a:t>inventura dokladová </a:t>
            </a:r>
            <a:r>
              <a:rPr lang="cs-CZ" sz="2800" dirty="0"/>
              <a:t>– provádí se podle účetních dokladů - na bankovních účtech, na závazcích a pohledávkách a všude tam, kde nelze provést fyzickou inventuru	</a:t>
            </a: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E0EAE013-A555-41CF-9A7F-03040D86B758}"/>
              </a:ext>
            </a:extLst>
          </p:cNvPr>
          <p:cNvCxnSpPr>
            <a:cxnSpLocks/>
          </p:cNvCxnSpPr>
          <p:nvPr/>
        </p:nvCxnSpPr>
        <p:spPr>
          <a:xfrm flipH="1">
            <a:off x="2469823" y="3120272"/>
            <a:ext cx="471340" cy="6410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8F826E89-48D6-4B35-9444-D9D3E89CEB51}"/>
              </a:ext>
            </a:extLst>
          </p:cNvPr>
          <p:cNvCxnSpPr>
            <a:cxnSpLocks/>
          </p:cNvCxnSpPr>
          <p:nvPr/>
        </p:nvCxnSpPr>
        <p:spPr>
          <a:xfrm flipH="1">
            <a:off x="3186259" y="3195687"/>
            <a:ext cx="3544479" cy="2283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380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E59265-DE3B-46CD-ABF0-7E8420326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511" y="189766"/>
            <a:ext cx="11547835" cy="800198"/>
          </a:xfrm>
          <a:solidFill>
            <a:srgbClr val="99CCFF"/>
          </a:solidFill>
        </p:spPr>
        <p:txBody>
          <a:bodyPr/>
          <a:lstStyle/>
          <a:p>
            <a:pPr marL="742950" indent="-742950">
              <a:buFont typeface="+mj-lt"/>
              <a:buAutoNum type="arabicPeriod" startAt="3"/>
            </a:pPr>
            <a:r>
              <a:rPr lang="cs-CZ" b="1" u="sng" dirty="0"/>
              <a:t>Inventární rozdíly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ECB363-82F5-4D60-95C3-7CB80E2C0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097" y="1225485"/>
            <a:ext cx="11726944" cy="543926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Porovnáním fyzického stavu s účetním stavem mohou nastat tyto situace: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Rovnost</a:t>
            </a:r>
            <a:r>
              <a:rPr lang="cs-CZ" dirty="0"/>
              <a:t>       účetní stav = fyzický stav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Schodek</a:t>
            </a:r>
            <a:r>
              <a:rPr lang="cs-CZ" dirty="0"/>
              <a:t>       účetní stav     fyzický stav </a:t>
            </a:r>
          </a:p>
          <a:p>
            <a:pPr marL="0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b="1" dirty="0"/>
              <a:t>Schodek  do normy </a:t>
            </a:r>
            <a:r>
              <a:rPr lang="cs-CZ" dirty="0"/>
              <a:t>přirozeného úbytku – sypké, kapalné, rychle zkazitelné zásoby</a:t>
            </a:r>
            <a:r>
              <a:rPr lang="cs-CZ" sz="2800" dirty="0"/>
              <a:t> </a:t>
            </a:r>
          </a:p>
          <a:p>
            <a:pPr marL="457200" lvl="1" indent="0">
              <a:buNone/>
            </a:pPr>
            <a:r>
              <a:rPr lang="cs-CZ" sz="2800" dirty="0"/>
              <a:t>                                 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b="1" dirty="0"/>
              <a:t>Schodek nad normu </a:t>
            </a:r>
            <a:r>
              <a:rPr lang="cs-CZ" dirty="0"/>
              <a:t>se dělí na 	 	</a:t>
            </a:r>
            <a:r>
              <a:rPr lang="cs-CZ" b="1" dirty="0"/>
              <a:t>m</a:t>
            </a:r>
            <a:r>
              <a:rPr lang="cs-CZ" sz="2400" b="1" dirty="0"/>
              <a:t>anko</a:t>
            </a:r>
            <a:r>
              <a:rPr lang="cs-CZ" b="1" dirty="0"/>
              <a:t> - </a:t>
            </a:r>
            <a:r>
              <a:rPr lang="cs-CZ" dirty="0"/>
              <a:t>je zaviněné zodpovědnou </a:t>
            </a:r>
            <a:r>
              <a:rPr lang="cs-CZ" sz="2400" dirty="0"/>
              <a:t>osobou </a:t>
            </a:r>
          </a:p>
          <a:p>
            <a:pPr marL="457200" lvl="1" indent="0">
              <a:buNone/>
            </a:pPr>
            <a:r>
              <a:rPr lang="cs-CZ" sz="2400" dirty="0"/>
              <a:t>		</a:t>
            </a:r>
          </a:p>
          <a:p>
            <a:pPr marL="457200" lvl="1" indent="0">
              <a:buNone/>
            </a:pPr>
            <a:r>
              <a:rPr lang="cs-CZ" dirty="0"/>
              <a:t>						 </a:t>
            </a:r>
            <a:r>
              <a:rPr lang="cs-CZ" sz="2400" b="1" dirty="0"/>
              <a:t>škodu -</a:t>
            </a:r>
            <a:r>
              <a:rPr lang="cs-CZ" sz="2400" dirty="0"/>
              <a:t> způsobená vyšší mocí – povětrnostní vliv, 										 nehoda, požár,…</a:t>
            </a:r>
          </a:p>
          <a:p>
            <a:pPr marL="457200" lvl="1" indent="0">
              <a:buNone/>
            </a:pPr>
            <a:endParaRPr lang="cs-CZ" sz="24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cs-CZ" b="1" dirty="0"/>
              <a:t>Přebytek       </a:t>
            </a:r>
            <a:r>
              <a:rPr lang="cs-CZ" dirty="0"/>
              <a:t>účetní stav     fyzický stav</a:t>
            </a:r>
            <a:endParaRPr lang="cs-CZ" b="1" dirty="0"/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1E2EF9D6-0418-4C44-AD99-96CAFA2346DE}"/>
              </a:ext>
            </a:extLst>
          </p:cNvPr>
          <p:cNvCxnSpPr>
            <a:cxnSpLocks/>
          </p:cNvCxnSpPr>
          <p:nvPr/>
        </p:nvCxnSpPr>
        <p:spPr>
          <a:xfrm>
            <a:off x="2022441" y="2295376"/>
            <a:ext cx="44777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303B07FE-A452-4257-82A5-0DD270D7BA59}"/>
              </a:ext>
            </a:extLst>
          </p:cNvPr>
          <p:cNvCxnSpPr>
            <a:cxnSpLocks/>
          </p:cNvCxnSpPr>
          <p:nvPr/>
        </p:nvCxnSpPr>
        <p:spPr>
          <a:xfrm>
            <a:off x="875114" y="3356288"/>
            <a:ext cx="350371" cy="14658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C4598F16-2BBB-4FDE-B6C1-F6A9AD1C3499}"/>
              </a:ext>
            </a:extLst>
          </p:cNvPr>
          <p:cNvCxnSpPr>
            <a:cxnSpLocks/>
          </p:cNvCxnSpPr>
          <p:nvPr/>
        </p:nvCxnSpPr>
        <p:spPr>
          <a:xfrm>
            <a:off x="873535" y="3350236"/>
            <a:ext cx="350371" cy="738953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D6612B30-C419-4A0D-859F-9A116CA62EAA}"/>
              </a:ext>
            </a:extLst>
          </p:cNvPr>
          <p:cNvCxnSpPr>
            <a:cxnSpLocks/>
          </p:cNvCxnSpPr>
          <p:nvPr/>
        </p:nvCxnSpPr>
        <p:spPr>
          <a:xfrm>
            <a:off x="2032259" y="3207451"/>
            <a:ext cx="44777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>
            <a:extLst>
              <a:ext uri="{FF2B5EF4-FFF2-40B4-BE49-F238E27FC236}">
                <a16:creationId xmlns:a16="http://schemas.microsoft.com/office/drawing/2014/main" id="{5EBEB648-40A4-4BA7-B9AF-F73E9B0713E9}"/>
              </a:ext>
            </a:extLst>
          </p:cNvPr>
          <p:cNvCxnSpPr>
            <a:cxnSpLocks/>
          </p:cNvCxnSpPr>
          <p:nvPr/>
        </p:nvCxnSpPr>
        <p:spPr>
          <a:xfrm>
            <a:off x="4077094" y="3119668"/>
            <a:ext cx="197963" cy="7541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Přímá spojnice 33">
            <a:extLst>
              <a:ext uri="{FF2B5EF4-FFF2-40B4-BE49-F238E27FC236}">
                <a16:creationId xmlns:a16="http://schemas.microsoft.com/office/drawing/2014/main" id="{18CE4079-0EAA-4FDC-910A-53B58EA42546}"/>
              </a:ext>
            </a:extLst>
          </p:cNvPr>
          <p:cNvCxnSpPr/>
          <p:nvPr/>
        </p:nvCxnSpPr>
        <p:spPr>
          <a:xfrm flipH="1">
            <a:off x="4093590" y="3213682"/>
            <a:ext cx="164970" cy="14260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Přímá spojnice se šipkou 41">
            <a:extLst>
              <a:ext uri="{FF2B5EF4-FFF2-40B4-BE49-F238E27FC236}">
                <a16:creationId xmlns:a16="http://schemas.microsoft.com/office/drawing/2014/main" id="{96685BD8-E541-4D4A-8839-5F333FD4179C}"/>
              </a:ext>
            </a:extLst>
          </p:cNvPr>
          <p:cNvCxnSpPr>
            <a:cxnSpLocks/>
          </p:cNvCxnSpPr>
          <p:nvPr/>
        </p:nvCxnSpPr>
        <p:spPr>
          <a:xfrm flipV="1">
            <a:off x="4845377" y="4737604"/>
            <a:ext cx="914400" cy="1006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>
            <a:extLst>
              <a:ext uri="{FF2B5EF4-FFF2-40B4-BE49-F238E27FC236}">
                <a16:creationId xmlns:a16="http://schemas.microsoft.com/office/drawing/2014/main" id="{668A46C5-50D8-4614-A1B8-8C89E3AD7349}"/>
              </a:ext>
            </a:extLst>
          </p:cNvPr>
          <p:cNvCxnSpPr>
            <a:cxnSpLocks/>
          </p:cNvCxnSpPr>
          <p:nvPr/>
        </p:nvCxnSpPr>
        <p:spPr>
          <a:xfrm>
            <a:off x="4826523" y="4747664"/>
            <a:ext cx="999242" cy="64070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62">
            <a:extLst>
              <a:ext uri="{FF2B5EF4-FFF2-40B4-BE49-F238E27FC236}">
                <a16:creationId xmlns:a16="http://schemas.microsoft.com/office/drawing/2014/main" id="{9486792B-8C79-4E23-99EA-F744D497D596}"/>
              </a:ext>
            </a:extLst>
          </p:cNvPr>
          <p:cNvCxnSpPr>
            <a:cxnSpLocks/>
          </p:cNvCxnSpPr>
          <p:nvPr/>
        </p:nvCxnSpPr>
        <p:spPr>
          <a:xfrm flipH="1">
            <a:off x="4093590" y="6343838"/>
            <a:ext cx="209746" cy="13197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Přímá spojnice 64">
            <a:extLst>
              <a:ext uri="{FF2B5EF4-FFF2-40B4-BE49-F238E27FC236}">
                <a16:creationId xmlns:a16="http://schemas.microsoft.com/office/drawing/2014/main" id="{C1182959-C97A-4E21-9BB5-EDC68D5DC65F}"/>
              </a:ext>
            </a:extLst>
          </p:cNvPr>
          <p:cNvCxnSpPr>
            <a:cxnSpLocks/>
          </p:cNvCxnSpPr>
          <p:nvPr/>
        </p:nvCxnSpPr>
        <p:spPr>
          <a:xfrm>
            <a:off x="4121680" y="6475813"/>
            <a:ext cx="205034" cy="9426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Přímá spojnice se šipkou 73">
            <a:extLst>
              <a:ext uri="{FF2B5EF4-FFF2-40B4-BE49-F238E27FC236}">
                <a16:creationId xmlns:a16="http://schemas.microsoft.com/office/drawing/2014/main" id="{E713628F-2596-4BCC-8D67-67396A492DCD}"/>
              </a:ext>
            </a:extLst>
          </p:cNvPr>
          <p:cNvCxnSpPr>
            <a:cxnSpLocks/>
          </p:cNvCxnSpPr>
          <p:nvPr/>
        </p:nvCxnSpPr>
        <p:spPr>
          <a:xfrm flipV="1">
            <a:off x="2110029" y="6469044"/>
            <a:ext cx="410066" cy="67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974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E59265-DE3B-46CD-ABF0-7E8420326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3" y="187457"/>
            <a:ext cx="11830639" cy="830638"/>
          </a:xfrm>
          <a:solidFill>
            <a:srgbClr val="99CCFF"/>
          </a:solidFill>
        </p:spPr>
        <p:txBody>
          <a:bodyPr/>
          <a:lstStyle/>
          <a:p>
            <a:r>
              <a:rPr lang="cs-CZ" b="1" u="sng" dirty="0"/>
              <a:t>4. a)  Účtování o </a:t>
            </a:r>
            <a:r>
              <a:rPr lang="cs-CZ" b="1" u="sng" dirty="0">
                <a:highlight>
                  <a:srgbClr val="C0C0C0"/>
                </a:highlight>
              </a:rPr>
              <a:t>zjištění</a:t>
            </a:r>
            <a:r>
              <a:rPr lang="cs-CZ" b="1" u="sng" dirty="0"/>
              <a:t> inventárního rozdílu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ECB363-82F5-4D60-95C3-7CB80E2C0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225485"/>
            <a:ext cx="11830639" cy="5439265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cs-CZ" b="1" dirty="0"/>
              <a:t>Rovnost - </a:t>
            </a:r>
            <a:r>
              <a:rPr lang="cs-CZ" dirty="0"/>
              <a:t>nevzniká žádný účetní případ</a:t>
            </a:r>
          </a:p>
          <a:p>
            <a:r>
              <a:rPr lang="cs-CZ" b="1" dirty="0"/>
              <a:t>Schodek - </a:t>
            </a:r>
            <a:r>
              <a:rPr lang="cs-CZ" dirty="0"/>
              <a:t>účtuje se jako </a:t>
            </a:r>
            <a:r>
              <a:rPr lang="cs-CZ" b="1" dirty="0"/>
              <a:t>náklad a úbytek A </a:t>
            </a:r>
            <a:r>
              <a:rPr lang="cs-CZ" sz="2000" dirty="0"/>
              <a:t>(náklad provozní sk. 4, finanční sk. 6)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</a:t>
            </a:r>
            <a:r>
              <a:rPr lang="cs-CZ" sz="2400" b="1" dirty="0"/>
              <a:t>norma přirozeného úbytku </a:t>
            </a:r>
            <a:r>
              <a:rPr lang="cs-CZ" sz="2400" dirty="0"/>
              <a:t>se účtuje jako </a:t>
            </a:r>
            <a:r>
              <a:rPr lang="cs-CZ" sz="2400" u="sng" dirty="0"/>
              <a:t>spotřeba</a:t>
            </a:r>
            <a:r>
              <a:rPr lang="cs-CZ" sz="2400" dirty="0"/>
              <a:t> </a:t>
            </a:r>
            <a:r>
              <a:rPr lang="cs-CZ" sz="2400" b="1" dirty="0">
                <a:solidFill>
                  <a:srgbClr val="FF0000"/>
                </a:solidFill>
              </a:rPr>
              <a:t>501/112 nebo 504/132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								            </a:t>
            </a:r>
            <a:r>
              <a:rPr lang="cs-CZ" sz="1600" b="1" dirty="0">
                <a:solidFill>
                  <a:srgbClr val="FF0000"/>
                </a:solidFill>
              </a:rPr>
              <a:t>spotřeba materiálu            prodané zboží</a:t>
            </a:r>
            <a:endParaRPr lang="cs-CZ" sz="1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/>
              <a:t>                             </a:t>
            </a:r>
            <a:r>
              <a:rPr lang="cs-CZ" sz="2400" b="1" dirty="0"/>
              <a:t>manko a škoda – </a:t>
            </a:r>
            <a:r>
              <a:rPr lang="cs-CZ" sz="2400" dirty="0"/>
              <a:t>obě situace se účtují stejně </a:t>
            </a:r>
            <a:r>
              <a:rPr lang="cs-CZ" sz="2400" b="1" dirty="0">
                <a:solidFill>
                  <a:srgbClr val="FF0000"/>
                </a:solidFill>
              </a:rPr>
              <a:t>5</a:t>
            </a:r>
            <a:r>
              <a:rPr lang="cs-CZ" sz="2400" b="1" u="sng" dirty="0">
                <a:solidFill>
                  <a:srgbClr val="FF0000"/>
                </a:solidFill>
              </a:rPr>
              <a:t>4</a:t>
            </a:r>
            <a:r>
              <a:rPr lang="cs-CZ" sz="2400" b="1" dirty="0">
                <a:solidFill>
                  <a:srgbClr val="FF0000"/>
                </a:solidFill>
              </a:rPr>
              <a:t>9/112 nebo 5</a:t>
            </a:r>
            <a:r>
              <a:rPr lang="cs-CZ" sz="2400" b="1" u="sng" dirty="0">
                <a:solidFill>
                  <a:srgbClr val="FF0000"/>
                </a:solidFill>
              </a:rPr>
              <a:t>6</a:t>
            </a:r>
            <a:r>
              <a:rPr lang="cs-CZ" sz="2400" b="1" dirty="0">
                <a:solidFill>
                  <a:srgbClr val="FF0000"/>
                </a:solidFill>
              </a:rPr>
              <a:t>9/213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</a:rPr>
              <a:t>					</a:t>
            </a:r>
            <a:r>
              <a:rPr lang="cs-CZ" sz="1800" b="1" dirty="0">
                <a:solidFill>
                  <a:srgbClr val="FF0000"/>
                </a:solidFill>
              </a:rPr>
              <a:t>       </a:t>
            </a:r>
            <a:r>
              <a:rPr lang="cs-CZ" sz="1600" b="1" dirty="0">
                <a:solidFill>
                  <a:srgbClr val="FF0000"/>
                </a:solidFill>
              </a:rPr>
              <a:t>manka a škody z provozní činnosti                     manka a škody z finanční činnosti</a:t>
            </a:r>
            <a:endParaRPr lang="cs-CZ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000" b="1" dirty="0">
              <a:solidFill>
                <a:srgbClr val="FF0000"/>
              </a:solidFill>
            </a:endParaRPr>
          </a:p>
          <a:p>
            <a:r>
              <a:rPr lang="cs-CZ" b="1" dirty="0"/>
              <a:t>Přebytek - </a:t>
            </a:r>
            <a:r>
              <a:rPr lang="cs-CZ" dirty="0"/>
              <a:t>účtuje se jako </a:t>
            </a:r>
            <a:r>
              <a:rPr lang="cs-CZ" b="1" dirty="0"/>
              <a:t>přírůstek A </a:t>
            </a:r>
            <a:r>
              <a:rPr lang="cs-CZ" b="1" dirty="0" err="1"/>
              <a:t>a</a:t>
            </a:r>
            <a:r>
              <a:rPr lang="cs-CZ" b="1" dirty="0"/>
              <a:t> výnos </a:t>
            </a:r>
            <a:r>
              <a:rPr lang="cs-CZ" sz="2000" dirty="0"/>
              <a:t>(náklad provozní sk. 4, finanční sk. 6) </a:t>
            </a:r>
          </a:p>
          <a:p>
            <a:pPr marL="0" indent="0">
              <a:buNone/>
            </a:pPr>
            <a:r>
              <a:rPr lang="cs-CZ" sz="2000" dirty="0"/>
              <a:t>							</a:t>
            </a:r>
            <a:r>
              <a:rPr lang="cs-CZ" sz="2400" b="1" dirty="0">
                <a:solidFill>
                  <a:srgbClr val="FF0000"/>
                </a:solidFill>
              </a:rPr>
              <a:t>132/6</a:t>
            </a:r>
            <a:r>
              <a:rPr lang="cs-CZ" sz="2400" b="1" u="sng" dirty="0">
                <a:solidFill>
                  <a:srgbClr val="FF0000"/>
                </a:solidFill>
              </a:rPr>
              <a:t>4</a:t>
            </a:r>
            <a:r>
              <a:rPr lang="cs-CZ" sz="2400" b="1" dirty="0">
                <a:solidFill>
                  <a:srgbClr val="FF0000"/>
                </a:solidFill>
              </a:rPr>
              <a:t>8 nebo 211/6</a:t>
            </a:r>
            <a:r>
              <a:rPr lang="cs-CZ" sz="2400" b="1" u="sng" dirty="0">
                <a:solidFill>
                  <a:srgbClr val="FF0000"/>
                </a:solidFill>
              </a:rPr>
              <a:t>6</a:t>
            </a:r>
            <a:r>
              <a:rPr lang="cs-CZ" sz="2400" b="1" dirty="0">
                <a:solidFill>
                  <a:srgbClr val="FF0000"/>
                </a:solidFill>
              </a:rPr>
              <a:t>8</a:t>
            </a:r>
          </a:p>
          <a:p>
            <a:pPr marL="0" indent="0">
              <a:buNone/>
            </a:pPr>
            <a:r>
              <a:rPr lang="cs-CZ" sz="2000" dirty="0"/>
              <a:t>                                                                                                    </a:t>
            </a:r>
            <a:r>
              <a:rPr lang="cs-CZ" sz="1600" b="1" dirty="0">
                <a:solidFill>
                  <a:srgbClr val="FF0000"/>
                </a:solidFill>
              </a:rPr>
              <a:t>ostatní provozní výnosy                         ostatní finanční výnosy</a:t>
            </a:r>
            <a:endParaRPr lang="cs-CZ" sz="2000" b="1" dirty="0">
              <a:solidFill>
                <a:srgbClr val="FF0000"/>
              </a:solidFill>
            </a:endParaRPr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465D695B-BA82-466F-9341-E4A2F976246D}"/>
              </a:ext>
            </a:extLst>
          </p:cNvPr>
          <p:cNvCxnSpPr/>
          <p:nvPr/>
        </p:nvCxnSpPr>
        <p:spPr>
          <a:xfrm>
            <a:off x="9332536" y="2601798"/>
            <a:ext cx="0" cy="377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CBA88680-34F4-44BB-9F1C-AD0524A39B74}"/>
              </a:ext>
            </a:extLst>
          </p:cNvPr>
          <p:cNvCxnSpPr/>
          <p:nvPr/>
        </p:nvCxnSpPr>
        <p:spPr>
          <a:xfrm>
            <a:off x="11067068" y="2601798"/>
            <a:ext cx="0" cy="377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F70C3D75-BFFD-40C2-8E02-90375504258B}"/>
              </a:ext>
            </a:extLst>
          </p:cNvPr>
          <p:cNvCxnSpPr>
            <a:cxnSpLocks/>
          </p:cNvCxnSpPr>
          <p:nvPr/>
        </p:nvCxnSpPr>
        <p:spPr>
          <a:xfrm flipH="1">
            <a:off x="7164372" y="3667027"/>
            <a:ext cx="1263191" cy="263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3D73354D-90C5-401D-A78F-80E5ECF14CD6}"/>
              </a:ext>
            </a:extLst>
          </p:cNvPr>
          <p:cNvCxnSpPr/>
          <p:nvPr/>
        </p:nvCxnSpPr>
        <p:spPr>
          <a:xfrm>
            <a:off x="10294070" y="3667027"/>
            <a:ext cx="348792" cy="263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>
            <a:extLst>
              <a:ext uri="{FF2B5EF4-FFF2-40B4-BE49-F238E27FC236}">
                <a16:creationId xmlns:a16="http://schemas.microsoft.com/office/drawing/2014/main" id="{81910024-BDB1-4C1F-ABA9-4620F0C9C9C3}"/>
              </a:ext>
            </a:extLst>
          </p:cNvPr>
          <p:cNvCxnSpPr/>
          <p:nvPr/>
        </p:nvCxnSpPr>
        <p:spPr>
          <a:xfrm flipH="1">
            <a:off x="7060676" y="5514680"/>
            <a:ext cx="443060" cy="1885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>
            <a:extLst>
              <a:ext uri="{FF2B5EF4-FFF2-40B4-BE49-F238E27FC236}">
                <a16:creationId xmlns:a16="http://schemas.microsoft.com/office/drawing/2014/main" id="{BA493EFE-2AFF-4836-8BFB-C9619C3AE29F}"/>
              </a:ext>
            </a:extLst>
          </p:cNvPr>
          <p:cNvCxnSpPr/>
          <p:nvPr/>
        </p:nvCxnSpPr>
        <p:spPr>
          <a:xfrm>
            <a:off x="9332536" y="5514680"/>
            <a:ext cx="791852" cy="1885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042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E59265-DE3B-46CD-ABF0-7E8420326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3" y="189765"/>
            <a:ext cx="11632676" cy="908455"/>
          </a:xfrm>
          <a:solidFill>
            <a:srgbClr val="99CCFF"/>
          </a:solidFill>
        </p:spPr>
        <p:txBody>
          <a:bodyPr>
            <a:normAutofit fontScale="90000"/>
          </a:bodyPr>
          <a:lstStyle/>
          <a:p>
            <a:r>
              <a:rPr lang="cs-CZ" b="1" u="sng" dirty="0"/>
              <a:t>4. b)  Účtování o </a:t>
            </a:r>
            <a:r>
              <a:rPr lang="cs-CZ" b="1" u="sng" dirty="0">
                <a:highlight>
                  <a:srgbClr val="FFFF99"/>
                </a:highlight>
              </a:rPr>
              <a:t>předpisech úhrad </a:t>
            </a:r>
            <a:r>
              <a:rPr lang="cs-CZ" b="1" u="sng" dirty="0"/>
              <a:t>inventárních rozdílů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ECB363-82F5-4D60-95C3-7CB80E2C0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4" y="1338606"/>
            <a:ext cx="11632676" cy="5326143"/>
          </a:xfrm>
          <a:solidFill>
            <a:srgbClr val="FFFF99"/>
          </a:solidFill>
        </p:spPr>
        <p:txBody>
          <a:bodyPr>
            <a:normAutofit lnSpcReduction="10000"/>
          </a:bodyPr>
          <a:lstStyle/>
          <a:p>
            <a:endParaRPr lang="cs-CZ" b="1" dirty="0"/>
          </a:p>
          <a:p>
            <a:r>
              <a:rPr lang="cs-CZ" b="1" dirty="0"/>
              <a:t>Předpisy náhrad mank </a:t>
            </a:r>
            <a:r>
              <a:rPr lang="cs-CZ" dirty="0"/>
              <a:t>se účtují jako </a:t>
            </a:r>
            <a:r>
              <a:rPr lang="cs-CZ" b="1" dirty="0"/>
              <a:t>pohledávka za zodpovědnou osobou a výnos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335/6</a:t>
            </a:r>
            <a:r>
              <a:rPr lang="cs-CZ" b="1" u="sng" dirty="0">
                <a:solidFill>
                  <a:srgbClr val="FF0000"/>
                </a:solidFill>
              </a:rPr>
              <a:t>4</a:t>
            </a:r>
            <a:r>
              <a:rPr lang="cs-CZ" dirty="0">
                <a:solidFill>
                  <a:srgbClr val="FF0000"/>
                </a:solidFill>
              </a:rPr>
              <a:t>8,6</a:t>
            </a:r>
            <a:r>
              <a:rPr lang="cs-CZ" b="1" u="sng" dirty="0">
                <a:solidFill>
                  <a:srgbClr val="FF0000"/>
                </a:solidFill>
              </a:rPr>
              <a:t>6</a:t>
            </a:r>
            <a:r>
              <a:rPr lang="cs-CZ" dirty="0">
                <a:solidFill>
                  <a:srgbClr val="FF0000"/>
                </a:solidFill>
              </a:rPr>
              <a:t>8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	</a:t>
            </a:r>
            <a:r>
              <a:rPr lang="cs-CZ" sz="1600" b="1" dirty="0">
                <a:solidFill>
                  <a:srgbClr val="FF0000"/>
                </a:solidFill>
              </a:rPr>
              <a:t>pohledávky za zaměstnanci                                                     výnos, jako kompenzace nákladu při vzniku manka (HV = 0)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b="1" dirty="0"/>
              <a:t>Předpisy náhrad škod </a:t>
            </a:r>
            <a:r>
              <a:rPr lang="cs-CZ" dirty="0"/>
              <a:t>se účtují jako </a:t>
            </a:r>
            <a:r>
              <a:rPr lang="cs-CZ" b="1" dirty="0"/>
              <a:t>pohledávka za pojišťovnou a výnos</a:t>
            </a:r>
            <a:r>
              <a:rPr lang="cs-CZ" dirty="0"/>
              <a:t>              	   </a:t>
            </a:r>
            <a:r>
              <a:rPr lang="cs-CZ" dirty="0">
                <a:solidFill>
                  <a:srgbClr val="FF0000"/>
                </a:solidFill>
              </a:rPr>
              <a:t>378/6</a:t>
            </a:r>
            <a:r>
              <a:rPr lang="cs-CZ" b="1" u="sng" dirty="0">
                <a:solidFill>
                  <a:srgbClr val="FF0000"/>
                </a:solidFill>
              </a:rPr>
              <a:t>4</a:t>
            </a:r>
            <a:r>
              <a:rPr lang="cs-CZ" dirty="0">
                <a:solidFill>
                  <a:srgbClr val="FF0000"/>
                </a:solidFill>
              </a:rPr>
              <a:t>8,6</a:t>
            </a:r>
            <a:r>
              <a:rPr lang="cs-CZ" b="1" u="sng" dirty="0">
                <a:solidFill>
                  <a:srgbClr val="FF0000"/>
                </a:solidFill>
              </a:rPr>
              <a:t>6</a:t>
            </a:r>
            <a:r>
              <a:rPr lang="cs-CZ" dirty="0">
                <a:solidFill>
                  <a:srgbClr val="FF0000"/>
                </a:solidFill>
              </a:rPr>
              <a:t>8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	</a:t>
            </a:r>
            <a:r>
              <a:rPr lang="cs-CZ" sz="1600" b="1" dirty="0">
                <a:solidFill>
                  <a:srgbClr val="FF0000"/>
                </a:solidFill>
              </a:rPr>
              <a:t>jiné pohledávky </a:t>
            </a:r>
            <a:r>
              <a:rPr lang="cs-CZ" sz="1600" dirty="0">
                <a:solidFill>
                  <a:srgbClr val="FF0000"/>
                </a:solidFill>
              </a:rPr>
              <a:t>(za poj.)                                                          </a:t>
            </a:r>
            <a:r>
              <a:rPr lang="cs-CZ" sz="1600" b="1" dirty="0">
                <a:solidFill>
                  <a:srgbClr val="FF0000"/>
                </a:solidFill>
              </a:rPr>
              <a:t>výnos, jako kompenzace nákladu při vzniku manka (HV = 0)</a:t>
            </a:r>
            <a:endParaRPr lang="cs-CZ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/>
              <a:t>                             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b="1" dirty="0"/>
              <a:t>Úbytek do normy se nikomu nepředepisuje, jde o spotřebu </a:t>
            </a:r>
          </a:p>
          <a:p>
            <a:r>
              <a:rPr lang="cs-CZ" b="1" dirty="0"/>
              <a:t>Přebytek se také nikomu „nevrací“</a:t>
            </a:r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55DF928E-F07D-41DB-B040-9D14435C3F76}"/>
              </a:ext>
            </a:extLst>
          </p:cNvPr>
          <p:cNvCxnSpPr/>
          <p:nvPr/>
        </p:nvCxnSpPr>
        <p:spPr>
          <a:xfrm>
            <a:off x="1715676" y="2479247"/>
            <a:ext cx="113121" cy="3205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B87D2F2A-0206-4941-89F7-E9FE5083CB32}"/>
              </a:ext>
            </a:extLst>
          </p:cNvPr>
          <p:cNvCxnSpPr>
            <a:cxnSpLocks/>
          </p:cNvCxnSpPr>
          <p:nvPr/>
        </p:nvCxnSpPr>
        <p:spPr>
          <a:xfrm>
            <a:off x="2625360" y="2502815"/>
            <a:ext cx="3308809" cy="301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68AE1BD2-82FB-489C-B47E-EAF95709C1A0}"/>
              </a:ext>
            </a:extLst>
          </p:cNvPr>
          <p:cNvCxnSpPr/>
          <p:nvPr/>
        </p:nvCxnSpPr>
        <p:spPr>
          <a:xfrm>
            <a:off x="1720391" y="4187854"/>
            <a:ext cx="197962" cy="358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44A4441F-8BC8-4CF8-B7BC-AEB49B75931E}"/>
              </a:ext>
            </a:extLst>
          </p:cNvPr>
          <p:cNvCxnSpPr>
            <a:cxnSpLocks/>
          </p:cNvCxnSpPr>
          <p:nvPr/>
        </p:nvCxnSpPr>
        <p:spPr>
          <a:xfrm>
            <a:off x="2658356" y="4270339"/>
            <a:ext cx="3591615" cy="1932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3841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E59265-DE3B-46CD-ABF0-7E8420326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3" y="189766"/>
            <a:ext cx="11632676" cy="979158"/>
          </a:xfrm>
          <a:solidFill>
            <a:srgbClr val="99CCFF"/>
          </a:solidFill>
        </p:spPr>
        <p:txBody>
          <a:bodyPr>
            <a:normAutofit/>
          </a:bodyPr>
          <a:lstStyle/>
          <a:p>
            <a:r>
              <a:rPr lang="cs-CZ" b="1" u="sng" dirty="0"/>
              <a:t>4. c)  Účtování o </a:t>
            </a:r>
            <a:r>
              <a:rPr lang="cs-CZ" b="1" u="sng" dirty="0">
                <a:highlight>
                  <a:srgbClr val="FFCCFF"/>
                </a:highlight>
              </a:rPr>
              <a:t>úhradách </a:t>
            </a:r>
            <a:r>
              <a:rPr lang="cs-CZ" b="1" u="sng" dirty="0"/>
              <a:t>inventárních rozdílů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ECB363-82F5-4D60-95C3-7CB80E2C0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4" y="1348033"/>
            <a:ext cx="11632676" cy="5316717"/>
          </a:xfrm>
          <a:solidFill>
            <a:srgbClr val="FFCCFF"/>
          </a:solidFill>
        </p:spPr>
        <p:txBody>
          <a:bodyPr>
            <a:normAutofit/>
          </a:bodyPr>
          <a:lstStyle/>
          <a:p>
            <a:endParaRPr lang="cs-CZ" b="1" dirty="0"/>
          </a:p>
          <a:p>
            <a:r>
              <a:rPr lang="cs-CZ" b="1" dirty="0"/>
              <a:t>Úhrada manka </a:t>
            </a:r>
            <a:r>
              <a:rPr lang="cs-CZ" dirty="0"/>
              <a:t>se účtují jako úbytek pohledávky za zodpovědnou osobou buď srážkou ze mzdy nebo platbou na BU nebo do pokladny </a:t>
            </a:r>
            <a:r>
              <a:rPr lang="cs-CZ" b="1" dirty="0">
                <a:solidFill>
                  <a:srgbClr val="FF0000"/>
                </a:solidFill>
              </a:rPr>
              <a:t>331,221,211/335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	                      </a:t>
            </a:r>
            <a:r>
              <a:rPr lang="cs-CZ" sz="1600" b="1" dirty="0">
                <a:solidFill>
                  <a:srgbClr val="FF0000"/>
                </a:solidFill>
              </a:rPr>
              <a:t>srážka ze mzdy na P účtu zaměstnanci, jako snížení závazku (HM)        zrušení pohledávky za zaměstnanci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b="1" dirty="0"/>
              <a:t>Úhrada škody od pojišťovny </a:t>
            </a:r>
            <a:r>
              <a:rPr lang="cs-CZ" dirty="0"/>
              <a:t>se účtuje jako příjem peněz na BU a úbytek pohledávky za pojišťovnou              	   </a:t>
            </a:r>
            <a:r>
              <a:rPr lang="cs-CZ" b="1" dirty="0">
                <a:solidFill>
                  <a:srgbClr val="FF0000"/>
                </a:solidFill>
              </a:rPr>
              <a:t>221/378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	                                                         </a:t>
            </a:r>
            <a:r>
              <a:rPr lang="cs-CZ" sz="1600" b="1" dirty="0">
                <a:solidFill>
                  <a:srgbClr val="FF0000"/>
                </a:solidFill>
              </a:rPr>
              <a:t>úbytek pohledávky za poj.</a:t>
            </a:r>
          </a:p>
          <a:p>
            <a:r>
              <a:rPr lang="cs-CZ" dirty="0"/>
              <a:t>  </a:t>
            </a:r>
            <a:r>
              <a:rPr lang="cs-CZ" b="1" dirty="0"/>
              <a:t>O úhradách přebytků se neúčtuje </a:t>
            </a:r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55DF928E-F07D-41DB-B040-9D14435C3F76}"/>
              </a:ext>
            </a:extLst>
          </p:cNvPr>
          <p:cNvCxnSpPr>
            <a:cxnSpLocks/>
          </p:cNvCxnSpPr>
          <p:nvPr/>
        </p:nvCxnSpPr>
        <p:spPr>
          <a:xfrm flipH="1">
            <a:off x="4703975" y="2613580"/>
            <a:ext cx="4110088" cy="3299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B87D2F2A-0206-4941-89F7-E9FE5083CB32}"/>
              </a:ext>
            </a:extLst>
          </p:cNvPr>
          <p:cNvCxnSpPr>
            <a:cxnSpLocks/>
          </p:cNvCxnSpPr>
          <p:nvPr/>
        </p:nvCxnSpPr>
        <p:spPr>
          <a:xfrm flipH="1">
            <a:off x="9799163" y="2578230"/>
            <a:ext cx="1131217" cy="2639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44A4441F-8BC8-4CF8-B7BC-AEB49B75931E}"/>
              </a:ext>
            </a:extLst>
          </p:cNvPr>
          <p:cNvCxnSpPr>
            <a:cxnSpLocks/>
          </p:cNvCxnSpPr>
          <p:nvPr/>
        </p:nvCxnSpPr>
        <p:spPr>
          <a:xfrm flipH="1">
            <a:off x="6584624" y="5053942"/>
            <a:ext cx="348789" cy="31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726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707515-D5CD-4A04-B58D-E941BCB81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6347"/>
          </a:xfrm>
          <a:solidFill>
            <a:srgbClr val="99CCFF"/>
          </a:solidFill>
        </p:spPr>
        <p:txBody>
          <a:bodyPr>
            <a:normAutofit/>
          </a:bodyPr>
          <a:lstStyle/>
          <a:p>
            <a:r>
              <a:rPr lang="cs-CZ" b="1" u="sng" dirty="0"/>
              <a:t>5.  Shrnutí- 3 fáze účtování inventárních rozdílů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9A0715-1BBF-40CC-AAFE-C23E6E87B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3200" dirty="0"/>
              <a:t>Fáze – </a:t>
            </a:r>
            <a:r>
              <a:rPr lang="cs-CZ" sz="3200" b="1" dirty="0"/>
              <a:t>zaúčtování zjištěných inventárních rozdílů </a:t>
            </a:r>
            <a:r>
              <a:rPr lang="cs-CZ" sz="3200" dirty="0"/>
              <a:t>(vznik manka, škody…., v následujícím příkladu označeno </a:t>
            </a:r>
            <a:r>
              <a:rPr lang="cs-CZ" sz="3200" dirty="0">
                <a:highlight>
                  <a:srgbClr val="C0C0C0"/>
                </a:highlight>
              </a:rPr>
              <a:t>šedivou barvou)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/>
              <a:t>Fáze – </a:t>
            </a:r>
            <a:r>
              <a:rPr lang="cs-CZ" sz="3200" b="1" dirty="0"/>
              <a:t>předpisy úhrad </a:t>
            </a:r>
            <a:r>
              <a:rPr lang="cs-CZ" sz="3200" dirty="0"/>
              <a:t>inventárních rozdílů zodpovědným osobám (zaměstnancům, pojišťovně…, v následujícím příkladu označeno </a:t>
            </a:r>
            <a:r>
              <a:rPr lang="cs-CZ" sz="3200" dirty="0">
                <a:highlight>
                  <a:srgbClr val="FFFF99"/>
                </a:highlight>
              </a:rPr>
              <a:t>žlutou barvou)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/>
              <a:t>Fáze – </a:t>
            </a:r>
            <a:r>
              <a:rPr lang="cs-CZ" sz="3200" b="1" dirty="0"/>
              <a:t>úhrady předepsaných rozdílů </a:t>
            </a:r>
            <a:r>
              <a:rPr lang="cs-CZ" sz="3200" dirty="0"/>
              <a:t>(úhrada od pojišťovny, úhrada od zaměstnance… v následujícím příkladu označeno </a:t>
            </a:r>
            <a:r>
              <a:rPr lang="cs-CZ" sz="3200" dirty="0">
                <a:highlight>
                  <a:srgbClr val="FFCCFF"/>
                </a:highlight>
              </a:rPr>
              <a:t>růžovou barvou)</a:t>
            </a:r>
          </a:p>
        </p:txBody>
      </p:sp>
    </p:spTree>
    <p:extLst>
      <p:ext uri="{BB962C8B-B14F-4D97-AF65-F5344CB8AC3E}">
        <p14:creationId xmlns:p14="http://schemas.microsoft.com/office/powerpoint/2010/main" val="19462435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2260</TotalTime>
  <Words>853</Words>
  <Application>Microsoft Office PowerPoint</Application>
  <PresentationFormat>Širokoúhlá obrazovka</PresentationFormat>
  <Paragraphs>103</Paragraphs>
  <Slides>10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Inventarizace a účtování o inventárních rozdílech</vt:lpstr>
      <vt:lpstr>OBSAH:</vt:lpstr>
      <vt:lpstr>Inventarizace</vt:lpstr>
      <vt:lpstr>Inventura</vt:lpstr>
      <vt:lpstr>Inventární rozdíly</vt:lpstr>
      <vt:lpstr>4. a)  Účtování o zjištění inventárního rozdílu</vt:lpstr>
      <vt:lpstr>4. b)  Účtování o předpisech úhrad inventárních rozdílů</vt:lpstr>
      <vt:lpstr>4. c)  Účtování o úhradách inventárních rozdílů</vt:lpstr>
      <vt:lpstr>5.  Shrnutí- 3 fáze účtování inventárních rozdílů</vt:lpstr>
      <vt:lpstr>6.  Příklad: inventární rozdíly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Landová Michaela</dc:creator>
  <cp:lastModifiedBy>Landová Michaela</cp:lastModifiedBy>
  <cp:revision>182</cp:revision>
  <dcterms:created xsi:type="dcterms:W3CDTF">2020-10-10T13:44:45Z</dcterms:created>
  <dcterms:modified xsi:type="dcterms:W3CDTF">2021-03-03T10:19:03Z</dcterms:modified>
</cp:coreProperties>
</file>