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4" r:id="rId3"/>
    <p:sldId id="310" r:id="rId4"/>
    <p:sldId id="309" r:id="rId5"/>
    <p:sldId id="311" r:id="rId6"/>
    <p:sldId id="312" r:id="rId7"/>
    <p:sldId id="314" r:id="rId8"/>
    <p:sldId id="315" r:id="rId9"/>
    <p:sldId id="317" r:id="rId10"/>
    <p:sldId id="318" r:id="rId11"/>
    <p:sldId id="319" r:id="rId12"/>
    <p:sldId id="320" r:id="rId13"/>
    <p:sldId id="321" r:id="rId14"/>
    <p:sldId id="322" r:id="rId15"/>
    <p:sldId id="325" r:id="rId16"/>
    <p:sldId id="324" r:id="rId17"/>
    <p:sldId id="326" r:id="rId18"/>
    <p:sldId id="330" r:id="rId19"/>
    <p:sldId id="331" r:id="rId20"/>
    <p:sldId id="332" r:id="rId21"/>
    <p:sldId id="327" r:id="rId22"/>
    <p:sldId id="333" r:id="rId23"/>
    <p:sldId id="334" r:id="rId24"/>
    <p:sldId id="335" r:id="rId25"/>
    <p:sldId id="336" r:id="rId26"/>
    <p:sldId id="337" r:id="rId27"/>
    <p:sldId id="338" r:id="rId28"/>
    <p:sldId id="31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0000"/>
    <a:srgbClr val="00FFFF"/>
    <a:srgbClr val="99CC00"/>
    <a:srgbClr val="660033"/>
    <a:srgbClr val="FF99FF"/>
    <a:srgbClr val="0066FF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5:58.80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2278,'0'-2,"1"0,-1-1,1 1,-1 0,1 0,0-1,0 1,0 0,0 0,0 0,0 0,1 0,-1 0,1 0,2-2,32-25,-25 21,160-117,445-272,28 32,196-64,31 69,199 44,-738 246,434-37,687 72,-886 76,1 27,49 5,-543-65,557 59,-5 27,94 51,-13 42,-510-121,53 16,20 24,-57-18,-177-75,-13-4,1-1,0-1,49 8,-52-14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02.158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1469,'-1'-8,"1"0,0 0,1 1,-1-1,1 0,1 1,-1-1,2 0,-1 1,1 0,0 0,0 0,1 0,-1 0,2 1,-1-1,1 1,9-9,104-91,5 6,4 5,150-85,88-11,12 27,-26 12,-1 4,-274 121,2 4,137-22,267-9,-96 27,258 17,-439 11,-65 6,217 39,-288-35,284 65,-10 24,-250-78,-70-19,-1 2,1 1,-1 0,25 12,226 88,-157-65,119 32,-133-44,109 47,-89-32,10 5,-116-41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04.280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50 1,'33'31,"55"42,84 42,50 42,-201-143,-15-10,0-1,-1 1,0 0,0 0,0 0,7 9,-11-12,-1 0,1 1,0-1,-1 1,1-1,-1 1,1-1,-1 1,0-1,0 1,1-1,-1 1,0-1,0 1,-1-1,1 1,0-1,0 1,-1-1,1 1,-1-1,1 1,-1-1,0 0,0 1,1-1,-1 0,0 1,0-1,0 0,-1 0,-1 2,-9 9,-1 0,-1-1,1-1,-2 0,0 0,-20 9,-104 37,0 2,124-51,0-1,0 0,-1-1,0-1,0 0,0-1,-28 1,-6 5,27-4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08.557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1,'8'1,"-1"1,0 0,0 1,1 0,-1 0,-1 0,1 1,0 0,-1 0,11 10,-3-3,163 100,-165-103,61 35,166 95,-206-122,1-2,67 20,-100-34,1 0,-1 0,0 1,1-1,-1 1,1-1,-1 1,0 0,1-1,-1 1,0 0,0 0,1 0,-1 0,0 0,0 0,0 0,0 0,-1 0,2 2,-2-2,1 1,-1-1,0 0,0 0,0 0,-1 0,1 0,0 0,0 1,0-1,-1 0,1 0,-1 0,1 0,-1 0,1 0,-1 0,0 0,1 0,-2 0,-4 6,-1 0,0-1,0 0,0-1,-9 5,-3 0,0-1,0 0,-1-2,-40 10,39-12,0 1,0 1,0 1,-29 16,30-15,0 0,0-1,-1-1,1-1,-1-1,-31 3,21-3,-56 17,65-13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27.900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38.49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38.85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40.700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0T08:46:41.044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886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968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8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673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058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070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02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23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38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38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195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237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992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3721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93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87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978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90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20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78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854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73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042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873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7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Účetní závěrka</a:t>
            </a:r>
            <a:br>
              <a:rPr lang="cs-CZ" b="1" dirty="0"/>
            </a:br>
            <a:r>
              <a:rPr lang="cs-CZ" b="1" dirty="0"/>
              <a:t>2. semestr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b) 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27141"/>
            <a:ext cx="11557628" cy="5085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u="sng" dirty="0"/>
              <a:t>Význam rozvahy:</a:t>
            </a:r>
          </a:p>
          <a:p>
            <a:r>
              <a:rPr lang="cs-CZ" sz="3200" b="1" dirty="0"/>
              <a:t>Rozvaha je hlavní výkaz UZ</a:t>
            </a:r>
          </a:p>
          <a:p>
            <a:r>
              <a:rPr lang="cs-CZ" sz="3200" b="1" dirty="0"/>
              <a:t>Obsahuje veškeré zásadní informace o účetní jednotce k určitému okamžiku (A, P, jejich velikost, struktura, opotřebení, HV, vývoj těchto veličin v čase – </a:t>
            </a:r>
            <a:r>
              <a:rPr lang="cs-CZ" sz="3200" b="1" dirty="0" err="1"/>
              <a:t>b.o</a:t>
            </a:r>
            <a:r>
              <a:rPr lang="cs-CZ" sz="3200" b="1" dirty="0"/>
              <a:t>. / </a:t>
            </a:r>
            <a:r>
              <a:rPr lang="cs-CZ" sz="3200" b="1" dirty="0" err="1"/>
              <a:t>m.o</a:t>
            </a:r>
            <a:r>
              <a:rPr lang="cs-CZ" sz="3200" b="1" dirty="0"/>
              <a:t>.)</a:t>
            </a:r>
          </a:p>
          <a:p>
            <a:r>
              <a:rPr lang="cs-CZ" sz="3200" b="1" dirty="0"/>
              <a:t>Ostatní výkazy UZ jsou výkazy </a:t>
            </a:r>
            <a:r>
              <a:rPr lang="cs-CZ" sz="3200" b="1" u="sng" dirty="0"/>
              <a:t>odvozené</a:t>
            </a:r>
            <a:r>
              <a:rPr lang="cs-CZ" sz="3200" b="1" dirty="0"/>
              <a:t>, protože pouze rozvádějí a specifikují některé položky rozvahy</a:t>
            </a:r>
          </a:p>
          <a:p>
            <a:pPr marL="0" indent="0">
              <a:buNone/>
            </a:pPr>
            <a:r>
              <a:rPr lang="cs-CZ" dirty="0"/>
              <a:t>Např. Výkaz ZZ detailně specifikuje a rozebírá rozvahovou položku HV</a:t>
            </a:r>
          </a:p>
          <a:p>
            <a:r>
              <a:rPr lang="cs-CZ" sz="3200" b="1" dirty="0"/>
              <a:t>Rozvaha je důležitým podkladem, ze kterého jsou čerpány informace pro zpracování </a:t>
            </a:r>
            <a:r>
              <a:rPr lang="cs-CZ" sz="3200" b="1" u="sng" dirty="0"/>
              <a:t>finanční analýzy </a:t>
            </a:r>
            <a:r>
              <a:rPr lang="cs-CZ" sz="3200" b="1" dirty="0"/>
              <a:t>UJ </a:t>
            </a: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406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b) 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55423"/>
            <a:ext cx="11557628" cy="5057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u="sng" dirty="0"/>
              <a:t>Informace z rozvahy využívají především tyto subjekty:</a:t>
            </a:r>
          </a:p>
          <a:p>
            <a:r>
              <a:rPr lang="cs-CZ" sz="2400" b="1" dirty="0"/>
              <a:t>Management – podle podkladů z R rozhodují, řídí</a:t>
            </a:r>
          </a:p>
          <a:p>
            <a:r>
              <a:rPr lang="cs-CZ" sz="2400" b="1" dirty="0"/>
              <a:t>Majitelé – zhodnocení vkladů, zisk, podíly na zisku</a:t>
            </a:r>
          </a:p>
          <a:p>
            <a:r>
              <a:rPr lang="cs-CZ" sz="2400" b="1" dirty="0"/>
              <a:t>Zaměstnanci – stabilita a rozvoj firmy, jistota zaměstnání, růst mezd</a:t>
            </a:r>
          </a:p>
          <a:p>
            <a:r>
              <a:rPr lang="cs-CZ" sz="2400" b="1" dirty="0"/>
              <a:t>Stát – FU, instituce soc. zdrav. poj., OR</a:t>
            </a:r>
          </a:p>
          <a:p>
            <a:r>
              <a:rPr lang="cs-CZ" sz="2400" b="1" dirty="0"/>
              <a:t>ČSÚ – sběr statistických dat, sestavování ročenky, NH ukazatele</a:t>
            </a:r>
          </a:p>
          <a:p>
            <a:r>
              <a:rPr lang="cs-CZ" sz="2400" b="1" dirty="0"/>
              <a:t>Banky – rozhodování o poskytnutí úvěru</a:t>
            </a:r>
          </a:p>
          <a:p>
            <a:r>
              <a:rPr lang="cs-CZ" sz="2400" b="1" dirty="0"/>
              <a:t>Pojišťovny – pojištění majetku</a:t>
            </a:r>
          </a:p>
          <a:p>
            <a:r>
              <a:rPr lang="cs-CZ" sz="2400" b="1" dirty="0"/>
              <a:t>Dodavatelé, odběratelé – pro navazování a vyhodnocení obchodních vztahů</a:t>
            </a:r>
          </a:p>
          <a:p>
            <a:r>
              <a:rPr lang="cs-CZ" sz="2400" b="1" dirty="0"/>
              <a:t>Investoři – při rozhodování o investování do firmy</a:t>
            </a:r>
          </a:p>
          <a:p>
            <a:r>
              <a:rPr lang="cs-CZ" sz="2400" b="1" dirty="0"/>
              <a:t>Veřejnost – výkazy UZ jsou veřejné</a:t>
            </a:r>
          </a:p>
          <a:p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438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245100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c) Výkaz zisků a ztrát VZZ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611983"/>
            <a:ext cx="11557628" cy="5000917"/>
          </a:xfrm>
        </p:spPr>
        <p:txBody>
          <a:bodyPr>
            <a:noAutofit/>
          </a:bodyPr>
          <a:lstStyle/>
          <a:p>
            <a:r>
              <a:rPr lang="cs-CZ" b="1" dirty="0"/>
              <a:t>Podává </a:t>
            </a:r>
            <a:r>
              <a:rPr lang="cs-CZ" b="1" u="sng" dirty="0"/>
              <a:t>přehled o tvorbě  výsledku hospodaření </a:t>
            </a:r>
            <a:r>
              <a:rPr lang="cs-CZ" b="1" dirty="0"/>
              <a:t>účetní jednotky v </a:t>
            </a:r>
            <a:r>
              <a:rPr lang="cs-CZ" b="1" u="sng" dirty="0"/>
              <a:t>průběhu</a:t>
            </a:r>
            <a:r>
              <a:rPr lang="cs-CZ" b="1" dirty="0"/>
              <a:t> účetního období</a:t>
            </a:r>
          </a:p>
          <a:p>
            <a:r>
              <a:rPr lang="cs-CZ" b="1" dirty="0"/>
              <a:t>Je veličinou </a:t>
            </a:r>
            <a:r>
              <a:rPr lang="cs-CZ" b="1" u="sng" dirty="0"/>
              <a:t>tokovou</a:t>
            </a:r>
            <a:r>
              <a:rPr lang="cs-CZ" b="1" dirty="0"/>
              <a:t>, zachycuje tok – průběh nákladů a výnosů během účetního období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(rozvaha je veličina stavová - zachycuje stav A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 P k určitému okamžiku) </a:t>
            </a:r>
          </a:p>
          <a:p>
            <a:r>
              <a:rPr lang="cs-CZ" b="1" dirty="0"/>
              <a:t>VZZ je výkaz </a:t>
            </a:r>
            <a:r>
              <a:rPr lang="cs-CZ" b="1" u="sng" dirty="0"/>
              <a:t>odvozený</a:t>
            </a:r>
            <a:r>
              <a:rPr lang="cs-CZ" b="1" dirty="0"/>
              <a:t>, upřesňuje rozvahovou položku HV</a:t>
            </a:r>
          </a:p>
          <a:p>
            <a:r>
              <a:rPr lang="cs-CZ" b="1" dirty="0">
                <a:solidFill>
                  <a:srgbClr val="FF0000"/>
                </a:solidFill>
              </a:rPr>
              <a:t>VZZ je </a:t>
            </a:r>
            <a:r>
              <a:rPr lang="cs-CZ" b="1" u="sng" dirty="0">
                <a:solidFill>
                  <a:srgbClr val="FF0000"/>
                </a:solidFill>
              </a:rPr>
              <a:t>provázaný s rozvahou  -</a:t>
            </a:r>
            <a:r>
              <a:rPr lang="cs-CZ" b="1" dirty="0">
                <a:solidFill>
                  <a:srgbClr val="FF0000"/>
                </a:solidFill>
              </a:rPr>
              <a:t> HV, který vyjde ve VZZ se musí rovnat HV, který vyjde v rozvaze jako rozdíl A </a:t>
            </a:r>
            <a:r>
              <a:rPr lang="cs-CZ" b="1" dirty="0" err="1">
                <a:solidFill>
                  <a:srgbClr val="FF0000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 P ! </a:t>
            </a:r>
          </a:p>
          <a:p>
            <a:r>
              <a:rPr lang="cs-CZ" b="1" dirty="0"/>
              <a:t>VZZ zachycuje výnosy a náklady, </a:t>
            </a:r>
            <a:r>
              <a:rPr lang="cs-CZ" b="1" u="sng" dirty="0"/>
              <a:t>bez ohledu na</a:t>
            </a:r>
            <a:r>
              <a:rPr lang="cs-CZ" b="1" dirty="0"/>
              <a:t> to, zda jsou současně doprovázeny skutečnými </a:t>
            </a:r>
            <a:r>
              <a:rPr lang="cs-CZ" b="1" u="sng" dirty="0"/>
              <a:t>příjmy a výdaji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(z toho důvodu se sestavuje další odvozený výkaz peněžních toků – Cash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flow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cs-CZ" sz="3200" b="1" u="sng" dirty="0"/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13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160258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c) Výkaz zisků a ztrát VZZ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611983"/>
            <a:ext cx="11557628" cy="5000917"/>
          </a:xfrm>
        </p:spPr>
        <p:txBody>
          <a:bodyPr>
            <a:noAutofit/>
          </a:bodyPr>
          <a:lstStyle/>
          <a:p>
            <a:r>
              <a:rPr lang="cs-CZ" sz="3200" b="1" dirty="0"/>
              <a:t>HV se sestavuje do speciálního </a:t>
            </a:r>
            <a:r>
              <a:rPr lang="cs-CZ" sz="3200" b="1" u="sng" dirty="0"/>
              <a:t>formuláře VZZ</a:t>
            </a:r>
          </a:p>
          <a:p>
            <a:r>
              <a:rPr lang="cs-CZ" b="1" u="sng" dirty="0"/>
              <a:t>Položky</a:t>
            </a:r>
            <a:r>
              <a:rPr lang="cs-CZ" b="1" dirty="0"/>
              <a:t> výkazu </a:t>
            </a:r>
            <a:r>
              <a:rPr lang="cs-CZ" b="1" u="sng" dirty="0"/>
              <a:t>se označují</a:t>
            </a:r>
            <a:r>
              <a:rPr lang="cs-CZ" b="1" dirty="0"/>
              <a:t> kombinací písmen, římských a arabských číslic a názvem položky</a:t>
            </a:r>
          </a:p>
          <a:p>
            <a:r>
              <a:rPr lang="cs-CZ" b="1" u="sng" dirty="0"/>
              <a:t>Písmena </a:t>
            </a:r>
            <a:r>
              <a:rPr lang="cs-CZ" b="1" dirty="0"/>
              <a:t>označují </a:t>
            </a:r>
            <a:r>
              <a:rPr lang="cs-CZ" b="1" u="sng" dirty="0"/>
              <a:t>nákladové položky</a:t>
            </a:r>
          </a:p>
          <a:p>
            <a:r>
              <a:rPr lang="cs-CZ" b="1" u="sng" dirty="0"/>
              <a:t>Římské číslice</a:t>
            </a:r>
            <a:r>
              <a:rPr lang="cs-CZ" b="1" dirty="0"/>
              <a:t> označují </a:t>
            </a:r>
            <a:r>
              <a:rPr lang="cs-CZ" b="1" u="sng" dirty="0"/>
              <a:t>výnosové položky</a:t>
            </a:r>
          </a:p>
          <a:p>
            <a:r>
              <a:rPr lang="cs-CZ" b="1" u="sng" dirty="0"/>
              <a:t>Výpočtové položky </a:t>
            </a:r>
            <a:r>
              <a:rPr lang="cs-CZ" b="1" dirty="0"/>
              <a:t>jsou </a:t>
            </a:r>
            <a:r>
              <a:rPr lang="cs-CZ" b="1" u="sng" dirty="0"/>
              <a:t>označeny  *  </a:t>
            </a:r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HV za </a:t>
            </a:r>
            <a:r>
              <a:rPr lang="cs-CZ" sz="2400" i="1" dirty="0" err="1">
                <a:solidFill>
                  <a:schemeClr val="accent1">
                    <a:lumMod val="75000"/>
                  </a:schemeClr>
                </a:solidFill>
              </a:rPr>
              <a:t>b.o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. je označen ***)</a:t>
            </a:r>
          </a:p>
          <a:p>
            <a:r>
              <a:rPr lang="cs-CZ" b="1" dirty="0"/>
              <a:t>Ve formuláři mohou být položky členěny: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b="1" dirty="0"/>
              <a:t>podle druhů V a N – </a:t>
            </a:r>
            <a:r>
              <a:rPr lang="cs-CZ" sz="2800" b="1" u="sng" dirty="0"/>
              <a:t>druhové členění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800" b="1" dirty="0"/>
              <a:t>podle účelu N a V – </a:t>
            </a:r>
            <a:r>
              <a:rPr lang="cs-CZ" sz="2800" b="1" u="sng" dirty="0"/>
              <a:t>účelové členění</a:t>
            </a:r>
          </a:p>
          <a:p>
            <a:r>
              <a:rPr lang="cs-CZ" b="1" dirty="0"/>
              <a:t>Položky se vykazují za </a:t>
            </a:r>
            <a:r>
              <a:rPr lang="cs-CZ" b="1" u="sng" dirty="0" err="1"/>
              <a:t>b.o</a:t>
            </a:r>
            <a:r>
              <a:rPr lang="cs-CZ" b="1" u="sng" dirty="0"/>
              <a:t> a za </a:t>
            </a:r>
            <a:r>
              <a:rPr lang="cs-CZ" b="1" u="sng" dirty="0" err="1"/>
              <a:t>m.o</a:t>
            </a:r>
            <a:r>
              <a:rPr lang="cs-CZ" b="1" u="sng" dirty="0"/>
              <a:t>.</a:t>
            </a:r>
          </a:p>
          <a:p>
            <a:endParaRPr lang="cs-CZ" b="1" dirty="0"/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942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c) Výkaz zisků a ztrát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762812"/>
            <a:ext cx="11557628" cy="4850088"/>
          </a:xfrm>
        </p:spPr>
        <p:txBody>
          <a:bodyPr>
            <a:noAutofit/>
          </a:bodyPr>
          <a:lstStyle/>
          <a:p>
            <a:r>
              <a:rPr lang="cs-CZ" b="1" dirty="0"/>
              <a:t>HV se do VZZ sestavuje v rozdělení: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u="sng" dirty="0"/>
              <a:t>za provozní činnost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u="sng" dirty="0"/>
              <a:t>za finanční činnost</a:t>
            </a:r>
            <a:endParaRPr lang="cs-CZ" sz="2800" b="1" dirty="0"/>
          </a:p>
          <a:p>
            <a:r>
              <a:rPr lang="cs-CZ" b="1" dirty="0"/>
              <a:t>Ve VZZ se vykazuje:                                                          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dirty="0"/>
              <a:t>HV před zdaněním                                                              </a:t>
            </a:r>
            <a:r>
              <a:rPr lang="cs-CZ" sz="2000" i="1" dirty="0">
                <a:solidFill>
                  <a:schemeClr val="accent1">
                    <a:lumMod val="75000"/>
                  </a:schemeClr>
                </a:solidFill>
              </a:rPr>
              <a:t>viz snímek 5 prezentace UU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dirty="0"/>
              <a:t>HV po zdanění = HV před zdaněním – daň z příjmu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dirty="0"/>
              <a:t>HV za účetní období = HV po zdanění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sz="2800" b="1" dirty="0"/>
              <a:t>Čistý obrat za účetní období = celkové výnos</a:t>
            </a:r>
          </a:p>
          <a:p>
            <a:pPr lvl="1">
              <a:buFont typeface="Calibri" panose="020F0502020204030204" pitchFamily="34" charset="0"/>
              <a:buChar char="-"/>
            </a:pPr>
            <a:endParaRPr lang="cs-CZ" sz="2800" b="1" dirty="0"/>
          </a:p>
          <a:p>
            <a:pPr lvl="1">
              <a:buFont typeface="Calibri" panose="020F0502020204030204" pitchFamily="34" charset="0"/>
              <a:buChar char="-"/>
            </a:pP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7F750ABE-2620-44B3-B2B0-22D6C960F378}"/>
              </a:ext>
            </a:extLst>
          </p:cNvPr>
          <p:cNvSpPr/>
          <p:nvPr/>
        </p:nvSpPr>
        <p:spPr>
          <a:xfrm>
            <a:off x="8201319" y="1845297"/>
            <a:ext cx="650449" cy="3167406"/>
          </a:xfrm>
          <a:prstGeom prst="rightBrace">
            <a:avLst>
              <a:gd name="adj1" fmla="val 0"/>
              <a:gd name="adj2" fmla="val 6010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29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195" y="108426"/>
            <a:ext cx="10982226" cy="110763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c) Výkaz zisků a ztrát – druhové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611983"/>
            <a:ext cx="11557628" cy="5000917"/>
          </a:xfrm>
        </p:spPr>
        <p:txBody>
          <a:bodyPr>
            <a:noAutofit/>
          </a:bodyPr>
          <a:lstStyle/>
          <a:p>
            <a:endParaRPr lang="cs-CZ" b="1" dirty="0"/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235551A-1B0F-4FF8-A522-94DB2AD30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93800"/>
              </p:ext>
            </p:extLst>
          </p:nvPr>
        </p:nvGraphicFramePr>
        <p:xfrm>
          <a:off x="1133633" y="1423447"/>
          <a:ext cx="3994551" cy="5118756"/>
        </p:xfrm>
        <a:graphic>
          <a:graphicData uri="http://schemas.openxmlformats.org/drawingml/2006/table">
            <a:tbl>
              <a:tblPr/>
              <a:tblGrid>
                <a:gridCol w="117388">
                  <a:extLst>
                    <a:ext uri="{9D8B030D-6E8A-4147-A177-3AD203B41FA5}">
                      <a16:colId xmlns:a16="http://schemas.microsoft.com/office/drawing/2014/main" val="993741373"/>
                    </a:ext>
                  </a:extLst>
                </a:gridCol>
                <a:gridCol w="117388">
                  <a:extLst>
                    <a:ext uri="{9D8B030D-6E8A-4147-A177-3AD203B41FA5}">
                      <a16:colId xmlns:a16="http://schemas.microsoft.com/office/drawing/2014/main" val="3328874078"/>
                    </a:ext>
                  </a:extLst>
                </a:gridCol>
                <a:gridCol w="176082">
                  <a:extLst>
                    <a:ext uri="{9D8B030D-6E8A-4147-A177-3AD203B41FA5}">
                      <a16:colId xmlns:a16="http://schemas.microsoft.com/office/drawing/2014/main" val="2515918638"/>
                    </a:ext>
                  </a:extLst>
                </a:gridCol>
                <a:gridCol w="855257">
                  <a:extLst>
                    <a:ext uri="{9D8B030D-6E8A-4147-A177-3AD203B41FA5}">
                      <a16:colId xmlns:a16="http://schemas.microsoft.com/office/drawing/2014/main" val="59975864"/>
                    </a:ext>
                  </a:extLst>
                </a:gridCol>
                <a:gridCol w="321979">
                  <a:extLst>
                    <a:ext uri="{9D8B030D-6E8A-4147-A177-3AD203B41FA5}">
                      <a16:colId xmlns:a16="http://schemas.microsoft.com/office/drawing/2014/main" val="711518087"/>
                    </a:ext>
                  </a:extLst>
                </a:gridCol>
                <a:gridCol w="321979">
                  <a:extLst>
                    <a:ext uri="{9D8B030D-6E8A-4147-A177-3AD203B41FA5}">
                      <a16:colId xmlns:a16="http://schemas.microsoft.com/office/drawing/2014/main" val="3335236830"/>
                    </a:ext>
                  </a:extLst>
                </a:gridCol>
                <a:gridCol w="321979">
                  <a:extLst>
                    <a:ext uri="{9D8B030D-6E8A-4147-A177-3AD203B41FA5}">
                      <a16:colId xmlns:a16="http://schemas.microsoft.com/office/drawing/2014/main" val="2827684724"/>
                    </a:ext>
                  </a:extLst>
                </a:gridCol>
                <a:gridCol w="321979">
                  <a:extLst>
                    <a:ext uri="{9D8B030D-6E8A-4147-A177-3AD203B41FA5}">
                      <a16:colId xmlns:a16="http://schemas.microsoft.com/office/drawing/2014/main" val="3416630775"/>
                    </a:ext>
                  </a:extLst>
                </a:gridCol>
                <a:gridCol w="321979">
                  <a:extLst>
                    <a:ext uri="{9D8B030D-6E8A-4147-A177-3AD203B41FA5}">
                      <a16:colId xmlns:a16="http://schemas.microsoft.com/office/drawing/2014/main" val="27112676"/>
                    </a:ext>
                  </a:extLst>
                </a:gridCol>
                <a:gridCol w="243161">
                  <a:extLst>
                    <a:ext uri="{9D8B030D-6E8A-4147-A177-3AD203B41FA5}">
                      <a16:colId xmlns:a16="http://schemas.microsoft.com/office/drawing/2014/main" val="1806080028"/>
                    </a:ext>
                  </a:extLst>
                </a:gridCol>
                <a:gridCol w="437690">
                  <a:extLst>
                    <a:ext uri="{9D8B030D-6E8A-4147-A177-3AD203B41FA5}">
                      <a16:colId xmlns:a16="http://schemas.microsoft.com/office/drawing/2014/main" val="558187187"/>
                    </a:ext>
                  </a:extLst>
                </a:gridCol>
                <a:gridCol w="437690">
                  <a:extLst>
                    <a:ext uri="{9D8B030D-6E8A-4147-A177-3AD203B41FA5}">
                      <a16:colId xmlns:a16="http://schemas.microsoft.com/office/drawing/2014/main" val="611923455"/>
                    </a:ext>
                  </a:extLst>
                </a:gridCol>
              </a:tblGrid>
              <a:tr h="217565"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Zpracováno v souladu s vyhláškou č. 500/2002 Sb. ve znění pozdějších předpisů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VÝKAZ ZISKU A ZTRÁTY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Obchodní firma nebo jiný název účetní jednotky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70088"/>
                  </a:ext>
                </a:extLst>
              </a:tr>
              <a:tr h="111628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ke dni  31. prosince 2019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0924"/>
                  </a:ext>
                </a:extLst>
              </a:tr>
              <a:tr h="994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v celých tisících Kč )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14157"/>
                  </a:ext>
                </a:extLst>
              </a:tr>
              <a:tr h="103602"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Sídlo, bydliště nebo místo podnikání účetní jednotky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69888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IČ</a:t>
                      </a:r>
                    </a:p>
                  </a:txBody>
                  <a:tcPr marL="3525" marR="3525" marT="3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00948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501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26906"/>
                  </a:ext>
                </a:extLst>
              </a:tr>
              <a:tr h="103602"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90304"/>
                  </a:ext>
                </a:extLst>
              </a:tr>
              <a:tr h="103602">
                <a:tc gridSpan="12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Výkaz zisku a ztráty v plném rozsahu - druhové členění</a:t>
                      </a:r>
                    </a:p>
                  </a:txBody>
                  <a:tcPr marL="3525" marR="3525" marT="3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137102"/>
                  </a:ext>
                </a:extLst>
              </a:tr>
              <a:tr h="9945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Označení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TEXT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Číslo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Skutečnost v účetním období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865132"/>
                  </a:ext>
                </a:extLst>
              </a:tr>
              <a:tr h="99459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  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řádku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sledovaném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minulém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276884"/>
                  </a:ext>
                </a:extLst>
              </a:tr>
              <a:tr h="103602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75289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Tržby z prodeje výrobků a služeb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01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20550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Tržby za prodej zboží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02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73471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Výkonová spotřeba   (ř. 04 + 05 + 06)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03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81756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vynaložené na prodané zboží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04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042703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Spotřeba materiálu a energie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05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69641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Služby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06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57770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Změna stavu zásob vlastní činnosti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07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097056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Aktivace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08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69322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Osobní náklady (ř. 10 + 11)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09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884576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Mzdové náklady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50615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na sociální zabezpečení, zdravotní pojištění a ostatní náklady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11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22667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 1. Náklady na sociální zabezpečení a zdravotní pojištění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12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80229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2.2. Ostatní náklady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13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650661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v provozní oblasti (ř. 15 + 18 + 19)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14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42191"/>
                  </a:ext>
                </a:extLst>
              </a:tr>
              <a:tr h="2279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dlouhodobého nehmotného a hmotného majetku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15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271704"/>
                  </a:ext>
                </a:extLst>
              </a:tr>
              <a:tr h="2279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1.1. Úpravy hodnot dlouhodobého nehmotného a hnotného majetku - trvalé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16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527389"/>
                  </a:ext>
                </a:extLst>
              </a:tr>
              <a:tr h="3025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1.2. Úpravy hodnot dlouhodobého nehmotného a hmotného majetku - dočasné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17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683274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zásob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18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45385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pohledávek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08655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provozní výnosy (ř. 21 + 22 + 23)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02186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Tržby z prodeje dlouhodobého majetku 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21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5535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Tržby z prodeje materiálu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22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51651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Jiné provozní výnosy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23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0465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provozní náklady (ř. 25 až 29)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24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1239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Zůstatková cena prodaného dlouhodobého majetku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25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76374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Zůstatková cena prodaného materiálu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26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03032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Daně a poplatky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27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23076"/>
                  </a:ext>
                </a:extLst>
              </a:tr>
              <a:tr h="1533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Rezervy v provozní oblasti a komplexní náklady příštích období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28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46865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525" marR="3525" marT="3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5.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Jiné provozní náklady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29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043711"/>
                  </a:ext>
                </a:extLst>
              </a:tr>
              <a:tr h="1813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3525" marR="3525" marT="3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Provozní výsledek hospodaření</a:t>
                      </a:r>
                      <a:b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</a:br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(ř. 01 + 02 - 03 - 07 - 08 - 09 - 14 + 20 - 24)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30</a:t>
                      </a:r>
                    </a:p>
                  </a:txBody>
                  <a:tcPr marL="3525" marR="3525" marT="3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525" marR="3525" marT="3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80434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562687"/>
                  </a:ext>
                </a:extLst>
              </a:tr>
              <a:tr h="99459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Návod na vyplnění &amp; stažení výsledovky naleznete na adrese www.uctovani.net/vysledovka</a:t>
                      </a: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5" marR="3525" marT="3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51467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7A1D781-7F92-4B67-8E41-EE8564A3D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02067"/>
              </p:ext>
            </p:extLst>
          </p:nvPr>
        </p:nvGraphicFramePr>
        <p:xfrm>
          <a:off x="6403292" y="1503567"/>
          <a:ext cx="4196414" cy="5118759"/>
        </p:xfrm>
        <a:graphic>
          <a:graphicData uri="http://schemas.openxmlformats.org/drawingml/2006/table">
            <a:tbl>
              <a:tblPr/>
              <a:tblGrid>
                <a:gridCol w="105792">
                  <a:extLst>
                    <a:ext uri="{9D8B030D-6E8A-4147-A177-3AD203B41FA5}">
                      <a16:colId xmlns:a16="http://schemas.microsoft.com/office/drawing/2014/main" val="4137783195"/>
                    </a:ext>
                  </a:extLst>
                </a:gridCol>
                <a:gridCol w="144768">
                  <a:extLst>
                    <a:ext uri="{9D8B030D-6E8A-4147-A177-3AD203B41FA5}">
                      <a16:colId xmlns:a16="http://schemas.microsoft.com/office/drawing/2014/main" val="445534952"/>
                    </a:ext>
                  </a:extLst>
                </a:gridCol>
                <a:gridCol w="155904">
                  <a:extLst>
                    <a:ext uri="{9D8B030D-6E8A-4147-A177-3AD203B41FA5}">
                      <a16:colId xmlns:a16="http://schemas.microsoft.com/office/drawing/2014/main" val="1055130941"/>
                    </a:ext>
                  </a:extLst>
                </a:gridCol>
                <a:gridCol w="1549759">
                  <a:extLst>
                    <a:ext uri="{9D8B030D-6E8A-4147-A177-3AD203B41FA5}">
                      <a16:colId xmlns:a16="http://schemas.microsoft.com/office/drawing/2014/main" val="2640230904"/>
                    </a:ext>
                  </a:extLst>
                </a:gridCol>
                <a:gridCol w="1002239">
                  <a:extLst>
                    <a:ext uri="{9D8B030D-6E8A-4147-A177-3AD203B41FA5}">
                      <a16:colId xmlns:a16="http://schemas.microsoft.com/office/drawing/2014/main" val="2548544890"/>
                    </a:ext>
                  </a:extLst>
                </a:gridCol>
                <a:gridCol w="269120">
                  <a:extLst>
                    <a:ext uri="{9D8B030D-6E8A-4147-A177-3AD203B41FA5}">
                      <a16:colId xmlns:a16="http://schemas.microsoft.com/office/drawing/2014/main" val="1893339938"/>
                    </a:ext>
                  </a:extLst>
                </a:gridCol>
                <a:gridCol w="484416">
                  <a:extLst>
                    <a:ext uri="{9D8B030D-6E8A-4147-A177-3AD203B41FA5}">
                      <a16:colId xmlns:a16="http://schemas.microsoft.com/office/drawing/2014/main" val="71884168"/>
                    </a:ext>
                  </a:extLst>
                </a:gridCol>
                <a:gridCol w="484416">
                  <a:extLst>
                    <a:ext uri="{9D8B030D-6E8A-4147-A177-3AD203B41FA5}">
                      <a16:colId xmlns:a16="http://schemas.microsoft.com/office/drawing/2014/main" val="907460911"/>
                    </a:ext>
                  </a:extLst>
                </a:gridCol>
              </a:tblGrid>
              <a:tr h="2173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Označení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TEXT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Číslo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Skutečnost v účetním období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988040"/>
                  </a:ext>
                </a:extLst>
              </a:tr>
              <a:tr h="135562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  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řádku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sledovaném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minulém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02730"/>
                  </a:ext>
                </a:extLst>
              </a:tr>
              <a:tr h="141210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47408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dlouhodobého finančního majetku - podíly (ř. 32 +33)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31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7271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podílů - ovládaná nebo ovládající osoba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32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30495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výnosy z podílů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33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77480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G.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vynaložené na prodané podíly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34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43716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ostatního dlouhodobého finančního majetku (ř. 36 +37)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35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62707"/>
                  </a:ext>
                </a:extLst>
              </a:tr>
              <a:tr h="2471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osttního dlouhodobého finančního majetku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36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53262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výnosy z ostatního dlouhodobého finančního majetku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37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91450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H.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související s ostatním dlouhodobým finančním majetkem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38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080312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VI.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Výnosové úroky a podobné výnosy  (ř. 41 + 42)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39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34945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VI.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Výnosové úroky a podobné výnosy - ovládaná nebo ovládající osoba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84518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VI.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výnosové úroky a podobné výnosy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41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38050"/>
                  </a:ext>
                </a:extLst>
              </a:tr>
              <a:tr h="1355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a rezervy ve finanční oblasti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42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52495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Nákladové úroky a podobné náklady (ř. 45 +46)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43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93789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Nákladové úroky a podobné náklady - ovládaná nebo ovládající osoba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44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210462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nákladové úroky a podobné náklady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45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82213"/>
                  </a:ext>
                </a:extLst>
              </a:tr>
              <a:tr h="13556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VII.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finanční výnosy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46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118705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K.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finanční náklady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47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24862"/>
                  </a:ext>
                </a:extLst>
              </a:tr>
              <a:tr h="232997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4880" marR="4880" marT="4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Finanční výsledek hospodaření</a:t>
                      </a:r>
                      <a:b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</a:br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(ř. 31 - 34 + 35 - 38 + 39 - 42 - 43 + 46 - 47 )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48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13178"/>
                  </a:ext>
                </a:extLst>
              </a:tr>
              <a:tr h="162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před zdaněním (ř. 30 + 48)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49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48930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L.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 za běžnou činnost  (ř. 51 + 52)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564680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L.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 splatná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51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935362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L.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 odložená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52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971363"/>
                  </a:ext>
                </a:extLst>
              </a:tr>
              <a:tr h="1355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po zdanění  (ř. 59 - 50)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53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44200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M.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Převod podílu na výsledku hospodaření společníkům 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54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674783"/>
                  </a:ext>
                </a:extLst>
              </a:tr>
              <a:tr h="1355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za účetní období  (ř. 53 - 54)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55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77218"/>
                  </a:ext>
                </a:extLst>
              </a:tr>
              <a:tr h="14121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4880" marR="4880" marT="48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Čistý obrat za účetní období = I. + II. + III. + IV. + V. + VI. + VII.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56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4880" marR="4880" marT="48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164907"/>
                  </a:ext>
                </a:extLst>
              </a:tr>
              <a:tr h="141210"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732652"/>
                  </a:ext>
                </a:extLst>
              </a:tr>
              <a:tr h="186398"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Okamžik sestavení</a:t>
                      </a:r>
                    </a:p>
                  </a:txBody>
                  <a:tcPr marL="4880" marR="4880" marT="4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Podpisový záznam osoby odpovědné za sestavení účetní závěrky</a:t>
                      </a:r>
                    </a:p>
                  </a:txBody>
                  <a:tcPr marL="4880" marR="4880" marT="4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Podpisový záznam statutárního orgánu nebo fyzické osoby, která je účetní jednotkou</a:t>
                      </a:r>
                    </a:p>
                  </a:txBody>
                  <a:tcPr marL="4880" marR="4880" marT="4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23625"/>
                  </a:ext>
                </a:extLst>
              </a:tr>
              <a:tr h="1299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 fontAlgn="t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565568"/>
                  </a:ext>
                </a:extLst>
              </a:tr>
              <a:tr h="12991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80" marR="4880" marT="48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11861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041347"/>
                  </a:ext>
                </a:extLst>
              </a:tr>
              <a:tr h="135562"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Návod na vyplnění &amp; stažení výsledovky naleznete na adrese www.uctovani.net/vysledovka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11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73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890" y="146134"/>
            <a:ext cx="10982226" cy="110763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c) Výkaz zisků a ztrát – účelové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611983"/>
            <a:ext cx="11557628" cy="5000917"/>
          </a:xfrm>
        </p:spPr>
        <p:txBody>
          <a:bodyPr>
            <a:noAutofit/>
          </a:bodyPr>
          <a:lstStyle/>
          <a:p>
            <a:endParaRPr lang="cs-CZ" b="1" dirty="0"/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7294F79-BF7F-4E9D-BF55-98FB7E867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84596"/>
              </p:ext>
            </p:extLst>
          </p:nvPr>
        </p:nvGraphicFramePr>
        <p:xfrm>
          <a:off x="3809080" y="1423648"/>
          <a:ext cx="3506117" cy="5099694"/>
        </p:xfrm>
        <a:graphic>
          <a:graphicData uri="http://schemas.openxmlformats.org/drawingml/2006/table">
            <a:tbl>
              <a:tblPr/>
              <a:tblGrid>
                <a:gridCol w="103034">
                  <a:extLst>
                    <a:ext uri="{9D8B030D-6E8A-4147-A177-3AD203B41FA5}">
                      <a16:colId xmlns:a16="http://schemas.microsoft.com/office/drawing/2014/main" val="2038333608"/>
                    </a:ext>
                  </a:extLst>
                </a:gridCol>
                <a:gridCol w="103034">
                  <a:extLst>
                    <a:ext uri="{9D8B030D-6E8A-4147-A177-3AD203B41FA5}">
                      <a16:colId xmlns:a16="http://schemas.microsoft.com/office/drawing/2014/main" val="673134859"/>
                    </a:ext>
                  </a:extLst>
                </a:gridCol>
                <a:gridCol w="154552">
                  <a:extLst>
                    <a:ext uri="{9D8B030D-6E8A-4147-A177-3AD203B41FA5}">
                      <a16:colId xmlns:a16="http://schemas.microsoft.com/office/drawing/2014/main" val="2938759045"/>
                    </a:ext>
                  </a:extLst>
                </a:gridCol>
                <a:gridCol w="750680">
                  <a:extLst>
                    <a:ext uri="{9D8B030D-6E8A-4147-A177-3AD203B41FA5}">
                      <a16:colId xmlns:a16="http://schemas.microsoft.com/office/drawing/2014/main" val="1628088370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373725562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3984507428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405768663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58620851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3612476895"/>
                    </a:ext>
                  </a:extLst>
                </a:gridCol>
                <a:gridCol w="213428">
                  <a:extLst>
                    <a:ext uri="{9D8B030D-6E8A-4147-A177-3AD203B41FA5}">
                      <a16:colId xmlns:a16="http://schemas.microsoft.com/office/drawing/2014/main" val="4255713271"/>
                    </a:ext>
                  </a:extLst>
                </a:gridCol>
                <a:gridCol w="384172">
                  <a:extLst>
                    <a:ext uri="{9D8B030D-6E8A-4147-A177-3AD203B41FA5}">
                      <a16:colId xmlns:a16="http://schemas.microsoft.com/office/drawing/2014/main" val="662862648"/>
                    </a:ext>
                  </a:extLst>
                </a:gridCol>
                <a:gridCol w="384172">
                  <a:extLst>
                    <a:ext uri="{9D8B030D-6E8A-4147-A177-3AD203B41FA5}">
                      <a16:colId xmlns:a16="http://schemas.microsoft.com/office/drawing/2014/main" val="2105866776"/>
                    </a:ext>
                  </a:extLst>
                </a:gridCol>
              </a:tblGrid>
              <a:tr h="188658"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Zpracováno v souladu s vyhláškou č. 500/2002 Sb. ve znění pozdějších předpisů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VÝKAZ ZISKU A ZTRÁTY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Obchodní firma nebo jiný název účetní jednotky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84746"/>
                  </a:ext>
                </a:extLst>
              </a:tr>
              <a:tr h="93431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ke dni  31. prosince 2019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02323"/>
                  </a:ext>
                </a:extLst>
              </a:tr>
              <a:tr h="88610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v celých tisících Kč )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070367"/>
                  </a:ext>
                </a:extLst>
              </a:tr>
              <a:tr h="89838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Sídlo, bydliště nebo místo podnikání účetní jednotky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617971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IČ</a:t>
                      </a:r>
                    </a:p>
                  </a:txBody>
                  <a:tcPr marL="3221" marR="3221" marT="3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421796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04233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34094"/>
                  </a:ext>
                </a:extLst>
              </a:tr>
              <a:tr h="89838"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26844"/>
                  </a:ext>
                </a:extLst>
              </a:tr>
              <a:tr h="89838">
                <a:tc gridSpan="12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Výkaz zisku a ztráty v plném rozsahu - účelové členění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816429"/>
                  </a:ext>
                </a:extLst>
              </a:tr>
              <a:tr h="13962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Označení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TEXT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Číslo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Skutečnost v účetním období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726513"/>
                  </a:ext>
                </a:extLst>
              </a:tr>
              <a:tr h="86244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  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řádku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sledovaném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minulém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63519"/>
                  </a:ext>
                </a:extLst>
              </a:tr>
              <a:tr h="89838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82576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Tržby z prodeje výrobků, zboží a služeb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01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43091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prodeje (včetně úprav hodnot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02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56621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Hrubý zisk nebo ztráta (ř. 01 - 02)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03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82898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Odbytové náklady (včetně úprav hodnot)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04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419656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Správní náklady (včetně úprav hodnot)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05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56485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provozní výnosy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06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14861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provozní náklady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07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21762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Provozní výsledek hospodaření (ř. 03 - 04 - 05 + 06 - 07)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08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773291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dlouhodobého finančního majetku - podíly (ř. 10 + 11)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09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77591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podílů - ovládaná nebo ovládající osoba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655040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III.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výnosy z podílů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11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497228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E.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vynaložené na prodané podíly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12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383954"/>
                  </a:ext>
                </a:extLst>
              </a:tr>
              <a:tr h="1796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ostatního dlouhodobého finančního majetku - ovládaná nebo ovládající osoba (ř. 14 + 15)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13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025783"/>
                  </a:ext>
                </a:extLst>
              </a:tr>
              <a:tr h="152723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Výnosy z ostatního dlouhodobého finančního majetku - ovládaná nebo ovládající osoba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14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627208"/>
                  </a:ext>
                </a:extLst>
              </a:tr>
              <a:tr h="2076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výnosy z ostatního dlouhodobého finančního majetku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15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38646"/>
                  </a:ext>
                </a:extLst>
              </a:tr>
              <a:tr h="2076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Náklady související s ostatním dlouhodobým finančním majetkem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16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97104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Výnosové úroky a podobné výnosy (ř. 18 + 19)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17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34958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Výnosové úroky a podobné výnosy - ovládaná nebo ovládající osoba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18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42035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výnosové úroky a podobné výnosy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19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13369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G.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Úpravy hodnot a rezervy ve finanční oblasti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534811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H.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Nákladové úroky a podobné náklady (ř. 22 +23)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21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506568"/>
                  </a:ext>
                </a:extLst>
              </a:tr>
              <a:tr h="1396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H.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Nákladové úroky a podobné náklady - ovládaná nebo ovládající osoba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22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829118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H.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nákladové úroky a podobné náklady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23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77399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VI.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finanční výnosy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24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48505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Ostatní finanční náklady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25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206168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Finanční výsledek hospodaření (ř. 09 - 12 + 13 - 16 + 17 - 20 - 21 + 24 - 25)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26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849715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před zdaněním (ř. 08 + 26)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27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41297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28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22811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 splatná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29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56076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Daň z příjmů odložená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82919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po zdanění (ř. 27 - 28)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31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768405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K.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Převod podílu na výsledku hospodaření společníkům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32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01987"/>
                  </a:ext>
                </a:extLst>
              </a:tr>
              <a:tr h="862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Výsledek hospodaření za účetní období (ř. 31 - 32)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33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58321"/>
                  </a:ext>
                </a:extLst>
              </a:tr>
              <a:tr h="898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Čistý obrat za účetní období = I. + II. + III. + IV. + V. + VI. 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34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3221" marR="3221" marT="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04246"/>
                  </a:ext>
                </a:extLst>
              </a:tr>
              <a:tr h="118585">
                <a:tc rowSpan="2" gridSpan="4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Okamžik sestavení</a:t>
                      </a:r>
                    </a:p>
                  </a:txBody>
                  <a:tcPr marL="3221" marR="3221" marT="32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Podpisový záznam osoby odpovědné za sestavení účetní závěrky</a:t>
                      </a:r>
                    </a:p>
                  </a:txBody>
                  <a:tcPr marL="3221" marR="3221" marT="3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Podpisový záznam statutárního orgánu nebo fyzické osoby, která je účetní jednotkou</a:t>
                      </a:r>
                    </a:p>
                  </a:txBody>
                  <a:tcPr marL="3221" marR="3221" marT="3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061899"/>
                  </a:ext>
                </a:extLst>
              </a:tr>
              <a:tr h="88610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1" marR="3221" marT="3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836389"/>
                  </a:ext>
                </a:extLst>
              </a:tr>
              <a:tr h="88610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61254"/>
                  </a:ext>
                </a:extLst>
              </a:tr>
              <a:tr h="173627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Návod na vyplnění &amp; stažení výsledovky naleznete na adrese www.uctovani.net/vysledovka</a:t>
                      </a: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1" marR="3221" marT="3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00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54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d) Přehled o peněžních tocích Cash </a:t>
            </a:r>
            <a:r>
              <a:rPr lang="cs-CZ" b="1" dirty="0" err="1">
                <a:solidFill>
                  <a:schemeClr val="bg1"/>
                </a:solidFill>
              </a:rPr>
              <a:t>flow</a:t>
            </a:r>
            <a:r>
              <a:rPr lang="cs-CZ" b="1" dirty="0">
                <a:solidFill>
                  <a:schemeClr val="bg1"/>
                </a:solidFill>
              </a:rPr>
              <a:t> CF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83703"/>
            <a:ext cx="11557628" cy="5029197"/>
          </a:xfrm>
        </p:spPr>
        <p:txBody>
          <a:bodyPr>
            <a:noAutofit/>
          </a:bodyPr>
          <a:lstStyle/>
          <a:p>
            <a:pPr lvl="1"/>
            <a:r>
              <a:rPr lang="cs-CZ" sz="2800" b="1" dirty="0"/>
              <a:t>Přehled o peněžních je výkaz odvozený – upřesňuje VZZ</a:t>
            </a:r>
          </a:p>
          <a:p>
            <a:pPr marL="457200" lvl="1" indent="0">
              <a:buNone/>
            </a:pPr>
            <a:endParaRPr lang="cs-CZ" sz="2800" b="1" dirty="0"/>
          </a:p>
          <a:p>
            <a:pPr lvl="1"/>
            <a:r>
              <a:rPr lang="cs-CZ" sz="2800" b="1" dirty="0"/>
              <a:t>Dává přehled o </a:t>
            </a:r>
            <a:r>
              <a:rPr lang="cs-CZ" sz="2800" b="1" u="sng" dirty="0"/>
              <a:t>peněžních přírůstcích </a:t>
            </a:r>
            <a:r>
              <a:rPr lang="cs-CZ" sz="2800" b="1" dirty="0"/>
              <a:t>(příjmech +) a </a:t>
            </a:r>
            <a:r>
              <a:rPr lang="cs-CZ" sz="2800" b="1" u="sng" dirty="0"/>
              <a:t>peněžních úbytcích </a:t>
            </a:r>
            <a:r>
              <a:rPr lang="cs-CZ" sz="2800" b="1" dirty="0"/>
              <a:t>(výdajích -) peněžních prostředků a peněžních ekvivalentů v průběhu účetního období </a:t>
            </a:r>
            <a:r>
              <a:rPr lang="cs-CZ" sz="2800" dirty="0"/>
              <a:t>(veličina toková)</a:t>
            </a:r>
          </a:p>
          <a:p>
            <a:pPr marL="457200" lvl="1" indent="0">
              <a:buNone/>
            </a:pPr>
            <a:endParaRPr lang="cs-CZ" sz="2800" dirty="0"/>
          </a:p>
          <a:p>
            <a:pPr lvl="1"/>
            <a:r>
              <a:rPr lang="cs-CZ" sz="2800" b="1" dirty="0"/>
              <a:t>Peněžními prostředky </a:t>
            </a:r>
            <a:r>
              <a:rPr lang="cs-CZ" sz="2800" dirty="0"/>
              <a:t>jsou peníze v hotovosti, ceniny, peněžní prostředky na BU včetně kontokorentu, peníze na cestě</a:t>
            </a:r>
          </a:p>
          <a:p>
            <a:pPr lvl="1"/>
            <a:r>
              <a:rPr lang="cs-CZ" sz="2800" b="1" dirty="0"/>
              <a:t>Peněžními ekvivalenty </a:t>
            </a:r>
            <a:r>
              <a:rPr lang="cs-CZ" sz="2800" dirty="0"/>
              <a:t>je krátkodobý finanční majetek, který je snadno a pohotově likvidní za předem známou částku finančních prostředků, jde o termínované vklady s max. 3 měsíční výpovědní lhůtou, cenné papíry k obchodování </a:t>
            </a:r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76C0CA2-6B4D-4614-9441-11B1EE6A8F23}"/>
              </a:ext>
            </a:extLst>
          </p:cNvPr>
          <p:cNvCxnSpPr>
            <a:cxnSpLocks/>
          </p:cNvCxnSpPr>
          <p:nvPr/>
        </p:nvCxnSpPr>
        <p:spPr>
          <a:xfrm flipH="1">
            <a:off x="1941921" y="3233394"/>
            <a:ext cx="2036190" cy="980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42C496C-6FAC-44A2-89D4-8CFE30DD9303}"/>
              </a:ext>
            </a:extLst>
          </p:cNvPr>
          <p:cNvCxnSpPr>
            <a:cxnSpLocks/>
          </p:cNvCxnSpPr>
          <p:nvPr/>
        </p:nvCxnSpPr>
        <p:spPr>
          <a:xfrm flipH="1">
            <a:off x="3148552" y="3233394"/>
            <a:ext cx="4534293" cy="1866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675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d) Přehled o peněžních tocích Cash </a:t>
            </a:r>
            <a:r>
              <a:rPr lang="cs-CZ" b="1" dirty="0" err="1">
                <a:solidFill>
                  <a:schemeClr val="bg1"/>
                </a:solidFill>
              </a:rPr>
              <a:t>flow</a:t>
            </a:r>
            <a:r>
              <a:rPr lang="cs-CZ" b="1" dirty="0">
                <a:solidFill>
                  <a:schemeClr val="bg1"/>
                </a:solidFill>
              </a:rPr>
              <a:t> CF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83703"/>
            <a:ext cx="11557628" cy="502919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3200" b="1" dirty="0"/>
              <a:t>Význam CF</a:t>
            </a:r>
            <a:endParaRPr lang="cs-CZ" sz="3200" dirty="0"/>
          </a:p>
          <a:p>
            <a:pPr lvl="1"/>
            <a:r>
              <a:rPr lang="cs-CZ" sz="2800" b="1" dirty="0"/>
              <a:t>Používá se pro:</a:t>
            </a:r>
          </a:p>
          <a:p>
            <a:pPr lvl="2"/>
            <a:r>
              <a:rPr lang="cs-CZ" sz="2400" dirty="0"/>
              <a:t>hodnocení platební schopnosti účetní jednotky</a:t>
            </a:r>
          </a:p>
          <a:p>
            <a:pPr lvl="2"/>
            <a:r>
              <a:rPr lang="cs-CZ" sz="2400" dirty="0"/>
              <a:t>pro hodnocení likvidity</a:t>
            </a:r>
          </a:p>
          <a:p>
            <a:pPr lvl="2"/>
            <a:r>
              <a:rPr lang="cs-CZ" sz="2400" dirty="0"/>
              <a:t>hodnocení investic</a:t>
            </a:r>
          </a:p>
          <a:p>
            <a:pPr lvl="2"/>
            <a:r>
              <a:rPr lang="cs-CZ" sz="2400" dirty="0"/>
              <a:t>při finanční analýze</a:t>
            </a:r>
          </a:p>
          <a:p>
            <a:pPr lvl="2"/>
            <a:r>
              <a:rPr lang="cs-CZ" sz="2400" dirty="0"/>
              <a:t>při finančním plánování</a:t>
            </a:r>
          </a:p>
          <a:p>
            <a:pPr marL="457200" lvl="1" indent="0">
              <a:buNone/>
            </a:pPr>
            <a:r>
              <a:rPr lang="cs-CZ" sz="2800" b="1" dirty="0"/>
              <a:t>CF se sestavuje v členění:</a:t>
            </a:r>
          </a:p>
          <a:p>
            <a:pPr lvl="1"/>
            <a:r>
              <a:rPr lang="cs-CZ" sz="2800" b="1" dirty="0"/>
              <a:t>za provozní činnost </a:t>
            </a:r>
            <a:r>
              <a:rPr lang="cs-CZ" sz="2800" dirty="0"/>
              <a:t>– za základní výdělečnou činnost účetní jednotky</a:t>
            </a:r>
          </a:p>
          <a:p>
            <a:pPr lvl="1"/>
            <a:r>
              <a:rPr lang="cs-CZ" sz="2800" b="1" dirty="0"/>
              <a:t>za investiční činnost </a:t>
            </a:r>
            <a:r>
              <a:rPr lang="cs-CZ" sz="2800" dirty="0"/>
              <a:t>– z pořízení a prodeje DM a z poskytování úvěrů</a:t>
            </a:r>
          </a:p>
          <a:p>
            <a:pPr lvl="1"/>
            <a:r>
              <a:rPr lang="cs-CZ" sz="2800" b="1" dirty="0"/>
              <a:t>za finanční činnost </a:t>
            </a:r>
            <a:r>
              <a:rPr lang="cs-CZ" sz="2800" dirty="0"/>
              <a:t>taková činnost, která vede ke změnám vlastního kapitálu a závazků</a:t>
            </a:r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b="1" dirty="0"/>
          </a:p>
          <a:p>
            <a:pPr lvl="1">
              <a:buFont typeface="Calibri" panose="020F0502020204030204" pitchFamily="34" charset="0"/>
              <a:buChar char="-"/>
            </a:pP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48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d) Přehled o peněžních tocích Cash </a:t>
            </a:r>
            <a:r>
              <a:rPr lang="cs-CZ" b="1" dirty="0" err="1">
                <a:solidFill>
                  <a:schemeClr val="bg1"/>
                </a:solidFill>
              </a:rPr>
              <a:t>flow</a:t>
            </a:r>
            <a:r>
              <a:rPr lang="cs-CZ" b="1" dirty="0">
                <a:solidFill>
                  <a:schemeClr val="bg1"/>
                </a:solidFill>
              </a:rPr>
              <a:t> CF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83703"/>
            <a:ext cx="11557628" cy="502919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3200" b="1" dirty="0"/>
              <a:t>Výkaz peněžních toků může být sestavován:</a:t>
            </a:r>
          </a:p>
          <a:p>
            <a:pPr lvl="1"/>
            <a:r>
              <a:rPr lang="cs-CZ" sz="3200" b="1" dirty="0"/>
              <a:t>Přímou metodou </a:t>
            </a:r>
            <a:r>
              <a:rPr lang="cs-CZ" sz="3200" dirty="0"/>
              <a:t>– skutečné sledování pohybu peněžních prostředků (211, 213, 221, 261, …), ale na těchto účtech v účetnictví nejsou tyto prostředky v požadovaném rozdělení, je třeba dohledat druh činnosti, nebo už při účtování s tím počítat a členit</a:t>
            </a:r>
          </a:p>
          <a:p>
            <a:pPr lvl="1"/>
            <a:r>
              <a:rPr lang="cs-CZ" sz="3200" b="1" dirty="0"/>
              <a:t>Nepřímou metodou </a:t>
            </a:r>
            <a:r>
              <a:rPr lang="cs-CZ" sz="3200" dirty="0"/>
              <a:t>–</a:t>
            </a:r>
            <a:r>
              <a:rPr lang="cs-CZ" sz="3200" b="1" dirty="0"/>
              <a:t> </a:t>
            </a:r>
            <a:r>
              <a:rPr lang="cs-CZ" sz="3200" dirty="0"/>
              <a:t>vychází z výsledku hospodaření (HV 710), který se musí upravit na tok peněz (výnos se pojí s příjmem peněz a náklad se pojí s výdajem peněz, ale nemusí nastat ve stejném okamžiku –to je třeba zohlednit k poslednímu dni účetního období) </a:t>
            </a:r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b="1" dirty="0"/>
          </a:p>
          <a:p>
            <a:pPr lvl="1">
              <a:buFont typeface="Calibri" panose="020F0502020204030204" pitchFamily="34" charset="0"/>
              <a:buChar char="-"/>
            </a:pP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52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9"/>
            <a:ext cx="10515600" cy="735290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8"/>
            <a:ext cx="10515600" cy="515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Účetní závěrka</a:t>
            </a:r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Obecné informace o UZ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Rozvaha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Výkaz zisků a ztrát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Přehled o peněžních tocích - Cash </a:t>
            </a:r>
            <a:r>
              <a:rPr lang="cs-CZ" sz="2800" dirty="0" err="1"/>
              <a:t>flow</a:t>
            </a:r>
            <a:endParaRPr lang="cs-CZ" sz="2800" dirty="0"/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Přehled o změnách vlastního kapitálu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Příloha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Schválení a zveřejnění UZ</a:t>
            </a:r>
          </a:p>
          <a:p>
            <a:pPr marL="971550" lvl="1" indent="-514350">
              <a:buFont typeface="+mj-lt"/>
              <a:buAutoNum type="alphaLcPeriod"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65988"/>
            <a:ext cx="11557627" cy="111236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d) Přehled o peněžních tocích Cash </a:t>
            </a:r>
            <a:r>
              <a:rPr lang="cs-CZ" b="1" dirty="0" err="1">
                <a:solidFill>
                  <a:schemeClr val="bg1"/>
                </a:solidFill>
              </a:rPr>
              <a:t>flow</a:t>
            </a:r>
            <a:r>
              <a:rPr lang="cs-CZ" b="1" dirty="0">
                <a:solidFill>
                  <a:schemeClr val="bg1"/>
                </a:solidFill>
              </a:rPr>
              <a:t> CF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83703"/>
            <a:ext cx="11557628" cy="502919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b="1" dirty="0"/>
          </a:p>
          <a:p>
            <a:pPr lvl="1">
              <a:buFont typeface="Calibri" panose="020F0502020204030204" pitchFamily="34" charset="0"/>
              <a:buChar char="-"/>
            </a:pP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0B257A-7F73-41FB-AFD6-06FBE288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70874"/>
              </p:ext>
            </p:extLst>
          </p:nvPr>
        </p:nvGraphicFramePr>
        <p:xfrm>
          <a:off x="3527195" y="1442301"/>
          <a:ext cx="4666267" cy="5013652"/>
        </p:xfrm>
        <a:graphic>
          <a:graphicData uri="http://schemas.openxmlformats.org/drawingml/2006/table">
            <a:tbl>
              <a:tblPr/>
              <a:tblGrid>
                <a:gridCol w="105709">
                  <a:extLst>
                    <a:ext uri="{9D8B030D-6E8A-4147-A177-3AD203B41FA5}">
                      <a16:colId xmlns:a16="http://schemas.microsoft.com/office/drawing/2014/main" val="3783621350"/>
                    </a:ext>
                  </a:extLst>
                </a:gridCol>
                <a:gridCol w="28376">
                  <a:extLst>
                    <a:ext uri="{9D8B030D-6E8A-4147-A177-3AD203B41FA5}">
                      <a16:colId xmlns:a16="http://schemas.microsoft.com/office/drawing/2014/main" val="1070076433"/>
                    </a:ext>
                  </a:extLst>
                </a:gridCol>
                <a:gridCol w="77333">
                  <a:extLst>
                    <a:ext uri="{9D8B030D-6E8A-4147-A177-3AD203B41FA5}">
                      <a16:colId xmlns:a16="http://schemas.microsoft.com/office/drawing/2014/main" val="2275751262"/>
                    </a:ext>
                  </a:extLst>
                </a:gridCol>
                <a:gridCol w="143461">
                  <a:extLst>
                    <a:ext uri="{9D8B030D-6E8A-4147-A177-3AD203B41FA5}">
                      <a16:colId xmlns:a16="http://schemas.microsoft.com/office/drawing/2014/main" val="150528385"/>
                    </a:ext>
                  </a:extLst>
                </a:gridCol>
                <a:gridCol w="2755966">
                  <a:extLst>
                    <a:ext uri="{9D8B030D-6E8A-4147-A177-3AD203B41FA5}">
                      <a16:colId xmlns:a16="http://schemas.microsoft.com/office/drawing/2014/main" val="2698233312"/>
                    </a:ext>
                  </a:extLst>
                </a:gridCol>
                <a:gridCol w="777711">
                  <a:extLst>
                    <a:ext uri="{9D8B030D-6E8A-4147-A177-3AD203B41FA5}">
                      <a16:colId xmlns:a16="http://schemas.microsoft.com/office/drawing/2014/main" val="816559669"/>
                    </a:ext>
                  </a:extLst>
                </a:gridCol>
                <a:gridCol w="777711">
                  <a:extLst>
                    <a:ext uri="{9D8B030D-6E8A-4147-A177-3AD203B41FA5}">
                      <a16:colId xmlns:a16="http://schemas.microsoft.com/office/drawing/2014/main" val="1838805286"/>
                    </a:ext>
                  </a:extLst>
                </a:gridCol>
              </a:tblGrid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1311"/>
                  </a:ext>
                </a:extLst>
              </a:tr>
              <a:tr h="774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PŘEHLED O PENĚŽNÍCH TOCÍCH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PŘEHLED O PENĚŽNÍCH TOCÍCH</a:t>
                      </a:r>
                      <a:endParaRPr lang="cs-CZ"/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ABC, a.s.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80875"/>
                  </a:ext>
                </a:extLst>
              </a:tr>
              <a:tr h="625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IČO 123 45 678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8486"/>
                  </a:ext>
                </a:extLst>
              </a:tr>
              <a:tr h="625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96234"/>
                  </a:ext>
                </a:extLst>
              </a:tr>
              <a:tr h="625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za období končící k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za období končící k</a:t>
                      </a:r>
                      <a:endParaRPr lang="cs-CZ"/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Závěrková 33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86213"/>
                  </a:ext>
                </a:extLst>
              </a:tr>
              <a:tr h="625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31.12.2020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31.12.2020</a:t>
                      </a:r>
                      <a:endParaRPr lang="cs-CZ"/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Praha 1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55083"/>
                  </a:ext>
                </a:extLst>
              </a:tr>
              <a:tr h="625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(v celých tisících Kč)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(v celých tisících Kč)</a:t>
                      </a:r>
                      <a:endParaRPr lang="cs-CZ"/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effectLst/>
                          <a:latin typeface="Arial CE" panose="020B0604020202020204" pitchFamily="34" charset="0"/>
                        </a:rPr>
                        <a:t>111 00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33221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05176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65345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Běžné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Minulé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10683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účetní období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účetní období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05556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529694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P.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Stav peněžních prostředků a peněžních ekvivalentů na začátku účetního období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61188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71266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1" u="none" strike="noStrike">
                          <a:effectLst/>
                          <a:latin typeface="Arial CE" panose="020B0604020202020204" pitchFamily="34" charset="0"/>
                        </a:rPr>
                        <a:t>Peněžní toky z hlavní výdělečné činnosti (provozní činnost)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44025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53944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Z.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Výsledek hospodaření před zdaněním (+/-)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619319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25790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Úpravy o nepeněžní operace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8427"/>
                  </a:ext>
                </a:extLst>
              </a:tr>
              <a:tr h="51293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 dirty="0">
                          <a:effectLst/>
                          <a:latin typeface="Arial CE" panose="020B0604020202020204" pitchFamily="34" charset="0"/>
                        </a:rPr>
                        <a:t>Odpisy stálých aktiv (+) s výjimkou zůstatkové ceny prodaných stálých aktiv, a</a:t>
                      </a:r>
                      <a:br>
                        <a:rPr lang="cs-CZ" sz="300" b="0" i="0" u="none" strike="noStrike" dirty="0">
                          <a:effectLst/>
                          <a:latin typeface="Arial CE" panose="020B0604020202020204" pitchFamily="34" charset="0"/>
                        </a:rPr>
                      </a:br>
                      <a:r>
                        <a:rPr lang="cs-CZ" sz="300" b="0" i="0" u="none" strike="noStrike" dirty="0">
                          <a:effectLst/>
                          <a:latin typeface="Arial CE" panose="020B0604020202020204" pitchFamily="34" charset="0"/>
                        </a:rPr>
                        <a:t>dále umořování oceňovacího rozdílu k nabytému majetku a goodwillu (+/-)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918617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Změna stavu opravných položek, rezerv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14284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effectLst/>
                          <a:latin typeface="Arial CE" panose="020B0604020202020204" pitchFamily="34" charset="0"/>
                        </a:rPr>
                        <a:t>Zisk (ztráta) z prodeje stálých aktiv (-/+)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08543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effectLst/>
                          <a:latin typeface="Arial CE" panose="020B0604020202020204" pitchFamily="34" charset="0"/>
                        </a:rPr>
                        <a:t>Výnosy z podílů na zisku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123394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5.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Vyúčtované nákladové úroky (+) s výjimkou úroků zahrnovaných do ocenění dlouhodobého majetku, a vyúčtované výnosové úroky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95916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6.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Případné úpravy o ostatní nepeněžní operace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36407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46346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Čistý peněžní tok z provozní činnosti před zdaněním a změnami pracovního kapitálu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314665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5151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Změny stavu nepeněžních složek pracovního kapitálu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18537"/>
                  </a:ext>
                </a:extLst>
              </a:tr>
              <a:tr h="923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Změna stavu pohledávek z provozní činnosti (+/-), aktivních účtů časového</a:t>
                      </a:r>
                      <a:b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</a:br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rozlišení a dohadných účtů aktivních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44343"/>
                  </a:ext>
                </a:extLst>
              </a:tr>
              <a:tr h="923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Změna stavu krátkodobých závazků z provozní činnosti (+/-), pasivních účtů</a:t>
                      </a:r>
                      <a:b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</a:br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časového rozlišení a dohadných účtů pasivních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10639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Změna stavu zásob (+/-)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575738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Změna stavu krátkodobého finančního majetku nespadajícího do peněžních prostředků a peněžních ekvivalentů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21606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841990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Čistý peněžní tok z provozní činnosti před zdaněním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618165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772886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Vyplacené úroky s výjimkou úroků zahrnovaných do ocenění dlouhodobého majetku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773163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Přijaté úroky (+)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491421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5.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5.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Zaplacená daň z příjmů a za doměrky daně za minulá období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52188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A.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7.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7.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Přijaté podíly na zisku (+)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814062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23780"/>
                  </a:ext>
                </a:extLst>
              </a:tr>
              <a:tr h="888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A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Čistý peněžní tok z provozní činnosti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654252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172168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1" u="none" strike="noStrike">
                          <a:effectLst/>
                          <a:latin typeface="Arial CE" panose="020B0604020202020204" pitchFamily="34" charset="0"/>
                        </a:rPr>
                        <a:t>Peněžní toky z investiční činnosti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84071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03304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B.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Výdaje spojené s nabytím stálých aktiv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816563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B.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effectLst/>
                          <a:latin typeface="Arial CE" panose="020B0604020202020204" pitchFamily="34" charset="0"/>
                        </a:rPr>
                        <a:t>Příjmy z prodeje stálých aktiv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33339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B.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Zápůjčky a úvěry spřízněným osobám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760162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18291"/>
                  </a:ext>
                </a:extLst>
              </a:tr>
              <a:tr h="888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B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Čistý peněžní tok vztahující se k investiční činnosti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70499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69003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1" u="none" strike="noStrike">
                          <a:effectLst/>
                          <a:latin typeface="Arial CE" panose="020B0604020202020204" pitchFamily="34" charset="0"/>
                        </a:rPr>
                        <a:t>Peněžní toky z finanční činnosti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934810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86935"/>
                  </a:ext>
                </a:extLst>
              </a:tr>
              <a:tr h="923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Dopady změn dlouhodobých závazků, popřípadě takových krátkodobých závazků, které spadají do oblasti finanční činnosti (např. některé provozní úvěry) na peněžní prostředky a peněžní ekvivalenty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673904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30993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Dopady změn vlastního kapitálu na peněžní prostředky a peněžní ekvivalenty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74064"/>
                  </a:ext>
                </a:extLst>
              </a:tr>
              <a:tr h="25676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1.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Zvýšení peněžních prostředků a peněžních ekvivalentů z titulu zvýšení základního kapitálu, ážia, popřípadě fondů ze zisku včetně složených záloh na toto zvýšení (+)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63164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Vyplacení podílu na vlastním kapitálu společníkům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71869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3.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Další vklady peněžních prostředků společníků a akcionářů (+)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69689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4.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Úhrada ztráty společníky (+)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719475"/>
                  </a:ext>
                </a:extLst>
              </a:tr>
              <a:tr h="5988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5.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Přímé platby na vrub fondů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252047"/>
                  </a:ext>
                </a:extLst>
              </a:tr>
              <a:tr h="923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C.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2.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6.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 dirty="0">
                          <a:effectLst/>
                          <a:latin typeface="Arial CE" panose="020B0604020202020204" pitchFamily="34" charset="0"/>
                        </a:rPr>
                        <a:t>Vyplacené podíly na zisku včetně zaplacené srážkové daně vztahující se k těmto nárokům a včetně finančního vypořádání se společníky veřejné obchodní společnosti a komplementáři u komanditních společností (-)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210638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89210"/>
                  </a:ext>
                </a:extLst>
              </a:tr>
              <a:tr h="888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C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***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Čistý peněžní tok vztahující se k finanční činnosti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9460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11642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F.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Čisté zvýšení nebo snížení peněžních prostředků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571932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R.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Stav peněžních prostředků a peněžních ekvivalentů na konci účetního období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0 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74205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191227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76324"/>
                  </a:ext>
                </a:extLst>
              </a:tr>
              <a:tr h="4760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 dirty="0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096084"/>
                  </a:ext>
                </a:extLst>
              </a:tr>
              <a:tr h="47609">
                <a:tc gridSpan="4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Sestaveno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Jméno a podpis statutárního orgánu: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23663"/>
                  </a:ext>
                </a:extLst>
              </a:tr>
              <a:tr h="476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dne: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cs-CZ" sz="3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2976" marR="2976" marT="29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4588"/>
                  </a:ext>
                </a:extLst>
              </a:tr>
              <a:tr h="81560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cs-CZ" sz="3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6053"/>
                  </a:ext>
                </a:extLst>
              </a:tr>
              <a:tr h="47609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cs-CZ" sz="3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64103"/>
                  </a:ext>
                </a:extLst>
              </a:tr>
              <a:tr h="47609"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cs-CZ" sz="3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2976" marR="2976" marT="29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 dirty="0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2976" marR="2976" marT="2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79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255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e) Přehled o změnách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602558"/>
            <a:ext cx="11670751" cy="5090473"/>
          </a:xfrm>
        </p:spPr>
        <p:txBody>
          <a:bodyPr>
            <a:noAutofit/>
          </a:bodyPr>
          <a:lstStyle/>
          <a:p>
            <a:pPr lvl="1"/>
            <a:r>
              <a:rPr lang="cs-CZ" sz="2800" b="1" dirty="0"/>
              <a:t>Opět jde o výkaz odvozený</a:t>
            </a:r>
          </a:p>
          <a:p>
            <a:pPr lvl="1"/>
            <a:r>
              <a:rPr lang="cs-CZ" sz="2800" b="1" dirty="0"/>
              <a:t>Podává přehled o </a:t>
            </a:r>
            <a:r>
              <a:rPr lang="cs-CZ" sz="2800" b="1" u="sng" dirty="0"/>
              <a:t>uspořádání a změnách položek vlastního kapitálu</a:t>
            </a:r>
          </a:p>
          <a:p>
            <a:pPr lvl="1"/>
            <a:r>
              <a:rPr lang="cs-CZ" sz="2800" b="1" dirty="0"/>
              <a:t>Vyjadřuje jejich </a:t>
            </a:r>
            <a:r>
              <a:rPr lang="cs-CZ" sz="2800" b="1" u="sng" dirty="0"/>
              <a:t>celkovou změnu </a:t>
            </a:r>
            <a:r>
              <a:rPr lang="cs-CZ" sz="2800" b="1" dirty="0"/>
              <a:t>za účetní období</a:t>
            </a:r>
          </a:p>
          <a:p>
            <a:pPr lvl="1"/>
            <a:r>
              <a:rPr lang="cs-CZ" sz="2800" b="1" dirty="0"/>
              <a:t>Výkaz má vysvětlit u každé položky vlastního kapitálu </a:t>
            </a:r>
            <a:r>
              <a:rPr lang="cs-CZ" sz="2800" b="1" u="sng" dirty="0"/>
              <a:t>rozdíl mezi </a:t>
            </a:r>
            <a:r>
              <a:rPr lang="cs-CZ" sz="2800" b="1" dirty="0"/>
              <a:t>jejím </a:t>
            </a:r>
            <a:r>
              <a:rPr lang="cs-CZ" sz="2800" b="1" u="sng" dirty="0"/>
              <a:t>počátečním a konečným stavem </a:t>
            </a:r>
            <a:r>
              <a:rPr lang="cs-CZ" sz="2800" i="1" dirty="0">
                <a:solidFill>
                  <a:schemeClr val="accent1">
                    <a:lumMod val="75000"/>
                  </a:schemeClr>
                </a:solidFill>
              </a:rPr>
              <a:t>(kromě výsledku hospodaření – tam jsou podrobné změny uvedeny ve výkazu ZZ) </a:t>
            </a:r>
          </a:p>
          <a:p>
            <a:pPr lvl="1"/>
            <a:r>
              <a:rPr lang="cs-CZ" sz="2800" b="1" dirty="0"/>
              <a:t>Konkrétní forma podoby výkazu o změnách vlastního kapitálu není českými legislativními předpisy přesně stanoveny</a:t>
            </a:r>
          </a:p>
          <a:p>
            <a:pPr lvl="1"/>
            <a:r>
              <a:rPr lang="cs-CZ" sz="2800" b="1" dirty="0"/>
              <a:t>Metoda stanovení výkazu je v pravomoci účetní jednotky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(u každé položky vlastního kapitálu je potřeba uvést její stav na počátku účetního období a stav na konci účetního období, pokud se tyto stavy od sebe liší, vysvětlí se důvod této změny)</a:t>
            </a:r>
          </a:p>
          <a:p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8935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e) Přehled o změnách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602558"/>
            <a:ext cx="11670751" cy="5010343"/>
          </a:xfrm>
        </p:spPr>
        <p:txBody>
          <a:bodyPr>
            <a:noAutofit/>
          </a:bodyPr>
          <a:lstStyle/>
          <a:p>
            <a:r>
              <a:rPr lang="cs-CZ" sz="3200" b="1" dirty="0"/>
              <a:t>Z výkazu musí být patrny následující informace:</a:t>
            </a:r>
          </a:p>
          <a:p>
            <a:pPr lvl="2"/>
            <a:r>
              <a:rPr lang="cs-CZ" sz="2800" u="sng" dirty="0"/>
              <a:t>změny vyplývající z transakcí s vlastníky</a:t>
            </a:r>
            <a:r>
              <a:rPr lang="cs-CZ" sz="2800" dirty="0"/>
              <a:t> (vklady nebo výběry vlastního kapitálu, výběry formou podílu na zisku)</a:t>
            </a:r>
          </a:p>
          <a:p>
            <a:pPr lvl="2"/>
            <a:r>
              <a:rPr lang="cs-CZ" sz="2800" u="sng" dirty="0"/>
              <a:t>změny vyplývající z ostatních operací (</a:t>
            </a:r>
            <a:r>
              <a:rPr lang="cs-CZ" sz="2800" dirty="0"/>
              <a:t>přesuny mezi fondy ze zisku a jejich tvorba)</a:t>
            </a:r>
          </a:p>
          <a:p>
            <a:pPr lvl="2"/>
            <a:endParaRPr lang="cs-CZ" sz="2800" b="1" u="sng" dirty="0"/>
          </a:p>
          <a:p>
            <a:r>
              <a:rPr lang="cs-CZ" b="1" dirty="0"/>
              <a:t>Výkaz o změnách vlastního kapitálu má význam:</a:t>
            </a:r>
          </a:p>
          <a:p>
            <a:pPr lvl="1"/>
            <a:r>
              <a:rPr lang="cs-CZ" sz="2800" dirty="0"/>
              <a:t>pro vyhodnocení vlastnických vztahů a jejich změn v podniku</a:t>
            </a:r>
          </a:p>
          <a:p>
            <a:pPr lvl="1"/>
            <a:r>
              <a:rPr lang="cs-CZ" sz="2800" dirty="0"/>
              <a:t>pro posouzení finanční politiky manažerů</a:t>
            </a:r>
          </a:p>
          <a:p>
            <a:pPr lvl="1"/>
            <a:r>
              <a:rPr lang="cs-CZ" sz="2800" dirty="0"/>
              <a:t>pro externí uživatele odkrývá provedené operace ve vlastnických vztazích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2956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e) Přehled o změnách vlastního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602558"/>
            <a:ext cx="11670751" cy="501034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b="1" dirty="0"/>
              <a:t>Možný vzor výkazu o změnách vlastního kapitálu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marL="457200" lvl="1" indent="0">
              <a:buNone/>
            </a:pPr>
            <a:r>
              <a:rPr lang="cs-CZ" sz="2800" b="1" dirty="0"/>
              <a:t>                                                                                                      </a:t>
            </a:r>
            <a:r>
              <a:rPr lang="cs-CZ" b="1" dirty="0"/>
              <a:t>zdůvodňují se změny 										mezi PS a KS </a:t>
            </a:r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C91E3FE-26C3-47A8-9817-0A501B285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91414"/>
              </p:ext>
            </p:extLst>
          </p:nvPr>
        </p:nvGraphicFramePr>
        <p:xfrm>
          <a:off x="2820508" y="2119892"/>
          <a:ext cx="5872254" cy="4406035"/>
        </p:xfrm>
        <a:graphic>
          <a:graphicData uri="http://schemas.openxmlformats.org/drawingml/2006/table">
            <a:tbl>
              <a:tblPr/>
              <a:tblGrid>
                <a:gridCol w="134223">
                  <a:extLst>
                    <a:ext uri="{9D8B030D-6E8A-4147-A177-3AD203B41FA5}">
                      <a16:colId xmlns:a16="http://schemas.microsoft.com/office/drawing/2014/main" val="1122277054"/>
                    </a:ext>
                  </a:extLst>
                </a:gridCol>
                <a:gridCol w="2038510">
                  <a:extLst>
                    <a:ext uri="{9D8B030D-6E8A-4147-A177-3AD203B41FA5}">
                      <a16:colId xmlns:a16="http://schemas.microsoft.com/office/drawing/2014/main" val="3861171679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1124356705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2472759220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780047132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1136287018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3173056060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3621827804"/>
                    </a:ext>
                  </a:extLst>
                </a:gridCol>
                <a:gridCol w="528503">
                  <a:extLst>
                    <a:ext uri="{9D8B030D-6E8A-4147-A177-3AD203B41FA5}">
                      <a16:colId xmlns:a16="http://schemas.microsoft.com/office/drawing/2014/main" val="3127749168"/>
                    </a:ext>
                  </a:extLst>
                </a:gridCol>
              </a:tblGrid>
              <a:tr h="1394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effectLst/>
                          <a:latin typeface="Arial CE" panose="020B0604020202020204" pitchFamily="34" charset="0"/>
                        </a:rPr>
                        <a:t>PŘEHLED O ZMĚNÁCH VLASTNÍHO KAPITÁLU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ABC, a.s.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85686"/>
                  </a:ext>
                </a:extLst>
              </a:tr>
              <a:tr h="18428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effectLst/>
                          <a:latin typeface="Arial CE" panose="020B0604020202020204" pitchFamily="34" charset="0"/>
                        </a:rPr>
                        <a:t>IČO 123 45 678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40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63556"/>
                  </a:ext>
                </a:extLst>
              </a:tr>
              <a:tr h="372515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ke dni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effectLst/>
                          <a:latin typeface="Arial CE" panose="020B0604020202020204" pitchFamily="34" charset="0"/>
                        </a:rPr>
                        <a:t>Závěrková 33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697806"/>
                  </a:ext>
                </a:extLst>
              </a:tr>
              <a:tr h="10955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31.12.2020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effectLst/>
                          <a:latin typeface="Arial CE" panose="020B0604020202020204" pitchFamily="34" charset="0"/>
                        </a:rPr>
                        <a:t>Praha 1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39225"/>
                  </a:ext>
                </a:extLst>
              </a:tr>
              <a:tr h="109556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(v celých tisících Kč)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effectLst/>
                          <a:latin typeface="Arial CE" panose="020B0604020202020204" pitchFamily="34" charset="0"/>
                        </a:rPr>
                        <a:t>111 00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99130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29039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45227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Stav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Zvýšení (+)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Snížení (-)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Stav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Zvýšení (+)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Snížení (-)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Stav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088370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k 31.12.2018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k 31.12.2019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k 31.12.2020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1306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971205"/>
                  </a:ext>
                </a:extLst>
              </a:tr>
              <a:tr h="83513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55260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Počet akcií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03445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23862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Základní kapitál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11748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Vlastní podíly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79052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Změny základního kapitálu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93895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Ážio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23685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Ostatní kapitálové fondy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760741"/>
                  </a:ext>
                </a:extLst>
              </a:tr>
              <a:tr h="83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Oceňovací rozdíly z přecenění majetku a závazků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3631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Oceňovací rozdíly z přecenění při přeměnách obchodních korporací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5240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>
                          <a:effectLst/>
                          <a:latin typeface="Arial CE" panose="020B0604020202020204" pitchFamily="34" charset="0"/>
                        </a:rPr>
                        <a:t>Rozdíly z přeměn obchodních korporací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546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Rozdíly z ocenění při přeměnách obchodních korporací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66173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Ostatní rezervní fondy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051212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Statutární a ostatní fondy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53432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Nerozdělený zisk  minulých let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75346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Neuhrazená ztráta minulých let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20773"/>
                  </a:ext>
                </a:extLst>
              </a:tr>
              <a:tr h="1739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Jiný výsledek hospodaření minulých let</a:t>
                      </a:r>
                      <a:r>
                        <a:rPr lang="cs-CZ" sz="500" b="0" i="1" u="none" strike="noStrike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 </a:t>
                      </a:r>
                      <a:r>
                        <a:rPr lang="cs-CZ" sz="500" b="0" i="1" u="none" strike="noStrike">
                          <a:effectLst/>
                          <a:latin typeface="Arial CE" panose="020B0604020202020204" pitchFamily="34" charset="0"/>
                        </a:rPr>
                        <a:t>(oprava chyby / změna metody</a:t>
                      </a:r>
                      <a:r>
                        <a:rPr lang="cs-CZ" sz="500" b="0" i="1" u="none" strike="noStrike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 </a:t>
                      </a:r>
                      <a:r>
                        <a:rPr lang="cs-CZ" sz="500" b="1" i="1" u="none" strike="noStrike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– popište dle skutečnosti, o co se jedná</a:t>
                      </a:r>
                      <a:r>
                        <a:rPr lang="cs-CZ" sz="500" b="0" i="1" u="none" strike="noStrike">
                          <a:effectLst/>
                          <a:latin typeface="Arial CE" panose="020B0604020202020204" pitchFamily="34" charset="0"/>
                        </a:rPr>
                        <a:t>)</a:t>
                      </a:r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958273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Výsledek hospodaření běžného účetního období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639650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Rozhodnuto o zálohové výplatě podílu na zisku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87351"/>
                  </a:ext>
                </a:extLst>
              </a:tr>
              <a:tr h="524279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Vlastní kapitál celkem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effectLst/>
                          <a:latin typeface="Arial CE" panose="020B0604020202020204" pitchFamily="34" charset="0"/>
                        </a:rPr>
                        <a:t>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71923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320767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07840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15580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Sestaveno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Jméno a podpis statutárního orgánu: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14157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dne: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567396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690244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55561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43832"/>
                  </a:ext>
                </a:extLst>
              </a:tr>
              <a:tr h="79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14.02.2020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Ing. Petr Novák</a:t>
                      </a:r>
                    </a:p>
                  </a:txBody>
                  <a:tcPr marL="5033" marR="5033" marT="5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solidFill>
                            <a:srgbClr val="FFFFFF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0" i="0" u="none" strike="noStrike"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5033" marR="5033" marT="5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55069"/>
                  </a:ext>
                </a:extLst>
              </a:tr>
              <a:tr h="79664"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5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9893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DDF8E62C-7537-4C39-BB4B-3247A2EBB09E}"/>
                  </a:ext>
                </a:extLst>
              </p14:cNvPr>
              <p14:cNvContentPartPr/>
              <p14:nvPr/>
            </p14:nvContentPartPr>
            <p14:xfrm>
              <a:off x="5523929" y="2639012"/>
              <a:ext cx="4489200" cy="82044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DDF8E62C-7537-4C39-BB4B-3247A2EBB0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14929" y="2630372"/>
                <a:ext cx="4506840" cy="83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Skupina 9">
            <a:extLst>
              <a:ext uri="{FF2B5EF4-FFF2-40B4-BE49-F238E27FC236}">
                <a16:creationId xmlns:a16="http://schemas.microsoft.com/office/drawing/2014/main" id="{A33DC575-2514-47C5-A57F-9F3EB2AE7A61}"/>
              </a:ext>
            </a:extLst>
          </p:cNvPr>
          <p:cNvGrpSpPr/>
          <p:nvPr/>
        </p:nvGrpSpPr>
        <p:grpSpPr>
          <a:xfrm>
            <a:off x="7041062" y="2891520"/>
            <a:ext cx="3200760" cy="537480"/>
            <a:chOff x="7078769" y="2903252"/>
            <a:chExt cx="3200760" cy="53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A2BF821B-AB4B-49AF-BEE9-5A25EE16005F}"/>
                    </a:ext>
                  </a:extLst>
                </p14:cNvPr>
                <p14:cNvContentPartPr/>
                <p14:nvPr/>
              </p14:nvContentPartPr>
              <p14:xfrm>
                <a:off x="7078769" y="2911892"/>
                <a:ext cx="2494080" cy="528840"/>
              </p14:xfrm>
            </p:contentPart>
          </mc:Choice>
          <mc:Fallback xmlns=""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A2BF821B-AB4B-49AF-BEE9-5A25EE16005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69769" y="2903252"/>
                  <a:ext cx="2511720" cy="54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6C23B95D-4B9A-4FDF-B2F7-54ECFF0B992B}"/>
                    </a:ext>
                  </a:extLst>
                </p14:cNvPr>
                <p14:cNvContentPartPr/>
                <p14:nvPr/>
              </p14:nvContentPartPr>
              <p14:xfrm>
                <a:off x="9559529" y="3063092"/>
                <a:ext cx="228960" cy="261360"/>
              </p14:xfrm>
            </p:contentPart>
          </mc:Choice>
          <mc:Fallback xmlns=""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6C23B95D-4B9A-4FDF-B2F7-54ECFF0B992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550529" y="3054452"/>
                  <a:ext cx="24660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4B8CA026-B46A-4730-A6C2-14AB8E269F9C}"/>
                    </a:ext>
                  </a:extLst>
                </p14:cNvPr>
                <p14:cNvContentPartPr/>
                <p14:nvPr/>
              </p14:nvContentPartPr>
              <p14:xfrm>
                <a:off x="9992249" y="2903252"/>
                <a:ext cx="287280" cy="248760"/>
              </p14:xfrm>
            </p:contentPart>
          </mc:Choice>
          <mc:Fallback xmlns=""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4B8CA026-B46A-4730-A6C2-14AB8E269F9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983249" y="2894612"/>
                  <a:ext cx="304920" cy="26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79EFE837-0981-4BD0-8EA8-56B2A61EA399}"/>
                  </a:ext>
                </a:extLst>
              </p14:cNvPr>
              <p14:cNvContentPartPr/>
              <p14:nvPr/>
            </p14:nvContentPartPr>
            <p14:xfrm>
              <a:off x="6692849" y="2101532"/>
              <a:ext cx="360" cy="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79EFE837-0981-4BD0-8EA8-56B2A61EA39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84209" y="209289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Skupina 18">
            <a:extLst>
              <a:ext uri="{FF2B5EF4-FFF2-40B4-BE49-F238E27FC236}">
                <a16:creationId xmlns:a16="http://schemas.microsoft.com/office/drawing/2014/main" id="{2C7AD520-DA31-4620-B96A-51AF9F76E5A6}"/>
              </a:ext>
            </a:extLst>
          </p:cNvPr>
          <p:cNvGrpSpPr/>
          <p:nvPr/>
        </p:nvGrpSpPr>
        <p:grpSpPr>
          <a:xfrm>
            <a:off x="1168649" y="2818292"/>
            <a:ext cx="360" cy="360"/>
            <a:chOff x="1168649" y="281829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FB4D4A48-7CC1-40C4-B387-2464F6546073}"/>
                    </a:ext>
                  </a:extLst>
                </p14:cNvPr>
                <p14:cNvContentPartPr/>
                <p14:nvPr/>
              </p14:nvContentPartPr>
              <p14:xfrm>
                <a:off x="1168649" y="2818292"/>
                <a:ext cx="360" cy="360"/>
              </p14:xfrm>
            </p:contentPart>
          </mc:Choice>
          <mc:Fallback xmlns=""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FB4D4A48-7CC1-40C4-B387-2464F654607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159649" y="280929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65817066-37E2-491B-AE59-A518B7168899}"/>
                    </a:ext>
                  </a:extLst>
                </p14:cNvPr>
                <p14:cNvContentPartPr/>
                <p14:nvPr/>
              </p14:nvContentPartPr>
              <p14:xfrm>
                <a:off x="1168649" y="2818292"/>
                <a:ext cx="360" cy="360"/>
              </p14:xfrm>
            </p:contentPart>
          </mc:Choice>
          <mc:Fallback xmlns=""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65817066-37E2-491B-AE59-A518B716889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159649" y="280929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2E3C9A7B-238C-4044-AE8D-0C33876DEC81}"/>
              </a:ext>
            </a:extLst>
          </p:cNvPr>
          <p:cNvGrpSpPr/>
          <p:nvPr/>
        </p:nvGrpSpPr>
        <p:grpSpPr>
          <a:xfrm>
            <a:off x="2120849" y="923612"/>
            <a:ext cx="360" cy="360"/>
            <a:chOff x="2120849" y="92361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3A5F02E1-1B7C-4B2D-89EA-D10FB2C0C74E}"/>
                    </a:ext>
                  </a:extLst>
                </p14:cNvPr>
                <p14:cNvContentPartPr/>
                <p14:nvPr/>
              </p14:nvContentPartPr>
              <p14:xfrm>
                <a:off x="2120849" y="923612"/>
                <a:ext cx="360" cy="360"/>
              </p14:xfrm>
            </p:contentPart>
          </mc:Choice>
          <mc:Fallback xmlns=""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3A5F02E1-1B7C-4B2D-89EA-D10FB2C0C74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11849" y="91497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55093CCE-9231-4CA9-9D1F-6DFC6727F806}"/>
                    </a:ext>
                  </a:extLst>
                </p14:cNvPr>
                <p14:cNvContentPartPr/>
                <p14:nvPr/>
              </p14:nvContentPartPr>
              <p14:xfrm>
                <a:off x="2120849" y="923612"/>
                <a:ext cx="360" cy="360"/>
              </p14:xfrm>
            </p:contentPart>
          </mc:Choice>
          <mc:Fallback xmlns=""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55093CCE-9231-4CA9-9D1F-6DFC6727F80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11849" y="91497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7872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f) Příloha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602558"/>
            <a:ext cx="11670751" cy="5010343"/>
          </a:xfrm>
        </p:spPr>
        <p:txBody>
          <a:bodyPr>
            <a:noAutofit/>
          </a:bodyPr>
          <a:lstStyle/>
          <a:p>
            <a:r>
              <a:rPr lang="cs-CZ" b="1" dirty="0"/>
              <a:t>Příloha </a:t>
            </a:r>
            <a:r>
              <a:rPr lang="cs-CZ" b="1" u="sng" dirty="0"/>
              <a:t>vysvětluje a doplňuje </a:t>
            </a:r>
            <a:r>
              <a:rPr lang="cs-CZ" b="1" dirty="0"/>
              <a:t>informace výkazů účetní závěrky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Příloha obsahuje:</a:t>
            </a:r>
          </a:p>
          <a:p>
            <a:r>
              <a:rPr lang="cs-CZ" b="1" u="sng" dirty="0"/>
              <a:t>základní informace </a:t>
            </a:r>
          </a:p>
          <a:p>
            <a:pPr lvl="1"/>
            <a:r>
              <a:rPr lang="cs-CZ" b="1" dirty="0"/>
              <a:t>identifikační a obecné informace o účetní jednotce</a:t>
            </a:r>
          </a:p>
          <a:p>
            <a:pPr lvl="1"/>
            <a:r>
              <a:rPr lang="cs-CZ" b="1" dirty="0"/>
              <a:t>použité účetní zásady a metody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(ocenění majetku, způsoby účtování o zásobách, metody odepisování DM…)</a:t>
            </a:r>
          </a:p>
          <a:p>
            <a:pPr lvl="1"/>
            <a:r>
              <a:rPr lang="cs-CZ" b="1" dirty="0"/>
              <a:t>výši pohledávek a závazků po splatnosti</a:t>
            </a:r>
          </a:p>
          <a:p>
            <a:pPr lvl="1"/>
            <a:r>
              <a:rPr lang="cs-CZ" b="1" dirty="0"/>
              <a:t>průměrný počet zaměstnanců</a:t>
            </a:r>
          </a:p>
          <a:p>
            <a:r>
              <a:rPr lang="cs-CZ" b="1" u="sng" dirty="0"/>
              <a:t>další informace </a:t>
            </a:r>
          </a:p>
          <a:p>
            <a:pPr lvl="1"/>
            <a:r>
              <a:rPr lang="cs-CZ" b="1" dirty="0"/>
              <a:t>počet konsolidovaných nebo přidružených účetních jednotek a základní údaje o nich (tyto informace připojují jen ty účetní jednotky, které sestavují konsolidovanou UZ)</a:t>
            </a:r>
          </a:p>
          <a:p>
            <a:pPr lvl="1"/>
            <a:r>
              <a:rPr lang="cs-CZ" b="1" dirty="0"/>
              <a:t>významné události, které nastaly mezi rozvahovým dnem a dnem sestavení UZ</a:t>
            </a:r>
          </a:p>
          <a:p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4173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669" y="94272"/>
            <a:ext cx="11557627" cy="116656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g) schválení a zveřejnění UZ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376313"/>
            <a:ext cx="11670751" cy="5481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/>
              <a:t>Schválení UZ</a:t>
            </a:r>
          </a:p>
          <a:p>
            <a:r>
              <a:rPr lang="cs-CZ" b="1" dirty="0"/>
              <a:t>UZ se schvaluje </a:t>
            </a:r>
            <a:r>
              <a:rPr lang="cs-CZ" b="1" u="sng" dirty="0"/>
              <a:t>nejpozději 6 měsíců </a:t>
            </a:r>
            <a:r>
              <a:rPr lang="cs-CZ" b="1" dirty="0"/>
              <a:t>od posledního dne účetního období, za které je sestavena</a:t>
            </a:r>
          </a:p>
          <a:p>
            <a:r>
              <a:rPr lang="cs-CZ" b="1" dirty="0"/>
              <a:t>UJ, které ověřují UZ auditem </a:t>
            </a:r>
            <a:r>
              <a:rPr lang="cs-CZ" sz="2400" i="1" dirty="0"/>
              <a:t>(ze zákona , či dobrovolně) </a:t>
            </a:r>
            <a:r>
              <a:rPr lang="cs-CZ" b="1" dirty="0"/>
              <a:t>schvalují UZ </a:t>
            </a:r>
            <a:r>
              <a:rPr lang="cs-CZ" b="1" u="sng" dirty="0"/>
              <a:t>až po ukončeném auditu</a:t>
            </a:r>
          </a:p>
          <a:p>
            <a:r>
              <a:rPr lang="cs-CZ" b="1" dirty="0"/>
              <a:t>Účetní závěrku schvaluje </a:t>
            </a:r>
            <a:r>
              <a:rPr lang="cs-CZ" b="1" u="sng" dirty="0"/>
              <a:t>valná hromada </a:t>
            </a:r>
          </a:p>
          <a:p>
            <a:r>
              <a:rPr lang="cs-CZ" b="1" dirty="0"/>
              <a:t>Po schválení UZ se už </a:t>
            </a:r>
            <a:r>
              <a:rPr lang="cs-CZ" b="1" u="sng" dirty="0"/>
              <a:t>nesmějí provádět </a:t>
            </a:r>
            <a:r>
              <a:rPr lang="cs-CZ" b="1" dirty="0"/>
              <a:t>žádné </a:t>
            </a:r>
            <a:r>
              <a:rPr lang="cs-CZ" b="1" u="sng" dirty="0"/>
              <a:t>změny zápisů </a:t>
            </a:r>
            <a:r>
              <a:rPr lang="cs-CZ" b="1" dirty="0"/>
              <a:t>(účetních, ani jiných)</a:t>
            </a:r>
          </a:p>
          <a:p>
            <a:r>
              <a:rPr lang="cs-CZ" b="1" dirty="0"/>
              <a:t>Fáze schvalování UZ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BB9B2FA-78FB-44EA-A46A-F06D8C28119C}"/>
              </a:ext>
            </a:extLst>
          </p:cNvPr>
          <p:cNvSpPr/>
          <p:nvPr/>
        </p:nvSpPr>
        <p:spPr>
          <a:xfrm>
            <a:off x="595457" y="5693786"/>
            <a:ext cx="1591218" cy="1065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Sestavení UZ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23DBEEE-46C5-4713-9F86-613214E0A725}"/>
              </a:ext>
            </a:extLst>
          </p:cNvPr>
          <p:cNvSpPr/>
          <p:nvPr/>
        </p:nvSpPr>
        <p:spPr>
          <a:xfrm>
            <a:off x="2592371" y="5698501"/>
            <a:ext cx="1520676" cy="1065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Schválení UZ statutárním orgánem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C2CB0B-6F5D-414B-B316-7C28F2A5471B}"/>
              </a:ext>
            </a:extLst>
          </p:cNvPr>
          <p:cNvSpPr/>
          <p:nvPr/>
        </p:nvSpPr>
        <p:spPr>
          <a:xfrm>
            <a:off x="4487159" y="5693786"/>
            <a:ext cx="1520676" cy="1065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Přezkoumání UZ dozorčím orgánem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0DB73D6-7CDE-4681-BABD-7D81BA62983B}"/>
              </a:ext>
            </a:extLst>
          </p:cNvPr>
          <p:cNvSpPr/>
          <p:nvPr/>
        </p:nvSpPr>
        <p:spPr>
          <a:xfrm>
            <a:off x="6429972" y="5686715"/>
            <a:ext cx="1601665" cy="1065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Vydání zprávy auditora (</a:t>
            </a:r>
            <a:r>
              <a:rPr lang="cs-CZ" sz="1200" dirty="0"/>
              <a:t>pokud jde o audit)</a:t>
            </a:r>
            <a:endParaRPr lang="cs-CZ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811FB6F6-DB3A-47B1-B429-C3BC156113E2}"/>
              </a:ext>
            </a:extLst>
          </p:cNvPr>
          <p:cNvSpPr/>
          <p:nvPr/>
        </p:nvSpPr>
        <p:spPr>
          <a:xfrm>
            <a:off x="8324759" y="5634875"/>
            <a:ext cx="1544779" cy="1060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Schválení valnou hromadou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3CD49FF-F8A1-419B-A77F-FC4FE9B38E6B}"/>
              </a:ext>
            </a:extLst>
          </p:cNvPr>
          <p:cNvSpPr/>
          <p:nvPr/>
        </p:nvSpPr>
        <p:spPr>
          <a:xfrm>
            <a:off x="10301445" y="5634874"/>
            <a:ext cx="1453780" cy="1060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Zveřejnění UZ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0D46786-895D-4E41-8EB7-0185DEEFF25E}"/>
              </a:ext>
            </a:extLst>
          </p:cNvPr>
          <p:cNvCxnSpPr/>
          <p:nvPr/>
        </p:nvCxnSpPr>
        <p:spPr>
          <a:xfrm>
            <a:off x="1979629" y="6165130"/>
            <a:ext cx="6127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946667A-F8E0-4FD8-94BB-D2CDDBDE0B3F}"/>
              </a:ext>
            </a:extLst>
          </p:cNvPr>
          <p:cNvCxnSpPr>
            <a:cxnSpLocks/>
          </p:cNvCxnSpPr>
          <p:nvPr/>
        </p:nvCxnSpPr>
        <p:spPr>
          <a:xfrm>
            <a:off x="3901136" y="6221688"/>
            <a:ext cx="5797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A19CB17-0894-4895-A9B2-BC534B44040A}"/>
              </a:ext>
            </a:extLst>
          </p:cNvPr>
          <p:cNvCxnSpPr>
            <a:cxnSpLocks/>
          </p:cNvCxnSpPr>
          <p:nvPr/>
        </p:nvCxnSpPr>
        <p:spPr>
          <a:xfrm>
            <a:off x="5758035" y="6221688"/>
            <a:ext cx="670897" cy="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F0B3224-EC2E-4EAF-8ABA-B842B6E9303B}"/>
              </a:ext>
            </a:extLst>
          </p:cNvPr>
          <p:cNvCxnSpPr>
            <a:cxnSpLocks/>
          </p:cNvCxnSpPr>
          <p:nvPr/>
        </p:nvCxnSpPr>
        <p:spPr>
          <a:xfrm>
            <a:off x="7777198" y="6231114"/>
            <a:ext cx="5274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F833521-C235-4D52-ADC5-E6E2CA8EE18C}"/>
              </a:ext>
            </a:extLst>
          </p:cNvPr>
          <p:cNvCxnSpPr/>
          <p:nvPr/>
        </p:nvCxnSpPr>
        <p:spPr>
          <a:xfrm>
            <a:off x="9596481" y="6221688"/>
            <a:ext cx="6755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2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400" b="1" dirty="0">
                <a:solidFill>
                  <a:schemeClr val="bg1"/>
                </a:solidFill>
              </a:rPr>
              <a:t>g) schválení a zveřejnění UZ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489436"/>
            <a:ext cx="11670751" cy="5368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/>
              <a:t>Zveřejnění UZ</a:t>
            </a:r>
          </a:p>
          <a:p>
            <a:r>
              <a:rPr lang="cs-CZ" sz="3200" b="1" dirty="0"/>
              <a:t>Účetní jednotky zapsané ve veřejném rejstříku mají </a:t>
            </a:r>
            <a:r>
              <a:rPr lang="cs-CZ" sz="3200" b="1" u="sng" dirty="0"/>
              <a:t>ze zákona povinnost</a:t>
            </a:r>
            <a:r>
              <a:rPr lang="cs-CZ" sz="3200" b="1" dirty="0"/>
              <a:t> </a:t>
            </a:r>
            <a:r>
              <a:rPr lang="cs-CZ" sz="3200" b="1" u="sng" dirty="0"/>
              <a:t>zveřejňovat UZ a výroční zprávu uložením do sbírky listin (do OR)</a:t>
            </a:r>
          </a:p>
          <a:p>
            <a:pPr marL="0" indent="0">
              <a:buNone/>
            </a:pPr>
            <a:endParaRPr lang="cs-CZ" sz="3200" b="1" u="sng" dirty="0"/>
          </a:p>
          <a:p>
            <a:r>
              <a:rPr lang="cs-CZ" b="1" u="sng" dirty="0"/>
              <a:t>Velké a střední UJ</a:t>
            </a:r>
            <a:r>
              <a:rPr lang="cs-CZ" b="1" dirty="0"/>
              <a:t> zveřejňují UZ v </a:t>
            </a:r>
            <a:r>
              <a:rPr lang="cs-CZ" b="1" u="sng" dirty="0"/>
              <a:t>plném rozsahu</a:t>
            </a:r>
          </a:p>
          <a:p>
            <a:r>
              <a:rPr lang="cs-CZ" b="1" u="sng" dirty="0"/>
              <a:t>Mikro a malé </a:t>
            </a:r>
            <a:r>
              <a:rPr lang="cs-CZ" b="1" dirty="0"/>
              <a:t>UJ zveřejňují UZ ve </a:t>
            </a:r>
            <a:r>
              <a:rPr lang="cs-CZ" b="1" u="sng" dirty="0"/>
              <a:t>zkráceném rozsahu </a:t>
            </a:r>
            <a:r>
              <a:rPr lang="cs-CZ" b="1" dirty="0"/>
              <a:t>(R, VZZ, příloha)</a:t>
            </a:r>
          </a:p>
          <a:p>
            <a:r>
              <a:rPr lang="cs-CZ" b="1" u="sng" dirty="0"/>
              <a:t>UJ s povinností auditu </a:t>
            </a:r>
            <a:r>
              <a:rPr lang="cs-CZ" b="1" dirty="0"/>
              <a:t>zveřejňují UZ po jejím ověření auditorem a statutárním orgánem do 30 dnů po splnění obou podmínek, nejpozději však do 12 měsíců od rozvahového dne </a:t>
            </a:r>
          </a:p>
          <a:p>
            <a:pPr lvl="1"/>
            <a:endParaRPr lang="cs-CZ" b="1" u="sng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9070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7" y="245099"/>
            <a:ext cx="11557627" cy="117834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400" b="1" dirty="0">
                <a:solidFill>
                  <a:schemeClr val="bg1"/>
                </a:solidFill>
              </a:rPr>
              <a:t>g) schválení a zveřejnění UZ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62" y="1489436"/>
            <a:ext cx="11670751" cy="5368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/>
              <a:t>Sankce při nezveřejnění UZ</a:t>
            </a:r>
          </a:p>
          <a:p>
            <a:r>
              <a:rPr lang="cs-CZ" b="1" dirty="0"/>
              <a:t>Při nedodržení zákonných pravidel pro zveřejnění účetní závěrky může rejstříkový soud uvalit na UJ tyto sankce:</a:t>
            </a:r>
          </a:p>
          <a:p>
            <a:pPr lvl="1"/>
            <a:r>
              <a:rPr lang="cs-CZ" b="1" dirty="0"/>
              <a:t>výzva rejstříkového soudu ke zveřejnění UZ </a:t>
            </a:r>
          </a:p>
          <a:p>
            <a:pPr lvl="1"/>
            <a:r>
              <a:rPr lang="cs-CZ" b="1" dirty="0"/>
              <a:t>při neuposlechnutí výzvy - </a:t>
            </a:r>
            <a:r>
              <a:rPr lang="cs-CZ" b="1" u="sng" dirty="0"/>
              <a:t>pokuta</a:t>
            </a:r>
            <a:r>
              <a:rPr lang="cs-CZ" b="1" dirty="0"/>
              <a:t> až do </a:t>
            </a:r>
            <a:r>
              <a:rPr lang="cs-CZ" b="1" u="sng" dirty="0"/>
              <a:t>výše 3% z hodnoty aktiv</a:t>
            </a:r>
          </a:p>
          <a:p>
            <a:pPr lvl="1"/>
            <a:r>
              <a:rPr lang="cs-CZ" b="1" dirty="0"/>
              <a:t>trestní stíhání (FO statutární orgán) - v případě nerespektování výzev rejstříkového soudu, nebo v případě zkreslování informací UZ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r>
              <a:rPr lang="cs-CZ" sz="4000" b="1" dirty="0"/>
              <a:t>Archivace UZ</a:t>
            </a:r>
          </a:p>
          <a:p>
            <a:pPr marL="914400" lvl="2" indent="0">
              <a:buNone/>
            </a:pPr>
            <a:r>
              <a:rPr lang="cs-CZ" sz="3200" b="1" dirty="0"/>
              <a:t>UJ má povinnost uchovávat UZ </a:t>
            </a:r>
            <a:r>
              <a:rPr lang="cs-CZ" sz="3200" b="1" u="sng" dirty="0"/>
              <a:t>10 let </a:t>
            </a:r>
            <a:r>
              <a:rPr lang="cs-CZ" sz="3200" b="1" dirty="0"/>
              <a:t>od posledního dne účetního období, </a:t>
            </a:r>
            <a:r>
              <a:rPr lang="cs-CZ" sz="3200" b="1"/>
              <a:t>za které </a:t>
            </a:r>
            <a:r>
              <a:rPr lang="cs-CZ" sz="3200" b="1" dirty="0"/>
              <a:t>je UZ sestavena</a:t>
            </a:r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u="sng" dirty="0"/>
          </a:p>
          <a:p>
            <a:pPr lvl="1"/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2962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245099"/>
            <a:ext cx="11557627" cy="103694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                               vzory výkazů UZ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27141"/>
            <a:ext cx="11557628" cy="4958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https://www.formulare-ke-stazeni.cz/formulare-ministerstvo-financi.html</a:t>
            </a:r>
            <a:br>
              <a:rPr lang="cs-CZ" dirty="0"/>
            </a:br>
            <a:endParaRPr lang="cs-CZ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886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8"/>
            <a:ext cx="11557627" cy="115949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 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a) Obecné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9" y="1319752"/>
            <a:ext cx="11557628" cy="5377989"/>
          </a:xfrm>
        </p:spPr>
        <p:txBody>
          <a:bodyPr>
            <a:noAutofit/>
          </a:bodyPr>
          <a:lstStyle/>
          <a:p>
            <a:r>
              <a:rPr lang="cs-CZ" sz="3200" b="1" dirty="0"/>
              <a:t>UZ navazuje na práce účetní uzávěrky</a:t>
            </a:r>
          </a:p>
          <a:p>
            <a:r>
              <a:rPr lang="cs-CZ" sz="3200" b="1" dirty="0"/>
              <a:t>Cílem UZ je poskytnout informace o:</a:t>
            </a:r>
          </a:p>
          <a:p>
            <a:pPr lvl="1"/>
            <a:r>
              <a:rPr lang="cs-CZ" sz="2800" b="1" dirty="0"/>
              <a:t>Majetku - A</a:t>
            </a:r>
          </a:p>
          <a:p>
            <a:pPr lvl="1"/>
            <a:r>
              <a:rPr lang="cs-CZ" sz="2800" b="1" dirty="0"/>
              <a:t>Závazcích – P cizích</a:t>
            </a:r>
          </a:p>
          <a:p>
            <a:pPr lvl="1"/>
            <a:r>
              <a:rPr lang="cs-CZ" sz="2800" b="1" dirty="0"/>
              <a:t>Vlastním kapitálu – P vlastních</a:t>
            </a:r>
          </a:p>
          <a:p>
            <a:pPr lvl="1"/>
            <a:r>
              <a:rPr lang="cs-CZ" sz="2800" b="1" dirty="0"/>
              <a:t>Nákladech - N</a:t>
            </a:r>
          </a:p>
          <a:p>
            <a:pPr lvl="1"/>
            <a:r>
              <a:rPr lang="cs-CZ" sz="2800" b="1" dirty="0"/>
              <a:t>Výnosech - V</a:t>
            </a:r>
          </a:p>
          <a:p>
            <a:pPr lvl="1"/>
            <a:r>
              <a:rPr lang="cs-CZ" sz="2800" b="1" dirty="0"/>
              <a:t> a výsledku hospodaření - HV  konkrétní účetní jednotky</a:t>
            </a:r>
          </a:p>
          <a:p>
            <a:r>
              <a:rPr lang="cs-CZ" sz="3200" b="1" dirty="0"/>
              <a:t>UZ se sestavuje v peněžních jednotkách (Kč), v celých tisících </a:t>
            </a:r>
            <a:r>
              <a:rPr lang="cs-CZ" i="1" dirty="0">
                <a:solidFill>
                  <a:schemeClr val="accent1"/>
                </a:solidFill>
              </a:rPr>
              <a:t>(zaokrouhlení podle pravidel matematiky)</a:t>
            </a:r>
          </a:p>
          <a:p>
            <a:r>
              <a:rPr lang="cs-CZ" sz="3200" b="1" dirty="0"/>
              <a:t>UZ se sestavuje k určitému okamžiku – k určitému dni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2095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358" y="117842"/>
            <a:ext cx="11557627" cy="108878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a) Obecné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121789"/>
            <a:ext cx="11557628" cy="5552381"/>
          </a:xfrm>
        </p:spPr>
        <p:txBody>
          <a:bodyPr>
            <a:noAutofit/>
          </a:bodyPr>
          <a:lstStyle/>
          <a:p>
            <a:r>
              <a:rPr lang="cs-CZ" sz="2400" b="1" dirty="0"/>
              <a:t>UZ tvoří účetní výkazy </a:t>
            </a:r>
          </a:p>
          <a:p>
            <a:pPr lvl="1"/>
            <a:r>
              <a:rPr lang="cs-CZ" b="1" dirty="0"/>
              <a:t>Rozvaha</a:t>
            </a:r>
          </a:p>
          <a:p>
            <a:pPr lvl="1"/>
            <a:r>
              <a:rPr lang="cs-CZ" b="1" dirty="0"/>
              <a:t>Výkaz zisků a ztrát</a:t>
            </a:r>
          </a:p>
          <a:p>
            <a:pPr lvl="1"/>
            <a:r>
              <a:rPr lang="cs-CZ" b="1" dirty="0"/>
              <a:t>Přehled o peněžních tocích</a:t>
            </a:r>
          </a:p>
          <a:p>
            <a:pPr lvl="1"/>
            <a:r>
              <a:rPr lang="cs-CZ" b="1" dirty="0"/>
              <a:t>Přehled o změnách vlastního kapitálu</a:t>
            </a:r>
          </a:p>
          <a:p>
            <a:pPr lvl="1"/>
            <a:r>
              <a:rPr lang="cs-CZ" b="1" dirty="0"/>
              <a:t>Příloha</a:t>
            </a:r>
          </a:p>
          <a:p>
            <a:r>
              <a:rPr lang="cs-CZ" sz="2400" b="1" dirty="0"/>
              <a:t>Výkazy UZ lze sestavovat </a:t>
            </a:r>
          </a:p>
          <a:p>
            <a:pPr lvl="1"/>
            <a:r>
              <a:rPr lang="cs-CZ" b="1" u="sng" dirty="0"/>
              <a:t>v plném rozsahu </a:t>
            </a:r>
            <a:r>
              <a:rPr lang="cs-CZ" b="1" dirty="0"/>
              <a:t>– ty ÚJ, které mají povinnost ověřovat UZ auditem </a:t>
            </a:r>
          </a:p>
          <a:p>
            <a:pPr lvl="1"/>
            <a:r>
              <a:rPr lang="cs-CZ" b="1" u="sng" dirty="0"/>
              <a:t>ve zkráceném rozsahu </a:t>
            </a:r>
            <a:r>
              <a:rPr lang="cs-CZ" b="1" dirty="0"/>
              <a:t>- ty ÚJ, které nemají povinnost ověřovat UZ auditem</a:t>
            </a:r>
          </a:p>
          <a:p>
            <a:pPr marL="914400" lvl="2" indent="0">
              <a:buNone/>
            </a:pPr>
            <a:r>
              <a:rPr lang="cs-CZ" sz="2400" b="1" dirty="0"/>
              <a:t>			sestavují pouze </a:t>
            </a:r>
            <a:r>
              <a:rPr lang="cs-CZ" sz="2400" b="1" u="sng" dirty="0"/>
              <a:t>zkrácenou rozvahu, výkaz z/z a přílohu </a:t>
            </a:r>
          </a:p>
          <a:p>
            <a:pPr marL="914400" lvl="2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Jde o ÚJ které spadají do kategorie mikro a malé účetní jednotky</a:t>
            </a:r>
          </a:p>
          <a:p>
            <a:pPr marL="914400" lvl="2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Kategorie účetních jednotek jsou 4: </a:t>
            </a:r>
            <a:r>
              <a:rPr lang="cs-CZ" sz="2400" b="1" i="1" dirty="0">
                <a:solidFill>
                  <a:schemeClr val="accent1"/>
                </a:solidFill>
              </a:rPr>
              <a:t>mikro, malé, střední, velké</a:t>
            </a:r>
          </a:p>
          <a:p>
            <a:pPr marL="914400" lvl="2" indent="0">
              <a:buNone/>
            </a:pPr>
            <a:r>
              <a:rPr lang="cs-CZ" sz="2400" i="1" dirty="0">
                <a:solidFill>
                  <a:schemeClr val="accent1"/>
                </a:solidFill>
              </a:rPr>
              <a:t>ÚJ jsou řazeny do kategorií podle 3 kritérií – velikost Aktiv, roční čistý obrat a průměrný počet zaměstnanců (splnění hranice 2 limitů posouvá UJ mezi kategoriemi)</a:t>
            </a:r>
            <a:endParaRPr lang="cs-CZ" sz="2800" i="1" dirty="0">
              <a:solidFill>
                <a:schemeClr val="accent1"/>
              </a:solidFill>
            </a:endParaRPr>
          </a:p>
          <a:p>
            <a:endParaRPr lang="cs-CZ" sz="32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98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8"/>
            <a:ext cx="11557627" cy="105579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a) Obecné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348033"/>
            <a:ext cx="11557628" cy="53261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Náležitosti UZ:</a:t>
            </a:r>
          </a:p>
          <a:p>
            <a:pPr marL="0" indent="0">
              <a:buNone/>
            </a:pPr>
            <a:endParaRPr lang="cs-CZ" sz="3200" b="1" dirty="0"/>
          </a:p>
          <a:p>
            <a:pPr lvl="1"/>
            <a:r>
              <a:rPr lang="cs-CZ" sz="2800" b="1" dirty="0"/>
              <a:t>Obchodní jméno firmy, sídlo firmy</a:t>
            </a:r>
          </a:p>
          <a:p>
            <a:pPr lvl="1"/>
            <a:r>
              <a:rPr lang="cs-CZ" sz="2800" b="1" dirty="0"/>
              <a:t>Identifikační číslo IČ</a:t>
            </a:r>
          </a:p>
          <a:p>
            <a:pPr lvl="1"/>
            <a:r>
              <a:rPr lang="cs-CZ" sz="2800" b="1" dirty="0"/>
              <a:t>Informace o zápisu ÚJ do veřejného rejstříku OR</a:t>
            </a:r>
          </a:p>
          <a:p>
            <a:pPr lvl="1"/>
            <a:r>
              <a:rPr lang="cs-CZ" sz="2800" b="1" dirty="0"/>
              <a:t>Právní formu účetní jednotky (s. r. o…..)</a:t>
            </a:r>
          </a:p>
          <a:p>
            <a:pPr lvl="1"/>
            <a:r>
              <a:rPr lang="cs-CZ" sz="2800" b="1" dirty="0"/>
              <a:t>Předmět podnikání, nebo účel založení</a:t>
            </a:r>
          </a:p>
          <a:p>
            <a:pPr lvl="1"/>
            <a:r>
              <a:rPr lang="cs-CZ" sz="2800" b="1" dirty="0"/>
              <a:t>Rozvahový den (okamžik sestavení UZ)</a:t>
            </a:r>
          </a:p>
          <a:p>
            <a:pPr lvl="1"/>
            <a:r>
              <a:rPr lang="cs-CZ" sz="2800" b="1" dirty="0"/>
              <a:t>Den vyhotovení ÚZ</a:t>
            </a:r>
          </a:p>
          <a:p>
            <a:pPr lvl="1"/>
            <a:r>
              <a:rPr lang="cs-CZ" sz="2800" b="1" dirty="0"/>
              <a:t>Podpisový záznam statutárního orgánu</a:t>
            </a:r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700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94268"/>
            <a:ext cx="11557627" cy="105580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a) Obecné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150070"/>
            <a:ext cx="11557628" cy="55241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Druhy UZ:</a:t>
            </a:r>
          </a:p>
          <a:p>
            <a:pPr lvl="1"/>
            <a:r>
              <a:rPr lang="cs-CZ" sz="2600" b="1" u="sng" dirty="0"/>
              <a:t>Řádná UZ</a:t>
            </a:r>
            <a:r>
              <a:rPr lang="cs-CZ" sz="2600" b="1" dirty="0"/>
              <a:t> – sestavena k poslednímu dni účetního období</a:t>
            </a:r>
          </a:p>
          <a:p>
            <a:pPr marL="457200" lvl="1" indent="0">
              <a:buNone/>
            </a:pPr>
            <a:endParaRPr lang="cs-CZ" sz="1800" b="1" dirty="0"/>
          </a:p>
          <a:p>
            <a:pPr lvl="1"/>
            <a:r>
              <a:rPr lang="cs-CZ" sz="2600" b="1" u="sng" dirty="0"/>
              <a:t>Mimořádná UZ</a:t>
            </a:r>
            <a:r>
              <a:rPr lang="cs-CZ" sz="2600" b="1" dirty="0"/>
              <a:t>– sestavena k jinému dni např. ke dni zániku ÚJ, ke dni likvidace nebo prohlášení konkurzu</a:t>
            </a:r>
          </a:p>
          <a:p>
            <a:pPr marL="457200" lvl="1" indent="0">
              <a:buNone/>
            </a:pPr>
            <a:endParaRPr lang="cs-CZ" sz="1800" b="1" dirty="0"/>
          </a:p>
          <a:p>
            <a:pPr lvl="1"/>
            <a:r>
              <a:rPr lang="cs-CZ" sz="2600" b="1" u="sng" dirty="0"/>
              <a:t>Mezitímní UZ </a:t>
            </a:r>
            <a:r>
              <a:rPr lang="cs-CZ" sz="2600" b="1" dirty="0"/>
              <a:t>– sestavena v průběhu účetního období např. ke dni prodeje obchodního podílu, nebo při změně právní formy podnikání (korporace), v tomto případě se neuzavírají účetní knihy, pouze se dělá inventarizace a UZ </a:t>
            </a:r>
          </a:p>
          <a:p>
            <a:pPr marL="457200" lvl="1" indent="0">
              <a:buNone/>
            </a:pPr>
            <a:endParaRPr lang="cs-CZ" sz="1800" b="1" dirty="0"/>
          </a:p>
          <a:p>
            <a:pPr lvl="1"/>
            <a:r>
              <a:rPr lang="cs-CZ" sz="2600" b="1" u="sng" dirty="0"/>
              <a:t>Konsolidovaná UZ </a:t>
            </a:r>
            <a:r>
              <a:rPr lang="cs-CZ" sz="2600" b="1" dirty="0"/>
              <a:t>– týká se ÚJ, které jsou majetkově propojené, UZ provádí ta ÚJ, která je ovládající osobou </a:t>
            </a:r>
            <a:r>
              <a:rPr lang="cs-CZ" sz="2600" dirty="0"/>
              <a:t>(provádí se u všech středních a velkých ÚJ</a:t>
            </a:r>
          </a:p>
          <a:p>
            <a:pPr marL="0" indent="0">
              <a:buNone/>
            </a:pPr>
            <a:r>
              <a:rPr lang="cs-CZ" b="1" i="1" dirty="0">
                <a:solidFill>
                  <a:schemeClr val="accent1"/>
                </a:solidFill>
              </a:rPr>
              <a:t>Legislativní úprava ÚZ: </a:t>
            </a:r>
          </a:p>
          <a:p>
            <a:pPr marL="0" indent="0">
              <a:buNone/>
            </a:pPr>
            <a:r>
              <a:rPr lang="cs-CZ" b="1" i="1" dirty="0">
                <a:solidFill>
                  <a:schemeClr val="accent1"/>
                </a:solidFill>
              </a:rPr>
              <a:t>	zákon o účetnictví, vyhláška k </a:t>
            </a:r>
            <a:r>
              <a:rPr lang="cs-CZ" b="1" i="1" dirty="0" err="1">
                <a:solidFill>
                  <a:schemeClr val="accent1"/>
                </a:solidFill>
              </a:rPr>
              <a:t>ZoÚ</a:t>
            </a:r>
            <a:r>
              <a:rPr lang="cs-CZ" b="1" i="1" dirty="0">
                <a:solidFill>
                  <a:schemeClr val="accent1"/>
                </a:solidFill>
              </a:rPr>
              <a:t>, České účetní standardy</a:t>
            </a:r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17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146115"/>
            <a:ext cx="11557627" cy="113592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b) 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395167"/>
            <a:ext cx="11557628" cy="5316718"/>
          </a:xfrm>
        </p:spPr>
        <p:txBody>
          <a:bodyPr>
            <a:noAutofit/>
          </a:bodyPr>
          <a:lstStyle/>
          <a:p>
            <a:r>
              <a:rPr lang="cs-CZ" sz="3200" b="1" dirty="0"/>
              <a:t>Rozvaha je bilance – bilanční princip musí být vždy zachován A=P</a:t>
            </a:r>
          </a:p>
          <a:p>
            <a:r>
              <a:rPr lang="cs-CZ" sz="3200" b="1" dirty="0"/>
              <a:t>Dává přehled o stavu majetku a zdrojích jeho krytí (financování)</a:t>
            </a:r>
          </a:p>
          <a:p>
            <a:r>
              <a:rPr lang="cs-CZ" sz="3200" b="1" dirty="0"/>
              <a:t>Položky majetku jsou řazeny podle likvidnosti (podle rychlosti přeměny na peníze)</a:t>
            </a:r>
          </a:p>
          <a:p>
            <a:r>
              <a:rPr lang="cs-CZ" sz="3200" b="1" dirty="0"/>
              <a:t>Zdroje krytí jsou děleny podle původu kapitálu (vlastní, cizí)</a:t>
            </a:r>
          </a:p>
          <a:p>
            <a:r>
              <a:rPr lang="cs-CZ" sz="3200" b="1" dirty="0"/>
              <a:t>Sestavuje se v peněžních jednotkách k určitému okamžiku</a:t>
            </a:r>
          </a:p>
          <a:p>
            <a:r>
              <a:rPr lang="cs-CZ" sz="3200" b="1" dirty="0"/>
              <a:t>Vyplňuje se do oficiálního formuláře vydávaného MF</a:t>
            </a:r>
          </a:p>
          <a:p>
            <a:r>
              <a:rPr lang="cs-CZ" sz="3200" b="1" dirty="0"/>
              <a:t>Pořadí a členění položek v R je dáno vyhláškou, </a:t>
            </a:r>
            <a:r>
              <a:rPr lang="cs-CZ" sz="3200" b="1" i="1" dirty="0">
                <a:solidFill>
                  <a:schemeClr val="accent1"/>
                </a:solidFill>
              </a:rPr>
              <a:t>ve formuláři členění zajištěno označováním skupin položek kombinací písmen a římských a arabských číslic – viz vzor</a:t>
            </a:r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46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169683"/>
            <a:ext cx="11557627" cy="111236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b) 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27141"/>
            <a:ext cx="11557628" cy="4958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V </a:t>
            </a:r>
            <a:r>
              <a:rPr lang="cs-CZ" sz="3200" b="1" u="sng" dirty="0"/>
              <a:t>aktivech</a:t>
            </a:r>
            <a:r>
              <a:rPr lang="cs-CZ" sz="3200" b="1" dirty="0"/>
              <a:t> v rozvaze jsou 4 sloupce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Brutto – vyjadřuje ocenění položek podle </a:t>
            </a:r>
            <a:r>
              <a:rPr lang="cs-CZ" sz="3200" b="1" dirty="0" err="1"/>
              <a:t>ZoÚ</a:t>
            </a:r>
            <a:r>
              <a:rPr lang="cs-CZ" sz="3200" b="1" dirty="0"/>
              <a:t> cenami platnými při zařazení 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Korekce – vyjadřuje výši oprávek a opravných položek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Netto – vyjadřuje výši aktiv snížených o opravné položky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Minulé účetní období</a:t>
            </a:r>
          </a:p>
          <a:p>
            <a:pPr marL="0" indent="0">
              <a:buNone/>
            </a:pPr>
            <a:r>
              <a:rPr lang="cs-CZ" sz="3200" b="1" dirty="0"/>
              <a:t>V </a:t>
            </a:r>
            <a:r>
              <a:rPr lang="cs-CZ" sz="3200" b="1" u="sng" dirty="0"/>
              <a:t>pasivech</a:t>
            </a:r>
            <a:r>
              <a:rPr lang="cs-CZ" sz="3200" b="1" dirty="0"/>
              <a:t> jsou v rozvaze pouze 2 sloupce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Běžné účetní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Minulé účetní období</a:t>
            </a: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207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186" y="131975"/>
            <a:ext cx="11557627" cy="11500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Účetní závěrka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b) Rozvaha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186" y="1527141"/>
            <a:ext cx="11557628" cy="4958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Vzor rozvahy:  </a:t>
            </a:r>
          </a:p>
          <a:p>
            <a:pPr>
              <a:buNone/>
            </a:pPr>
            <a:r>
              <a:rPr lang="cs-CZ" sz="2400" dirty="0"/>
              <a:t>Titulní strana formuláře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Formulář je interaktivní, </a:t>
            </a:r>
          </a:p>
          <a:p>
            <a:pPr>
              <a:buNone/>
            </a:pPr>
            <a:r>
              <a:rPr lang="cs-CZ" sz="2400" dirty="0"/>
              <a:t>vyplňují se žlutá pole,</a:t>
            </a:r>
          </a:p>
          <a:p>
            <a:pPr>
              <a:buNone/>
            </a:pPr>
            <a:r>
              <a:rPr lang="cs-CZ" sz="2400" dirty="0"/>
              <a:t>růžová pole se vyplní </a:t>
            </a:r>
          </a:p>
          <a:p>
            <a:pPr>
              <a:buNone/>
            </a:pPr>
            <a:r>
              <a:rPr lang="cs-CZ" sz="2400" dirty="0"/>
              <a:t>automaticky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000" i="1" dirty="0"/>
              <a:t> formulář, ve kterém si </a:t>
            </a:r>
          </a:p>
          <a:p>
            <a:pPr>
              <a:buNone/>
            </a:pPr>
            <a:r>
              <a:rPr lang="cs-CZ" sz="2000" i="1" dirty="0"/>
              <a:t>můžete vyzkoušet vyplňování </a:t>
            </a:r>
          </a:p>
          <a:p>
            <a:pPr>
              <a:buNone/>
            </a:pPr>
            <a:r>
              <a:rPr lang="cs-CZ" sz="2000" i="1" dirty="0"/>
              <a:t>je vložen ve studijních materiálech</a:t>
            </a:r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endParaRPr lang="cs-CZ" sz="3200" b="1" dirty="0"/>
          </a:p>
          <a:p>
            <a:pPr lvl="1"/>
            <a:endParaRPr lang="cs-CZ" sz="2800" b="1" dirty="0"/>
          </a:p>
          <a:p>
            <a:pPr marL="457200" lvl="1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E92DD56C-EF5A-45ED-8B75-2CB9210FF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31006"/>
              </p:ext>
            </p:extLst>
          </p:nvPr>
        </p:nvGraphicFramePr>
        <p:xfrm>
          <a:off x="5024488" y="1348033"/>
          <a:ext cx="5279010" cy="645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848529" imgH="11787943" progId="Excel.Sheet.12">
                  <p:embed/>
                </p:oleObj>
              </mc:Choice>
              <mc:Fallback>
                <p:oleObj name="Worksheet" r:id="rId3" imgW="7848529" imgH="11787943" progId="Excel.Sheet.12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88" y="1348033"/>
                        <a:ext cx="5279010" cy="6457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045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5155</Words>
  <Application>Microsoft Office PowerPoint</Application>
  <PresentationFormat>Širokoúhlá obrazovka</PresentationFormat>
  <Paragraphs>1923</Paragraphs>
  <Slides>28</Slides>
  <Notes>26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Arial CE</vt:lpstr>
      <vt:lpstr>Calibri</vt:lpstr>
      <vt:lpstr>Calibri Light</vt:lpstr>
      <vt:lpstr>Motiv Office</vt:lpstr>
      <vt:lpstr>Worksheet</vt:lpstr>
      <vt:lpstr>Účetní závěrka 2. semestr</vt:lpstr>
      <vt:lpstr>Obsah:</vt:lpstr>
      <vt:lpstr> Účetní závěrka a) Obecné informace</vt:lpstr>
      <vt:lpstr>Účetní závěrka a) Obecné informace</vt:lpstr>
      <vt:lpstr>Účetní závěrka a) Obecné informace</vt:lpstr>
      <vt:lpstr>Účetní závěrka a) Obecné informace</vt:lpstr>
      <vt:lpstr>Účetní závěrka  b) Rozvaha</vt:lpstr>
      <vt:lpstr>Účetní závěrka  b) Rozvaha</vt:lpstr>
      <vt:lpstr>Účetní závěrka  b) Rozvaha</vt:lpstr>
      <vt:lpstr>Účetní závěrka  b) Rozvaha</vt:lpstr>
      <vt:lpstr>Účetní závěrka  b) Rozvaha</vt:lpstr>
      <vt:lpstr>Účetní závěrka  c) Výkaz zisků a ztrát VZZ</vt:lpstr>
      <vt:lpstr>Účetní závěrka  c) Výkaz zisků a ztrát VZZ</vt:lpstr>
      <vt:lpstr>Účetní závěrka  c) Výkaz zisků a ztrát</vt:lpstr>
      <vt:lpstr>Účetní závěrka  c) Výkaz zisků a ztrát – druhové členění</vt:lpstr>
      <vt:lpstr>Účetní závěrka  c) Výkaz zisků a ztrát – účelové členění</vt:lpstr>
      <vt:lpstr>Účetní závěrka  d) Přehled o peněžních tocích Cash flow CF</vt:lpstr>
      <vt:lpstr>Účetní závěrka  d) Přehled o peněžních tocích Cash flow CF</vt:lpstr>
      <vt:lpstr>Účetní závěrka  d) Přehled o peněžních tocích Cash flow CF</vt:lpstr>
      <vt:lpstr>Účetní závěrka  d) Přehled o peněžních tocích Cash flow CF</vt:lpstr>
      <vt:lpstr>Účetní závěrka  e) Přehled o změnách vlastního kapitálu</vt:lpstr>
      <vt:lpstr>Účetní závěrka  e) Přehled o změnách vlastního kapitálu</vt:lpstr>
      <vt:lpstr>Účetní závěrka  e) Přehled o změnách vlastního kapitálu</vt:lpstr>
      <vt:lpstr>Účetní závěrka  f) Příloha</vt:lpstr>
      <vt:lpstr>Účetní závěrka g) schválení a zveřejnění UZ</vt:lpstr>
      <vt:lpstr>Účetní závěrka g) schválení a zveřejnění UZ</vt:lpstr>
      <vt:lpstr>Účetní závěrka g) schválení a zveřejnění UZ</vt:lpstr>
      <vt:lpstr>Účetní závěrka                                 vzory výkazů UZ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315</cp:revision>
  <dcterms:created xsi:type="dcterms:W3CDTF">2020-10-10T13:44:45Z</dcterms:created>
  <dcterms:modified xsi:type="dcterms:W3CDTF">2021-05-10T10:18:48Z</dcterms:modified>
</cp:coreProperties>
</file>