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3" r:id="rId3"/>
    <p:sldId id="284" r:id="rId4"/>
    <p:sldId id="290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86" r:id="rId13"/>
    <p:sldId id="287" r:id="rId14"/>
    <p:sldId id="288" r:id="rId15"/>
    <p:sldId id="289" r:id="rId16"/>
    <p:sldId id="285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3216" autoAdjust="0"/>
  </p:normalViewPr>
  <p:slideViewPr>
    <p:cSldViewPr>
      <p:cViewPr varScale="1">
        <p:scale>
          <a:sx n="80" d="100"/>
          <a:sy n="80" d="100"/>
        </p:scale>
        <p:origin x="155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DAB2-37BF-4196-B993-3FA0ED3A77CC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B61C0-F7F8-4A59-8E0E-A68F8912F3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71605-CC6A-41E2-A299-3792FEAC5157}" type="datetimeFigureOut">
              <a:rPr lang="cs-CZ" smtClean="0"/>
              <a:pPr/>
              <a:t>27.10.2021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F7834-210E-45B5-B2C0-0F2A23F9E90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F7834-210E-45B5-B2C0-0F2A23F9E90C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F7834-210E-45B5-B2C0-0F2A23F9E90C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691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F7834-210E-45B5-B2C0-0F2A23F9E90C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827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F7834-210E-45B5-B2C0-0F2A23F9E90C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249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F7834-210E-45B5-B2C0-0F2A23F9E90C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093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238602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Základy podvojného účetnictví</a:t>
            </a:r>
            <a:br>
              <a:rPr lang="cs-CZ" sz="4800" b="1" dirty="0"/>
            </a:br>
            <a:r>
              <a:rPr lang="cs-CZ" sz="3200" b="1" dirty="0"/>
              <a:t>3. blok</a:t>
            </a: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Ing. Michaela Landová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82446" y="312042"/>
            <a:ext cx="8229600" cy="79208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200" b="1" dirty="0"/>
              <a:t>Proč nelze účtovat na rozvaze</a:t>
            </a:r>
          </a:p>
        </p:txBody>
      </p:sp>
      <p:sp>
        <p:nvSpPr>
          <p:cNvPr id="53" name="Zástupný symbol pro obsah 52"/>
          <p:cNvSpPr>
            <a:spLocks noGrp="1"/>
          </p:cNvSpPr>
          <p:nvPr>
            <p:ph idx="1"/>
          </p:nvPr>
        </p:nvSpPr>
        <p:spPr>
          <a:xfrm>
            <a:off x="457200" y="1214422"/>
            <a:ext cx="8401080" cy="545493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                      </a:t>
            </a:r>
            <a:r>
              <a:rPr lang="cs-CZ" sz="2600" dirty="0">
                <a:solidFill>
                  <a:srgbClr val="0000FF"/>
                </a:solidFill>
              </a:rPr>
              <a:t>Rozvaha po 4. změně k 15. 10. 2021</a:t>
            </a:r>
            <a:endParaRPr lang="cs-CZ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cs-CZ" dirty="0"/>
              <a:t>  </a:t>
            </a:r>
            <a:r>
              <a:rPr lang="cs-CZ" sz="2800" dirty="0"/>
              <a:t>Aktiva</a:t>
            </a:r>
            <a:r>
              <a:rPr lang="cs-CZ" dirty="0"/>
              <a:t> - </a:t>
            </a:r>
            <a:r>
              <a:rPr lang="cs-CZ" sz="2000" dirty="0"/>
              <a:t>majetek podle druhů              </a:t>
            </a:r>
            <a:r>
              <a:rPr lang="cs-CZ" sz="2800" dirty="0"/>
              <a:t>Pasiva</a:t>
            </a:r>
            <a:r>
              <a:rPr lang="cs-CZ" dirty="0"/>
              <a:t> - </a:t>
            </a:r>
            <a:r>
              <a:rPr lang="cs-CZ" sz="2000" dirty="0"/>
              <a:t>zdroje krytí majetku </a:t>
            </a:r>
          </a:p>
          <a:p>
            <a:pPr>
              <a:buNone/>
            </a:pPr>
            <a:r>
              <a:rPr lang="cs-CZ" sz="2000" dirty="0"/>
              <a:t>   </a:t>
            </a:r>
          </a:p>
          <a:p>
            <a:pPr>
              <a:buNone/>
            </a:pPr>
            <a:r>
              <a:rPr lang="cs-CZ" sz="2000" dirty="0"/>
              <a:t>					      Vlastní zdroje  - Základní kapitál   400</a:t>
            </a:r>
          </a:p>
          <a:p>
            <a:pPr>
              <a:buNone/>
            </a:pPr>
            <a:r>
              <a:rPr lang="cs-CZ" sz="2000" dirty="0"/>
              <a:t>	      DHM     - s.m.v.                </a:t>
            </a:r>
            <a:r>
              <a:rPr lang="cs-CZ" sz="2000" dirty="0">
                <a:solidFill>
                  <a:srgbClr val="FF0000"/>
                </a:solidFill>
              </a:rPr>
              <a:t>480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cs-CZ" sz="2000" b="1" dirty="0">
                <a:solidFill>
                  <a:srgbClr val="FF0000"/>
                </a:solidFill>
              </a:rPr>
              <a:t>   </a:t>
            </a:r>
            <a:endParaRPr lang="cs-CZ" sz="2000" dirty="0"/>
          </a:p>
          <a:p>
            <a:pPr>
              <a:buNone/>
            </a:pPr>
            <a:r>
              <a:rPr lang="cs-CZ" sz="2000" dirty="0"/>
              <a:t>   </a:t>
            </a:r>
            <a:r>
              <a:rPr lang="cs-CZ" sz="2000" dirty="0">
                <a:solidFill>
                  <a:srgbClr val="00B050"/>
                </a:solidFill>
              </a:rPr>
              <a:t>materiál na skladě                      50</a:t>
            </a:r>
          </a:p>
          <a:p>
            <a:pPr>
              <a:buNone/>
            </a:pPr>
            <a:r>
              <a:rPr lang="cs-CZ" sz="2000" dirty="0"/>
              <a:t>   </a:t>
            </a:r>
            <a:r>
              <a:rPr lang="cs-CZ" sz="2000" dirty="0">
                <a:solidFill>
                  <a:srgbClr val="0000FF"/>
                </a:solidFill>
              </a:rPr>
              <a:t>OM finanční  - BU                     140</a:t>
            </a:r>
          </a:p>
          <a:p>
            <a:pPr>
              <a:buNone/>
            </a:pPr>
            <a:r>
              <a:rPr lang="cs-CZ" sz="2000" dirty="0"/>
              <a:t>    					       </a:t>
            </a:r>
            <a:r>
              <a:rPr lang="cs-CZ" sz="2000" dirty="0">
                <a:solidFill>
                  <a:srgbClr val="FF0000"/>
                </a:solidFill>
              </a:rPr>
              <a:t>dlouhodobý</a:t>
            </a:r>
            <a:r>
              <a:rPr lang="cs-CZ" sz="2000" dirty="0">
                <a:solidFill>
                  <a:srgbClr val="0000FF"/>
                </a:solidFill>
              </a:rPr>
              <a:t> úvěr                           270</a:t>
            </a:r>
          </a:p>
          <a:p>
            <a:pPr>
              <a:buNone/>
            </a:pPr>
            <a:r>
              <a:rPr lang="cs-CZ" sz="2000" dirty="0"/>
              <a:t>      </a:t>
            </a:r>
            <a:r>
              <a:rPr lang="cs-CZ" sz="2000" dirty="0">
                <a:solidFill>
                  <a:srgbClr val="7030A0"/>
                </a:solidFill>
              </a:rPr>
              <a:t>pokladna                                    10</a:t>
            </a:r>
          </a:p>
          <a:p>
            <a:pPr>
              <a:buNone/>
            </a:pPr>
            <a:r>
              <a:rPr lang="cs-CZ" sz="2400" b="1" dirty="0"/>
              <a:t>                                                                </a:t>
            </a:r>
            <a:r>
              <a:rPr lang="cs-CZ" sz="2100" dirty="0">
                <a:solidFill>
                  <a:srgbClr val="00B050"/>
                </a:solidFill>
              </a:rPr>
              <a:t>závazek k dodavateli                       50</a:t>
            </a:r>
          </a:p>
          <a:p>
            <a:pPr>
              <a:buNone/>
            </a:pPr>
            <a:r>
              <a:rPr lang="cs-CZ" sz="2000" dirty="0"/>
              <a:t>      </a:t>
            </a:r>
            <a:r>
              <a:rPr lang="cs-CZ" sz="2000" dirty="0">
                <a:solidFill>
                  <a:srgbClr val="7030A0"/>
                </a:solidFill>
              </a:rPr>
              <a:t>pohledávka za společníky       40 </a:t>
            </a:r>
            <a:endParaRPr lang="cs-CZ" sz="2000" b="1" dirty="0">
              <a:solidFill>
                <a:srgbClr val="7030A0"/>
              </a:solidFill>
            </a:endParaRPr>
          </a:p>
          <a:p>
            <a:pPr>
              <a:buNone/>
            </a:pPr>
            <a:endParaRPr lang="cs-CZ" sz="2000" b="1" dirty="0"/>
          </a:p>
          <a:p>
            <a:pPr>
              <a:buNone/>
            </a:pPr>
            <a:endParaRPr lang="cs-CZ" sz="2000" b="1" dirty="0"/>
          </a:p>
          <a:p>
            <a:pPr>
              <a:buNone/>
            </a:pPr>
            <a:r>
              <a:rPr lang="cs-CZ" sz="2400" b="1" dirty="0"/>
              <a:t>    Součet Aktiv                 </a:t>
            </a:r>
            <a:r>
              <a:rPr lang="cs-CZ" sz="2400" b="1" dirty="0">
                <a:solidFill>
                  <a:srgbClr val="0000FF"/>
                </a:solidFill>
              </a:rPr>
              <a:t>720</a:t>
            </a:r>
            <a:r>
              <a:rPr lang="cs-CZ" sz="2400" b="1" dirty="0">
                <a:solidFill>
                  <a:srgbClr val="7030A0"/>
                </a:solidFill>
              </a:rPr>
              <a:t> </a:t>
            </a:r>
            <a:r>
              <a:rPr lang="cs-CZ" sz="2400" b="1" dirty="0"/>
              <a:t>		Součet Pasiv                   </a:t>
            </a:r>
            <a:r>
              <a:rPr lang="cs-CZ" sz="2400" b="1" dirty="0">
                <a:solidFill>
                  <a:srgbClr val="0000FF"/>
                </a:solidFill>
              </a:rPr>
              <a:t>720</a:t>
            </a:r>
          </a:p>
          <a:p>
            <a:pPr>
              <a:buNone/>
            </a:pPr>
            <a:endParaRPr lang="cs-CZ" sz="2400" b="1" dirty="0"/>
          </a:p>
          <a:p>
            <a:pPr>
              <a:buNone/>
            </a:pPr>
            <a:r>
              <a:rPr lang="cs-CZ" sz="2400" b="1" dirty="0"/>
              <a:t>				       A       =        P</a:t>
            </a:r>
            <a:endParaRPr lang="cs-CZ" sz="2800" b="1" dirty="0"/>
          </a:p>
        </p:txBody>
      </p:sp>
      <p:cxnSp>
        <p:nvCxnSpPr>
          <p:cNvPr id="24" name="Přímá spojovací čára 23"/>
          <p:cNvCxnSpPr/>
          <p:nvPr/>
        </p:nvCxnSpPr>
        <p:spPr>
          <a:xfrm>
            <a:off x="525480" y="1682740"/>
            <a:ext cx="807249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rot="5400000" flipH="1" flipV="1">
            <a:off x="500034" y="1785926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>
            <a:cxnSpLocks/>
          </p:cNvCxnSpPr>
          <p:nvPr/>
        </p:nvCxnSpPr>
        <p:spPr>
          <a:xfrm>
            <a:off x="8624944" y="1682740"/>
            <a:ext cx="19022" cy="44825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>
            <a:cxnSpLocks/>
          </p:cNvCxnSpPr>
          <p:nvPr/>
        </p:nvCxnSpPr>
        <p:spPr>
          <a:xfrm>
            <a:off x="541140" y="1682740"/>
            <a:ext cx="28450" cy="44825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/>
          <p:nvPr/>
        </p:nvCxnSpPr>
        <p:spPr>
          <a:xfrm>
            <a:off x="569590" y="6165304"/>
            <a:ext cx="807249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čára 47"/>
          <p:cNvCxnSpPr>
            <a:cxnSpLocks/>
          </p:cNvCxnSpPr>
          <p:nvPr/>
        </p:nvCxnSpPr>
        <p:spPr>
          <a:xfrm>
            <a:off x="4283968" y="1684254"/>
            <a:ext cx="72008" cy="4446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/>
          <p:nvPr/>
        </p:nvCxnSpPr>
        <p:spPr>
          <a:xfrm>
            <a:off x="539552" y="2276872"/>
            <a:ext cx="807249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611560" y="5445224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31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267E84-4F58-466A-BD74-E76DE87AB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6207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Proč nelze účtovat na rozvaze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2A03B2-3F79-40CC-B3E4-C65101D9C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Z uvedeného příkladu vyplývá, že zaznamenávat změny (pohyby +/- A </a:t>
            </a:r>
            <a:r>
              <a:rPr lang="cs-CZ" dirty="0" err="1"/>
              <a:t>a</a:t>
            </a:r>
            <a:r>
              <a:rPr lang="cs-CZ" dirty="0"/>
              <a:t> P) přímo na rozvaze nelze, je to zdlouhavé, nepřehledné, náročné a nepraktické.</a:t>
            </a:r>
          </a:p>
          <a:p>
            <a:pPr marL="0" indent="0">
              <a:buNone/>
            </a:pPr>
            <a:r>
              <a:rPr lang="cs-CZ" dirty="0"/>
              <a:t>Proto musí existovat jiný způsob, pomocí kterého lze jednodušším způsobem zaznamenat veškeré pohyby A </a:t>
            </a:r>
            <a:r>
              <a:rPr lang="cs-CZ" dirty="0" err="1"/>
              <a:t>a</a:t>
            </a:r>
            <a:r>
              <a:rPr lang="cs-CZ" dirty="0"/>
              <a:t> P – účtovat.</a:t>
            </a:r>
          </a:p>
          <a:p>
            <a:pPr marL="0" indent="0">
              <a:buNone/>
            </a:pPr>
            <a:r>
              <a:rPr lang="cs-CZ" i="1" dirty="0"/>
              <a:t>Otázka pro studenty: na 3. 11. 2021</a:t>
            </a:r>
          </a:p>
          <a:p>
            <a:pPr marL="0" indent="0">
              <a:buNone/>
            </a:pPr>
            <a:r>
              <a:rPr lang="cs-CZ" i="1" dirty="0"/>
              <a:t>Napadá vás nějaký systém, pomocí kterého by bylo možno zaznamenávat změny A </a:t>
            </a:r>
            <a:r>
              <a:rPr lang="cs-CZ" i="1" dirty="0" err="1"/>
              <a:t>a</a:t>
            </a:r>
            <a:r>
              <a:rPr lang="cs-CZ" i="1" dirty="0"/>
              <a:t> P a nepřepisovat neustále rozvahu po každé změně?</a:t>
            </a:r>
          </a:p>
        </p:txBody>
      </p:sp>
    </p:spTree>
    <p:extLst>
      <p:ext uri="{BB962C8B-B14F-4D97-AF65-F5344CB8AC3E}">
        <p14:creationId xmlns:p14="http://schemas.microsoft.com/office/powerpoint/2010/main" val="55153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/>
              <a:t>Typické změny rozvahových stavů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800" b="1" dirty="0">
                <a:highlight>
                  <a:srgbClr val="00FFFF"/>
                </a:highlight>
              </a:rPr>
              <a:t>BILANČNÍ PRINCIP ROZVAHY: Každá hospodářská operace obsahuje pouze takové dvě změny, které neporuší rovnost A </a:t>
            </a:r>
            <a:r>
              <a:rPr lang="cs-CZ" sz="2800" b="1" dirty="0" err="1">
                <a:highlight>
                  <a:srgbClr val="00FFFF"/>
                </a:highlight>
              </a:rPr>
              <a:t>a</a:t>
            </a:r>
            <a:r>
              <a:rPr lang="cs-CZ" sz="2800" b="1" dirty="0">
                <a:highlight>
                  <a:srgbClr val="00FFFF"/>
                </a:highlight>
              </a:rPr>
              <a:t> P v rozvaze</a:t>
            </a:r>
          </a:p>
          <a:p>
            <a:r>
              <a:rPr lang="cs-CZ" sz="2800" dirty="0"/>
              <a:t>Rozvahu si můžeme představit jako bilanci (váhu), kde jsou aktiva neustále v rovnováze s pasivy. </a:t>
            </a: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                                            </a:t>
            </a:r>
            <a:r>
              <a:rPr lang="cs-CZ" b="1" dirty="0"/>
              <a:t>A = P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800" i="1" dirty="0"/>
              <a:t>Otázka pro studenty:</a:t>
            </a:r>
          </a:p>
          <a:p>
            <a:pPr marL="0" indent="0">
              <a:buNone/>
            </a:pPr>
            <a:r>
              <a:rPr lang="cs-CZ" sz="2800" i="1" dirty="0"/>
              <a:t>Určete, k jakým změnám rozvahových položek může dojít, aby rovnost v rozvaze nebyla porušena. Ke každé možné situaci uveďte odpovídající účetní případ.</a:t>
            </a:r>
          </a:p>
        </p:txBody>
      </p:sp>
      <p:sp>
        <p:nvSpPr>
          <p:cNvPr id="2" name="Rovnoramenný trojúhelník 1">
            <a:extLst>
              <a:ext uri="{FF2B5EF4-FFF2-40B4-BE49-F238E27FC236}">
                <a16:creationId xmlns:a16="http://schemas.microsoft.com/office/drawing/2014/main" id="{747690A9-8FBB-4928-B200-7CE75DFB358C}"/>
              </a:ext>
            </a:extLst>
          </p:cNvPr>
          <p:cNvSpPr/>
          <p:nvPr/>
        </p:nvSpPr>
        <p:spPr>
          <a:xfrm>
            <a:off x="3834690" y="3798205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44ADAE70-E3AA-4443-9309-24E669AE4DBC}"/>
              </a:ext>
            </a:extLst>
          </p:cNvPr>
          <p:cNvCxnSpPr>
            <a:cxnSpLocks/>
          </p:cNvCxnSpPr>
          <p:nvPr/>
        </p:nvCxnSpPr>
        <p:spPr>
          <a:xfrm>
            <a:off x="2117111" y="3789040"/>
            <a:ext cx="44958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ál 9">
            <a:extLst>
              <a:ext uri="{FF2B5EF4-FFF2-40B4-BE49-F238E27FC236}">
                <a16:creationId xmlns:a16="http://schemas.microsoft.com/office/drawing/2014/main" id="{9F4E2174-C28C-469F-BF03-7210E96E696E}"/>
              </a:ext>
            </a:extLst>
          </p:cNvPr>
          <p:cNvSpPr/>
          <p:nvPr/>
        </p:nvSpPr>
        <p:spPr>
          <a:xfrm>
            <a:off x="1547664" y="333184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A</a:t>
            </a:r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47E0E67D-907A-4A27-BCA0-2CDF8F1DC6C7}"/>
              </a:ext>
            </a:extLst>
          </p:cNvPr>
          <p:cNvSpPr/>
          <p:nvPr/>
        </p:nvSpPr>
        <p:spPr>
          <a:xfrm>
            <a:off x="6278287" y="333184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853537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/>
              <a:t>Odpověď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8661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8000" dirty="0"/>
              <a:t>Existují pouze 4 typické změny rozvahových stavů:</a:t>
            </a:r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r>
              <a:rPr lang="cs-CZ" sz="8000" dirty="0"/>
              <a:t>1)</a:t>
            </a:r>
            <a:r>
              <a:rPr lang="cs-CZ" sz="8000" dirty="0">
                <a:highlight>
                  <a:srgbClr val="00FFFF"/>
                </a:highlight>
              </a:rPr>
              <a:t> A +, P + </a:t>
            </a:r>
            <a:r>
              <a:rPr lang="cs-CZ" sz="8000" dirty="0"/>
              <a:t>- faktura přijatá za posilovací stroj, který byl zařazen do užívání</a:t>
            </a:r>
          </a:p>
          <a:p>
            <a:pPr marL="0" indent="0">
              <a:buNone/>
            </a:pPr>
            <a:r>
              <a:rPr lang="cs-CZ" sz="8000" dirty="0"/>
              <a:t>		      	1. změna – stroj přibyde, A+</a:t>
            </a:r>
          </a:p>
          <a:p>
            <a:pPr marL="0" indent="0">
              <a:buNone/>
            </a:pPr>
            <a:r>
              <a:rPr lang="cs-CZ" sz="8000" dirty="0"/>
              <a:t>			2. změna – závazek vůči dodavateli vznikne, P +</a:t>
            </a:r>
          </a:p>
          <a:p>
            <a:pPr marL="0" indent="0">
              <a:buNone/>
            </a:pPr>
            <a:r>
              <a:rPr lang="cs-CZ" sz="8000" dirty="0"/>
              <a:t>  </a:t>
            </a:r>
          </a:p>
          <a:p>
            <a:pPr marL="0" indent="0">
              <a:buNone/>
            </a:pPr>
            <a:r>
              <a:rPr lang="cs-CZ" sz="8000" dirty="0"/>
              <a:t>2)</a:t>
            </a:r>
            <a:r>
              <a:rPr lang="cs-CZ" sz="8000" dirty="0">
                <a:highlight>
                  <a:srgbClr val="00FFFF"/>
                </a:highlight>
              </a:rPr>
              <a:t> A -, P - </a:t>
            </a:r>
            <a:r>
              <a:rPr lang="cs-CZ" sz="8000" dirty="0"/>
              <a:t> - podle výpisu z bankovního účtu byly vyplaceny mzdy zaměstnancům</a:t>
            </a:r>
          </a:p>
          <a:p>
            <a:pPr marL="0" indent="0">
              <a:buNone/>
            </a:pPr>
            <a:r>
              <a:rPr lang="cs-CZ" sz="8000" dirty="0"/>
              <a:t>		      	1. změna – peníze z banky ubydou, A-</a:t>
            </a:r>
          </a:p>
          <a:p>
            <a:pPr marL="0" indent="0">
              <a:buNone/>
            </a:pPr>
            <a:r>
              <a:rPr lang="cs-CZ" sz="8000" dirty="0"/>
              <a:t>			2. změna – závazek vůči zaměstnancům ubyde, P –</a:t>
            </a:r>
          </a:p>
          <a:p>
            <a:pPr marL="0" indent="0">
              <a:buNone/>
            </a:pPr>
            <a:r>
              <a:rPr lang="cs-CZ" sz="8000" dirty="0">
                <a:highlight>
                  <a:srgbClr val="00FFFF"/>
                </a:highlight>
              </a:rPr>
              <a:t> </a:t>
            </a:r>
            <a:endParaRPr lang="cs-CZ" sz="8000" dirty="0"/>
          </a:p>
          <a:p>
            <a:pPr marL="0" indent="0">
              <a:buNone/>
            </a:pPr>
            <a:r>
              <a:rPr lang="cs-CZ" sz="8000" dirty="0"/>
              <a:t>3) </a:t>
            </a:r>
            <a:r>
              <a:rPr lang="cs-CZ" sz="8000" dirty="0">
                <a:highlight>
                  <a:srgbClr val="00FFFF"/>
                </a:highlight>
              </a:rPr>
              <a:t>A +, A -</a:t>
            </a:r>
            <a:r>
              <a:rPr lang="cs-CZ" sz="8000" dirty="0"/>
              <a:t> - v hotovosti nakoupen materiál do skladu</a:t>
            </a:r>
          </a:p>
          <a:p>
            <a:pPr marL="0" indent="0">
              <a:buNone/>
            </a:pPr>
            <a:r>
              <a:rPr lang="cs-CZ" sz="8000" dirty="0"/>
              <a:t>		      	1. změna – materiál na skladě přibyde, A+</a:t>
            </a:r>
          </a:p>
          <a:p>
            <a:pPr marL="0" indent="0">
              <a:buNone/>
            </a:pPr>
            <a:r>
              <a:rPr lang="cs-CZ" sz="8000" dirty="0"/>
              <a:t>			2. změna – peníze z pokladny ubydou, A –</a:t>
            </a:r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r>
              <a:rPr lang="cs-CZ" sz="8000" dirty="0"/>
              <a:t>4) </a:t>
            </a:r>
            <a:r>
              <a:rPr lang="cs-CZ" sz="8000" dirty="0">
                <a:highlight>
                  <a:srgbClr val="00FFFF"/>
                </a:highlight>
              </a:rPr>
              <a:t>P +, P - </a:t>
            </a:r>
            <a:r>
              <a:rPr lang="cs-CZ" sz="8000" dirty="0"/>
              <a:t> - z bankovního úvěru uhrazena faktura dodavatelům</a:t>
            </a:r>
          </a:p>
          <a:p>
            <a:pPr marL="0" indent="0">
              <a:buNone/>
            </a:pPr>
            <a:r>
              <a:rPr lang="cs-CZ" sz="8000" dirty="0"/>
              <a:t>		      	1. změna – bankovní úvěr (závazek) se navýší, P+</a:t>
            </a:r>
          </a:p>
          <a:p>
            <a:pPr marL="0" indent="0">
              <a:buNone/>
            </a:pPr>
            <a:r>
              <a:rPr lang="cs-CZ" sz="8000" dirty="0"/>
              <a:t>			2. změna – závazek vůči dodavateli se uhradí, P –</a:t>
            </a:r>
          </a:p>
          <a:p>
            <a:pPr marL="0" indent="0">
              <a:buNone/>
            </a:pPr>
            <a:r>
              <a:rPr lang="cs-CZ" sz="5000" dirty="0">
                <a:highlight>
                  <a:srgbClr val="00FFFF"/>
                </a:highlight>
              </a:rPr>
              <a:t> </a:t>
            </a:r>
            <a:endParaRPr lang="cs-CZ" sz="50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		</a:t>
            </a:r>
            <a:endParaRPr lang="cs-CZ" dirty="0"/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0FD42793-B9F0-4B17-A7A9-00918E7D6AD4}"/>
              </a:ext>
            </a:extLst>
          </p:cNvPr>
          <p:cNvCxnSpPr>
            <a:cxnSpLocks/>
          </p:cNvCxnSpPr>
          <p:nvPr/>
        </p:nvCxnSpPr>
        <p:spPr>
          <a:xfrm>
            <a:off x="599502" y="2348880"/>
            <a:ext cx="791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vnoramenný trojúhelník 5">
            <a:extLst>
              <a:ext uri="{FF2B5EF4-FFF2-40B4-BE49-F238E27FC236}">
                <a16:creationId xmlns:a16="http://schemas.microsoft.com/office/drawing/2014/main" id="{39E6AA16-4AC2-449A-8A1F-E3874527F850}"/>
              </a:ext>
            </a:extLst>
          </p:cNvPr>
          <p:cNvSpPr/>
          <p:nvPr/>
        </p:nvSpPr>
        <p:spPr>
          <a:xfrm>
            <a:off x="855100" y="2348880"/>
            <a:ext cx="252889" cy="3667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325DAE98-74A3-4266-99CA-03BB08694A5E}"/>
              </a:ext>
            </a:extLst>
          </p:cNvPr>
          <p:cNvCxnSpPr/>
          <p:nvPr/>
        </p:nvCxnSpPr>
        <p:spPr>
          <a:xfrm>
            <a:off x="599502" y="2348880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CF2EE747-14AE-4792-91F2-F2B674E1B4FD}"/>
              </a:ext>
            </a:extLst>
          </p:cNvPr>
          <p:cNvCxnSpPr/>
          <p:nvPr/>
        </p:nvCxnSpPr>
        <p:spPr>
          <a:xfrm>
            <a:off x="1377589" y="2335560"/>
            <a:ext cx="0" cy="28803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50361768-2035-4AC9-BF1E-97EE5337A4E0}"/>
              </a:ext>
            </a:extLst>
          </p:cNvPr>
          <p:cNvCxnSpPr/>
          <p:nvPr/>
        </p:nvCxnSpPr>
        <p:spPr>
          <a:xfrm>
            <a:off x="602480" y="3717032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98607E0B-02F1-4EB6-94FB-AA41E50FFE1E}"/>
              </a:ext>
            </a:extLst>
          </p:cNvPr>
          <p:cNvCxnSpPr/>
          <p:nvPr/>
        </p:nvCxnSpPr>
        <p:spPr>
          <a:xfrm>
            <a:off x="611560" y="4797152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976C0880-D096-4FEA-8762-E0AACF06A513}"/>
              </a:ext>
            </a:extLst>
          </p:cNvPr>
          <p:cNvCxnSpPr>
            <a:cxnSpLocks/>
          </p:cNvCxnSpPr>
          <p:nvPr/>
        </p:nvCxnSpPr>
        <p:spPr>
          <a:xfrm>
            <a:off x="585501" y="6021288"/>
            <a:ext cx="8181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vnoramenný trojúhelník 19">
            <a:extLst>
              <a:ext uri="{FF2B5EF4-FFF2-40B4-BE49-F238E27FC236}">
                <a16:creationId xmlns:a16="http://schemas.microsoft.com/office/drawing/2014/main" id="{AC160D6C-0737-42F8-A0C1-2E8DEF30ED59}"/>
              </a:ext>
            </a:extLst>
          </p:cNvPr>
          <p:cNvSpPr/>
          <p:nvPr/>
        </p:nvSpPr>
        <p:spPr>
          <a:xfrm>
            <a:off x="836664" y="3710325"/>
            <a:ext cx="269868" cy="36674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Rovnoramenný trojúhelník 20">
            <a:extLst>
              <a:ext uri="{FF2B5EF4-FFF2-40B4-BE49-F238E27FC236}">
                <a16:creationId xmlns:a16="http://schemas.microsoft.com/office/drawing/2014/main" id="{32AB8AF3-3E20-4705-8D39-F7ACC1229F16}"/>
              </a:ext>
            </a:extLst>
          </p:cNvPr>
          <p:cNvSpPr/>
          <p:nvPr/>
        </p:nvSpPr>
        <p:spPr>
          <a:xfrm>
            <a:off x="836664" y="4830758"/>
            <a:ext cx="269872" cy="38485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Rovnoramenný trojúhelník 21">
            <a:extLst>
              <a:ext uri="{FF2B5EF4-FFF2-40B4-BE49-F238E27FC236}">
                <a16:creationId xmlns:a16="http://schemas.microsoft.com/office/drawing/2014/main" id="{8FB7E47E-008B-4951-B461-A775F4E4155D}"/>
              </a:ext>
            </a:extLst>
          </p:cNvPr>
          <p:cNvSpPr/>
          <p:nvPr/>
        </p:nvSpPr>
        <p:spPr>
          <a:xfrm>
            <a:off x="855100" y="6029370"/>
            <a:ext cx="251432" cy="4103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5463EF87-14E8-4924-B7DE-0F1179BC827C}"/>
              </a:ext>
            </a:extLst>
          </p:cNvPr>
          <p:cNvCxnSpPr/>
          <p:nvPr/>
        </p:nvCxnSpPr>
        <p:spPr>
          <a:xfrm flipV="1">
            <a:off x="599502" y="3445837"/>
            <a:ext cx="0" cy="281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E4788B94-F31C-43FB-98BC-B8AEDBB1160D}"/>
              </a:ext>
            </a:extLst>
          </p:cNvPr>
          <p:cNvCxnSpPr/>
          <p:nvPr/>
        </p:nvCxnSpPr>
        <p:spPr>
          <a:xfrm flipV="1">
            <a:off x="1377589" y="3429000"/>
            <a:ext cx="0" cy="281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>
            <a:extLst>
              <a:ext uri="{FF2B5EF4-FFF2-40B4-BE49-F238E27FC236}">
                <a16:creationId xmlns:a16="http://schemas.microsoft.com/office/drawing/2014/main" id="{33D32C5E-6331-4AE6-8394-3D17260A704C}"/>
              </a:ext>
            </a:extLst>
          </p:cNvPr>
          <p:cNvCxnSpPr/>
          <p:nvPr/>
        </p:nvCxnSpPr>
        <p:spPr>
          <a:xfrm>
            <a:off x="611560" y="4797152"/>
            <a:ext cx="0" cy="418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>
            <a:extLst>
              <a:ext uri="{FF2B5EF4-FFF2-40B4-BE49-F238E27FC236}">
                <a16:creationId xmlns:a16="http://schemas.microsoft.com/office/drawing/2014/main" id="{234D2954-CF57-4387-8AAB-7E2148A72F11}"/>
              </a:ext>
            </a:extLst>
          </p:cNvPr>
          <p:cNvCxnSpPr/>
          <p:nvPr/>
        </p:nvCxnSpPr>
        <p:spPr>
          <a:xfrm flipV="1">
            <a:off x="755576" y="4830758"/>
            <a:ext cx="0" cy="3848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>
            <a:extLst>
              <a:ext uri="{FF2B5EF4-FFF2-40B4-BE49-F238E27FC236}">
                <a16:creationId xmlns:a16="http://schemas.microsoft.com/office/drawing/2014/main" id="{4911A805-8A23-4B72-912F-30E388CB7A5A}"/>
              </a:ext>
            </a:extLst>
          </p:cNvPr>
          <p:cNvCxnSpPr/>
          <p:nvPr/>
        </p:nvCxnSpPr>
        <p:spPr>
          <a:xfrm>
            <a:off x="1259632" y="6029369"/>
            <a:ext cx="0" cy="465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>
            <a:extLst>
              <a:ext uri="{FF2B5EF4-FFF2-40B4-BE49-F238E27FC236}">
                <a16:creationId xmlns:a16="http://schemas.microsoft.com/office/drawing/2014/main" id="{06D164F2-1CBC-473A-930D-2630FA22C173}"/>
              </a:ext>
            </a:extLst>
          </p:cNvPr>
          <p:cNvCxnSpPr/>
          <p:nvPr/>
        </p:nvCxnSpPr>
        <p:spPr>
          <a:xfrm flipV="1">
            <a:off x="1403648" y="6029369"/>
            <a:ext cx="0" cy="465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88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7777" y="274638"/>
            <a:ext cx="8229600" cy="85010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/>
              <a:t>Příklad DÚ 1/2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09857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8000" dirty="0"/>
              <a:t>Pro každou uvedenou účetní operaci určete 2 změny a naznačte o jakou typickou změnu rozvahových stavů jde:</a:t>
            </a:r>
          </a:p>
          <a:p>
            <a:pPr marL="0" indent="0">
              <a:buNone/>
            </a:pPr>
            <a:endParaRPr lang="cs-CZ" sz="8000" dirty="0"/>
          </a:p>
          <a:p>
            <a:pPr marL="342900" lvl="0" indent="-342900">
              <a:buFont typeface="+mj-lt"/>
              <a:buAutoNum type="arabicParenR"/>
              <a:tabLst>
                <a:tab pos="457200" algn="l"/>
              </a:tabLst>
            </a:pPr>
            <a:r>
              <a:rPr lang="cs-CZ" sz="8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 bankovního účtu vyplaceny dlužné mzdy zaměstnancům </a:t>
            </a:r>
          </a:p>
          <a:p>
            <a:pPr marL="1257300" lvl="1" indent="-857250">
              <a:tabLst>
                <a:tab pos="457200" algn="l"/>
              </a:tabLst>
            </a:pPr>
            <a:r>
              <a:rPr lang="cs-CZ" sz="8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změna</a:t>
            </a:r>
          </a:p>
          <a:p>
            <a:pPr marL="1257300" lvl="1" indent="-857250">
              <a:tabLst>
                <a:tab pos="457200" algn="l"/>
              </a:tabLst>
            </a:pPr>
            <a:r>
              <a:rPr lang="cs-CZ" sz="8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změna</a:t>
            </a:r>
            <a:endParaRPr lang="cs-CZ" sz="8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arenR"/>
              <a:tabLst>
                <a:tab pos="457200" algn="l"/>
              </a:tabLst>
            </a:pPr>
            <a:r>
              <a:rPr lang="cs-CZ" sz="8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faktura přijatá od dodavatele za nákup strojního zařízení</a:t>
            </a:r>
          </a:p>
          <a:p>
            <a:pPr marL="1257300" lvl="1" indent="-857250">
              <a:tabLst>
                <a:tab pos="457200" algn="l"/>
              </a:tabLst>
            </a:pPr>
            <a:r>
              <a:rPr lang="cs-CZ" sz="8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změna</a:t>
            </a:r>
          </a:p>
          <a:p>
            <a:pPr marL="1257300" lvl="1" indent="-857250">
              <a:tabLst>
                <a:tab pos="457200" algn="l"/>
              </a:tabLst>
            </a:pPr>
            <a:r>
              <a:rPr lang="cs-CZ" sz="8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změna</a:t>
            </a:r>
            <a:endParaRPr lang="cs-CZ" sz="8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arenR"/>
              <a:tabLst>
                <a:tab pos="457200" algn="l"/>
              </a:tabLst>
            </a:pPr>
            <a:r>
              <a:rPr lang="cs-CZ" sz="8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Odběratelé uhradili pohledávku na bankovní účet</a:t>
            </a:r>
          </a:p>
          <a:p>
            <a:pPr marL="1257300" lvl="1" indent="-857250">
              <a:tabLst>
                <a:tab pos="457200" algn="l"/>
              </a:tabLst>
            </a:pPr>
            <a:r>
              <a:rPr lang="cs-CZ" sz="8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změna</a:t>
            </a:r>
          </a:p>
          <a:p>
            <a:pPr marL="1257300" lvl="1" indent="-857250">
              <a:tabLst>
                <a:tab pos="457200" algn="l"/>
              </a:tabLst>
            </a:pPr>
            <a:r>
              <a:rPr lang="cs-CZ" sz="8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změna</a:t>
            </a:r>
          </a:p>
          <a:p>
            <a:pPr marL="342900" lvl="0" indent="-342900">
              <a:buFont typeface="+mj-lt"/>
              <a:buAutoNum type="arabicParenR"/>
              <a:tabLst>
                <a:tab pos="457200" algn="l"/>
              </a:tabLst>
            </a:pPr>
            <a:r>
              <a:rPr lang="cs-CZ" sz="8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Čerpáním dlouhodobého úvěru byla uhrazena přijatá faktura za nákup automobilu</a:t>
            </a:r>
          </a:p>
          <a:p>
            <a:pPr marL="1257300" lvl="1" indent="-857250">
              <a:tabLst>
                <a:tab pos="457200" algn="l"/>
              </a:tabLst>
            </a:pPr>
            <a:r>
              <a:rPr lang="cs-CZ" sz="8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změna</a:t>
            </a:r>
          </a:p>
          <a:p>
            <a:pPr marL="1257300" lvl="1" indent="-857250">
              <a:tabLst>
                <a:tab pos="457200" algn="l"/>
              </a:tabLst>
            </a:pPr>
            <a:r>
              <a:rPr lang="cs-CZ" sz="8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změna</a:t>
            </a:r>
            <a:endParaRPr lang="cs-CZ" sz="8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257300" lvl="1" indent="-857250">
              <a:tabLst>
                <a:tab pos="457200" algn="l"/>
              </a:tabLst>
            </a:pPr>
            <a:endParaRPr lang="cs-CZ" sz="6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arenR"/>
              <a:tabLst>
                <a:tab pos="457200" algn="l"/>
              </a:tabLst>
            </a:pPr>
            <a:endParaRPr lang="cs-CZ" sz="7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	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5157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7777" y="274638"/>
            <a:ext cx="8229600" cy="85010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/>
              <a:t>Příklad DÚ 2/2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7777" y="1396529"/>
            <a:ext cx="8640960" cy="5184576"/>
          </a:xfrm>
        </p:spPr>
        <p:txBody>
          <a:bodyPr>
            <a:normAutofit fontScale="25000" lnSpcReduction="20000"/>
          </a:bodyPr>
          <a:lstStyle/>
          <a:p>
            <a:pPr marL="0" lvl="0" indent="0" algn="just">
              <a:spcBef>
                <a:spcPts val="0"/>
              </a:spcBef>
              <a:buFont typeface="+mj-lt"/>
              <a:buAutoNum type="arabicParenR" startAt="5"/>
              <a:tabLst>
                <a:tab pos="457200" algn="l"/>
              </a:tabLst>
            </a:pPr>
            <a:r>
              <a:rPr lang="cs-CZ" sz="8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V hotovosti byl proveden vklad nového společníka </a:t>
            </a:r>
          </a:p>
          <a:p>
            <a:pPr marL="1257300" lvl="1" indent="-857250">
              <a:tabLst>
                <a:tab pos="457200" algn="l"/>
              </a:tabLst>
            </a:pPr>
            <a:r>
              <a:rPr lang="cs-CZ" sz="8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změna</a:t>
            </a:r>
          </a:p>
          <a:p>
            <a:pPr marL="1257300" lvl="1" indent="-857250">
              <a:tabLst>
                <a:tab pos="457200" algn="l"/>
              </a:tabLst>
            </a:pPr>
            <a:r>
              <a:rPr lang="cs-CZ" sz="8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změna</a:t>
            </a:r>
          </a:p>
          <a:p>
            <a:pPr marL="400050" lvl="1" indent="0">
              <a:buNone/>
              <a:tabLst>
                <a:tab pos="457200" algn="l"/>
              </a:tabLst>
            </a:pPr>
            <a:endParaRPr lang="cs-CZ" sz="8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arenR" startAt="5"/>
              <a:tabLst>
                <a:tab pos="457200" algn="l"/>
              </a:tabLst>
            </a:pPr>
            <a:r>
              <a:rPr lang="cs-CZ" sz="8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 bankovního účtu byl uhrazen závazek dodavatelům</a:t>
            </a:r>
          </a:p>
          <a:p>
            <a:pPr marL="1257300" lvl="1" indent="-857250">
              <a:tabLst>
                <a:tab pos="457200" algn="l"/>
              </a:tabLst>
            </a:pPr>
            <a:r>
              <a:rPr lang="cs-CZ" sz="8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změna</a:t>
            </a:r>
          </a:p>
          <a:p>
            <a:pPr marL="1257300" lvl="1" indent="-857250">
              <a:tabLst>
                <a:tab pos="457200" algn="l"/>
              </a:tabLst>
            </a:pPr>
            <a:r>
              <a:rPr lang="cs-CZ" sz="8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změna</a:t>
            </a:r>
          </a:p>
          <a:p>
            <a:pPr marL="400050" lvl="1" indent="0">
              <a:buNone/>
              <a:tabLst>
                <a:tab pos="457200" algn="l"/>
              </a:tabLst>
            </a:pPr>
            <a:endParaRPr lang="cs-CZ" sz="8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arenR" startAt="5"/>
              <a:tabLst>
                <a:tab pos="457200" algn="l"/>
              </a:tabLst>
            </a:pPr>
            <a:r>
              <a:rPr lang="cs-CZ" sz="8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 hotovosti nakoupena zásoba materiálu do skladu </a:t>
            </a:r>
          </a:p>
          <a:p>
            <a:pPr marL="1257300" lvl="1" indent="-857250">
              <a:tabLst>
                <a:tab pos="457200" algn="l"/>
              </a:tabLst>
            </a:pPr>
            <a:r>
              <a:rPr lang="cs-CZ" sz="8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změna</a:t>
            </a:r>
          </a:p>
          <a:p>
            <a:pPr marL="1257300" lvl="1" indent="-857250">
              <a:tabLst>
                <a:tab pos="457200" algn="l"/>
              </a:tabLst>
            </a:pPr>
            <a:r>
              <a:rPr lang="cs-CZ" sz="8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změna</a:t>
            </a:r>
            <a:endParaRPr lang="cs-CZ" sz="8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00050" lvl="1" indent="0">
              <a:buNone/>
              <a:tabLst>
                <a:tab pos="457200" algn="l"/>
              </a:tabLst>
            </a:pPr>
            <a:endParaRPr lang="cs-CZ" sz="8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arenR" startAt="5"/>
              <a:tabLst>
                <a:tab pos="457200" algn="l"/>
              </a:tabLst>
            </a:pPr>
            <a:r>
              <a:rPr lang="cs-CZ" sz="8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 bankovního účtu uhrazena splátka úvěru</a:t>
            </a:r>
          </a:p>
          <a:p>
            <a:pPr marL="1257300" lvl="1" indent="-857250">
              <a:tabLst>
                <a:tab pos="457200" algn="l"/>
              </a:tabLst>
            </a:pPr>
            <a:r>
              <a:rPr lang="cs-CZ" sz="8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změna</a:t>
            </a:r>
          </a:p>
          <a:p>
            <a:pPr marL="1257300" lvl="1" indent="-857250">
              <a:tabLst>
                <a:tab pos="457200" algn="l"/>
              </a:tabLst>
            </a:pPr>
            <a:r>
              <a:rPr lang="cs-CZ" sz="8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změna</a:t>
            </a:r>
            <a:endParaRPr lang="cs-CZ" sz="8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85850" lvl="1" indent="-685800">
              <a:tabLst>
                <a:tab pos="457200" algn="l"/>
              </a:tabLst>
            </a:pPr>
            <a:endParaRPr lang="cs-CZ" sz="46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	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5108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47002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dirty="0"/>
              <a:t>Konec části ze dne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70586"/>
          </a:xfrm>
        </p:spPr>
        <p:txBody>
          <a:bodyPr>
            <a:normAutofit/>
          </a:bodyPr>
          <a:lstStyle/>
          <a:p>
            <a:r>
              <a:rPr lang="cs-CZ" b="1" dirty="0"/>
              <a:t>Proč nelze zaznamenávat pohyby A </a:t>
            </a:r>
            <a:r>
              <a:rPr lang="cs-CZ" b="1" dirty="0" err="1"/>
              <a:t>a</a:t>
            </a:r>
            <a:r>
              <a:rPr lang="cs-CZ" b="1" dirty="0"/>
              <a:t> P na rozvaze? Příklad, jako důkaz pro potvrzení nemožnosti účtování na rozvaze</a:t>
            </a:r>
          </a:p>
          <a:p>
            <a:r>
              <a:rPr lang="cs-CZ" b="1" dirty="0"/>
              <a:t>Typické změny rozvahových stavů</a:t>
            </a:r>
          </a:p>
          <a:p>
            <a:r>
              <a:rPr lang="cs-CZ" b="1" dirty="0"/>
              <a:t>Příklady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/>
              <a:t>Cíl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cs-CZ" b="1" dirty="0"/>
              <a:t>Objasnit, proč nelze účtovat (zaznamenávat změny A </a:t>
            </a:r>
            <a:r>
              <a:rPr lang="cs-CZ" b="1" dirty="0" err="1"/>
              <a:t>a</a:t>
            </a:r>
            <a:r>
              <a:rPr lang="cs-CZ" b="1" dirty="0"/>
              <a:t> P) na rozvaze</a:t>
            </a:r>
          </a:p>
          <a:p>
            <a:r>
              <a:rPr lang="cs-CZ" b="1" dirty="0"/>
              <a:t>Zamyslet se nad jiným možným způsobem zachycení změn A </a:t>
            </a:r>
            <a:r>
              <a:rPr lang="cs-CZ" b="1" dirty="0" err="1"/>
              <a:t>a</a:t>
            </a:r>
            <a:r>
              <a:rPr lang="cs-CZ" b="1" dirty="0"/>
              <a:t> P</a:t>
            </a:r>
          </a:p>
          <a:p>
            <a:r>
              <a:rPr lang="cs-CZ" b="1" dirty="0"/>
              <a:t>Rozlišit typické rozvahové změny </a:t>
            </a:r>
          </a:p>
          <a:p>
            <a:r>
              <a:rPr lang="cs-CZ" b="1" dirty="0"/>
              <a:t>Pochopit bilanční princip rozvahy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267E84-4F58-466A-BD74-E76DE87AB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6207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Proč nelze účtovat na rozvaze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2A03B2-3F79-40CC-B3E4-C65101D9C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Př.:</a:t>
            </a:r>
          </a:p>
          <a:p>
            <a:pPr marL="0" indent="0">
              <a:buNone/>
            </a:pPr>
            <a:r>
              <a:rPr lang="cs-CZ" dirty="0"/>
              <a:t>Sestavte rozvahu k 15. 9. 2021 (den vzniku s.r.o.), když znáte tyto informace:</a:t>
            </a:r>
          </a:p>
          <a:p>
            <a:pPr marL="0" indent="0">
              <a:buNone/>
            </a:pPr>
            <a:r>
              <a:rPr lang="cs-CZ" dirty="0"/>
              <a:t>Společnost založili 2 společníci, každý vložil vklad ve výši 200 tis. Kč.</a:t>
            </a:r>
          </a:p>
          <a:p>
            <a:pPr marL="514350" indent="-514350">
              <a:buAutoNum type="arabicPeriod"/>
            </a:pPr>
            <a:r>
              <a:rPr lang="cs-CZ" dirty="0"/>
              <a:t>společník splatil část vkladu na BU firmy ve výši 150 tis. Kč a zbytek zůstal upsán – nesplacen</a:t>
            </a:r>
          </a:p>
          <a:p>
            <a:pPr marL="514350" indent="-514350">
              <a:buAutoNum type="arabicPeriod"/>
            </a:pPr>
            <a:r>
              <a:rPr lang="cs-CZ" dirty="0"/>
              <a:t> společník splatil vklad vložením osobního automobilu do podnikání v odhadní ceně 180 tis. Kč a zbytek vkladu vložil na BU firmy.</a:t>
            </a:r>
          </a:p>
        </p:txBody>
      </p:sp>
    </p:spTree>
    <p:extLst>
      <p:ext uri="{BB962C8B-B14F-4D97-AF65-F5344CB8AC3E}">
        <p14:creationId xmlns:p14="http://schemas.microsoft.com/office/powerpoint/2010/main" val="755099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82446" y="312042"/>
            <a:ext cx="8229600" cy="79208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200" b="1" dirty="0"/>
              <a:t>Proč nelze účtovat na rozvaze</a:t>
            </a:r>
          </a:p>
        </p:txBody>
      </p:sp>
      <p:sp>
        <p:nvSpPr>
          <p:cNvPr id="53" name="Zástupný symbol pro obsah 52"/>
          <p:cNvSpPr>
            <a:spLocks noGrp="1"/>
          </p:cNvSpPr>
          <p:nvPr>
            <p:ph idx="1"/>
          </p:nvPr>
        </p:nvSpPr>
        <p:spPr>
          <a:xfrm>
            <a:off x="457200" y="1214422"/>
            <a:ext cx="8401080" cy="545493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                              </a:t>
            </a:r>
            <a:r>
              <a:rPr lang="cs-CZ" sz="2600" dirty="0"/>
              <a:t>Rozvaha k 15. 9. 2021</a:t>
            </a:r>
            <a:endParaRPr lang="cs-CZ" dirty="0"/>
          </a:p>
          <a:p>
            <a:pPr>
              <a:buNone/>
            </a:pPr>
            <a:r>
              <a:rPr lang="cs-CZ" dirty="0"/>
              <a:t>  </a:t>
            </a:r>
            <a:r>
              <a:rPr lang="cs-CZ" sz="2800" dirty="0"/>
              <a:t>Aktiva</a:t>
            </a:r>
            <a:r>
              <a:rPr lang="cs-CZ" dirty="0"/>
              <a:t> - </a:t>
            </a:r>
            <a:r>
              <a:rPr lang="cs-CZ" sz="2000" dirty="0"/>
              <a:t>majetek podle druhů              </a:t>
            </a:r>
            <a:r>
              <a:rPr lang="cs-CZ" sz="2800" dirty="0"/>
              <a:t>Pasiva</a:t>
            </a:r>
            <a:r>
              <a:rPr lang="cs-CZ" dirty="0"/>
              <a:t> - </a:t>
            </a:r>
            <a:r>
              <a:rPr lang="cs-CZ" sz="2000" dirty="0"/>
              <a:t>zdroje krytí majetku </a:t>
            </a:r>
          </a:p>
          <a:p>
            <a:pPr>
              <a:buNone/>
            </a:pPr>
            <a:r>
              <a:rPr lang="cs-CZ" sz="2000" dirty="0"/>
              <a:t>   </a:t>
            </a:r>
          </a:p>
          <a:p>
            <a:pPr>
              <a:buNone/>
            </a:pPr>
            <a:r>
              <a:rPr lang="cs-CZ" sz="2000" dirty="0"/>
              <a:t>					      Vlastní zdroje  - Základní kapitál   400</a:t>
            </a:r>
          </a:p>
          <a:p>
            <a:pPr>
              <a:buNone/>
            </a:pPr>
            <a:r>
              <a:rPr lang="cs-CZ" sz="2000" dirty="0"/>
              <a:t>	      DHM     - s.m.v.                180                                          </a:t>
            </a:r>
          </a:p>
          <a:p>
            <a:pPr>
              <a:buNone/>
            </a:pPr>
            <a:r>
              <a:rPr lang="cs-CZ" sz="2000" dirty="0"/>
              <a:t>	 </a:t>
            </a:r>
          </a:p>
          <a:p>
            <a:pPr>
              <a:buNone/>
            </a:pPr>
            <a:r>
              <a:rPr lang="cs-CZ" sz="2000" dirty="0"/>
              <a:t>   OM finanční  - BU                     170</a:t>
            </a:r>
          </a:p>
          <a:p>
            <a:pPr>
              <a:buNone/>
            </a:pPr>
            <a:r>
              <a:rPr lang="cs-CZ" sz="2000" dirty="0"/>
              <a:t>    </a:t>
            </a:r>
          </a:p>
          <a:p>
            <a:pPr>
              <a:buNone/>
            </a:pPr>
            <a:r>
              <a:rPr lang="cs-CZ" sz="2000" dirty="0"/>
              <a:t>       pohledávka za společníky      50 </a:t>
            </a:r>
          </a:p>
          <a:p>
            <a:pPr>
              <a:buNone/>
            </a:pPr>
            <a:r>
              <a:rPr lang="cs-CZ" sz="2400" b="1" dirty="0"/>
              <a:t>                        </a:t>
            </a:r>
            <a:endParaRPr lang="cs-CZ" sz="2000" dirty="0"/>
          </a:p>
          <a:p>
            <a:pPr>
              <a:buNone/>
            </a:pPr>
            <a:endParaRPr lang="cs-CZ" sz="2000" b="1" dirty="0"/>
          </a:p>
          <a:p>
            <a:pPr>
              <a:buNone/>
            </a:pPr>
            <a:endParaRPr lang="cs-CZ" sz="2000" b="1" dirty="0"/>
          </a:p>
          <a:p>
            <a:pPr>
              <a:buNone/>
            </a:pPr>
            <a:r>
              <a:rPr lang="cs-CZ" sz="2400" b="1" dirty="0"/>
              <a:t>    Součet Aktiv                 400 		Součet Pasiv                   400</a:t>
            </a:r>
          </a:p>
          <a:p>
            <a:pPr>
              <a:buNone/>
            </a:pPr>
            <a:endParaRPr lang="cs-CZ" sz="2400" b="1" dirty="0"/>
          </a:p>
          <a:p>
            <a:pPr>
              <a:buNone/>
            </a:pPr>
            <a:r>
              <a:rPr lang="cs-CZ" sz="2400" b="1" dirty="0"/>
              <a:t>				       A       =        P</a:t>
            </a:r>
            <a:endParaRPr lang="cs-CZ" sz="2800" b="1" dirty="0"/>
          </a:p>
        </p:txBody>
      </p:sp>
      <p:cxnSp>
        <p:nvCxnSpPr>
          <p:cNvPr id="24" name="Přímá spojovací čára 23"/>
          <p:cNvCxnSpPr/>
          <p:nvPr/>
        </p:nvCxnSpPr>
        <p:spPr>
          <a:xfrm>
            <a:off x="539552" y="1772816"/>
            <a:ext cx="807249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rot="5400000" flipH="1" flipV="1">
            <a:off x="500034" y="1785926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 rot="5400000">
            <a:off x="6426383" y="3950881"/>
            <a:ext cx="435771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 rot="5400000">
            <a:off x="-1638513" y="3950881"/>
            <a:ext cx="435771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/>
          <p:nvPr/>
        </p:nvCxnSpPr>
        <p:spPr>
          <a:xfrm>
            <a:off x="539552" y="6165304"/>
            <a:ext cx="807249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čára 47"/>
          <p:cNvCxnSpPr/>
          <p:nvPr/>
        </p:nvCxnSpPr>
        <p:spPr>
          <a:xfrm>
            <a:off x="4355976" y="1772816"/>
            <a:ext cx="72008" cy="43204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/>
          <p:nvPr/>
        </p:nvCxnSpPr>
        <p:spPr>
          <a:xfrm>
            <a:off x="539552" y="2276872"/>
            <a:ext cx="807249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611560" y="5445224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267E84-4F58-466A-BD74-E76DE87AB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6207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Proč nelze účtovat na rozvaze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2A03B2-3F79-40CC-B3E4-C65101D9C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Př. pokračuje: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Během 1. měsíce podnikání nastaly ve firmě tyto situace: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AutoNum type="arabicParenR"/>
            </a:pPr>
            <a:r>
              <a:rPr lang="cs-CZ" dirty="0">
                <a:solidFill>
                  <a:srgbClr val="FF0000"/>
                </a:solidFill>
              </a:rPr>
              <a:t>Společníci si vzali úvěr na nákup vybavení provozovny posilovacími stroji ve výši 300 tis. Kč</a:t>
            </a:r>
          </a:p>
          <a:p>
            <a:pPr marL="514350" indent="-514350">
              <a:buAutoNum type="arabicParenR"/>
            </a:pPr>
            <a:r>
              <a:rPr lang="cs-CZ" dirty="0">
                <a:solidFill>
                  <a:srgbClr val="00B050"/>
                </a:solidFill>
              </a:rPr>
              <a:t>Na fakturu nakoupili od dodavatele zásoby materiálu, které uložili do skladu ve výši 50 tis. Kč</a:t>
            </a:r>
          </a:p>
          <a:p>
            <a:pPr marL="514350" indent="-514350">
              <a:buAutoNum type="arabicParenR"/>
            </a:pPr>
            <a:r>
              <a:rPr lang="cs-CZ" dirty="0">
                <a:solidFill>
                  <a:srgbClr val="7030A0"/>
                </a:solidFill>
              </a:rPr>
              <a:t>Společník uhradil v hotovosti část nesplaceného vkladu ve výši 10 tis. Kč</a:t>
            </a:r>
          </a:p>
          <a:p>
            <a:pPr marL="514350" indent="-514350">
              <a:buAutoNum type="arabicParenR"/>
            </a:pPr>
            <a:r>
              <a:rPr lang="cs-CZ" dirty="0">
                <a:solidFill>
                  <a:srgbClr val="0000FF"/>
                </a:solidFill>
              </a:rPr>
              <a:t>Z BU byla zaplacena 1. splátka úvěru 30 tis. Kč </a:t>
            </a:r>
          </a:p>
          <a:p>
            <a:pPr marL="514350" indent="-514350">
              <a:buAutoNum type="arabicParenR"/>
            </a:pPr>
            <a:endParaRPr lang="cs-CZ" dirty="0"/>
          </a:p>
          <a:p>
            <a:pPr marL="0" indent="0">
              <a:buNone/>
            </a:pPr>
            <a:r>
              <a:rPr lang="cs-CZ" dirty="0"/>
              <a:t>Sestavte rozvahu firmy po těchto změnách k 15. 10. 2021</a:t>
            </a:r>
          </a:p>
        </p:txBody>
      </p:sp>
    </p:spTree>
    <p:extLst>
      <p:ext uri="{BB962C8B-B14F-4D97-AF65-F5344CB8AC3E}">
        <p14:creationId xmlns:p14="http://schemas.microsoft.com/office/powerpoint/2010/main" val="1536172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82446" y="312042"/>
            <a:ext cx="8229600" cy="79208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200" b="1" dirty="0"/>
              <a:t>Proč nelze účtovat na rozvaze</a:t>
            </a:r>
          </a:p>
        </p:txBody>
      </p:sp>
      <p:sp>
        <p:nvSpPr>
          <p:cNvPr id="53" name="Zástupný symbol pro obsah 52"/>
          <p:cNvSpPr>
            <a:spLocks noGrp="1"/>
          </p:cNvSpPr>
          <p:nvPr>
            <p:ph idx="1"/>
          </p:nvPr>
        </p:nvSpPr>
        <p:spPr>
          <a:xfrm>
            <a:off x="457200" y="1214422"/>
            <a:ext cx="8401080" cy="545493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                              </a:t>
            </a:r>
            <a:r>
              <a:rPr lang="cs-CZ" sz="2600" dirty="0">
                <a:solidFill>
                  <a:srgbClr val="FF0000"/>
                </a:solidFill>
              </a:rPr>
              <a:t>Rozvaha po 1. změně</a:t>
            </a:r>
            <a:endParaRPr lang="cs-CZ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/>
              <a:t>  </a:t>
            </a:r>
            <a:r>
              <a:rPr lang="cs-CZ" sz="2800" dirty="0"/>
              <a:t>Aktiva</a:t>
            </a:r>
            <a:r>
              <a:rPr lang="cs-CZ" dirty="0"/>
              <a:t> - </a:t>
            </a:r>
            <a:r>
              <a:rPr lang="cs-CZ" sz="2000" dirty="0"/>
              <a:t>majetek podle druhů              </a:t>
            </a:r>
            <a:r>
              <a:rPr lang="cs-CZ" sz="2800" dirty="0"/>
              <a:t>Pasiva</a:t>
            </a:r>
            <a:r>
              <a:rPr lang="cs-CZ" dirty="0"/>
              <a:t> - </a:t>
            </a:r>
            <a:r>
              <a:rPr lang="cs-CZ" sz="2000" dirty="0"/>
              <a:t>zdroje krytí majetku </a:t>
            </a:r>
          </a:p>
          <a:p>
            <a:pPr>
              <a:buNone/>
            </a:pPr>
            <a:r>
              <a:rPr lang="cs-CZ" sz="2000" dirty="0"/>
              <a:t>   </a:t>
            </a:r>
          </a:p>
          <a:p>
            <a:pPr>
              <a:buNone/>
            </a:pPr>
            <a:r>
              <a:rPr lang="cs-CZ" sz="2000" dirty="0"/>
              <a:t>					      Vlastní zdroje  - Základní kapitál   400</a:t>
            </a:r>
          </a:p>
          <a:p>
            <a:pPr>
              <a:buNone/>
            </a:pPr>
            <a:r>
              <a:rPr lang="cs-CZ" sz="2000" dirty="0"/>
              <a:t>	      </a:t>
            </a:r>
            <a:r>
              <a:rPr lang="cs-CZ" sz="2000" dirty="0">
                <a:solidFill>
                  <a:srgbClr val="FF0000"/>
                </a:solidFill>
              </a:rPr>
              <a:t>DHM     - s.m.v.                480</a:t>
            </a:r>
            <a:r>
              <a:rPr lang="cs-CZ" sz="2000" b="1" dirty="0">
                <a:solidFill>
                  <a:srgbClr val="FF0000"/>
                </a:solidFill>
              </a:rPr>
              <a:t>    </a:t>
            </a:r>
            <a:r>
              <a:rPr lang="cs-CZ" sz="2000" dirty="0"/>
              <a:t>                                      </a:t>
            </a:r>
          </a:p>
          <a:p>
            <a:pPr>
              <a:buNone/>
            </a:pPr>
            <a:r>
              <a:rPr lang="cs-CZ" sz="2000" dirty="0"/>
              <a:t>	 </a:t>
            </a:r>
          </a:p>
          <a:p>
            <a:pPr>
              <a:buNone/>
            </a:pPr>
            <a:r>
              <a:rPr lang="cs-CZ" sz="2000" dirty="0"/>
              <a:t>   OM finanční  - BU                     170</a:t>
            </a:r>
          </a:p>
          <a:p>
            <a:pPr>
              <a:buNone/>
            </a:pPr>
            <a:r>
              <a:rPr lang="cs-CZ" sz="2000" dirty="0"/>
              <a:t>    					       </a:t>
            </a:r>
            <a:r>
              <a:rPr lang="cs-CZ" sz="2000" dirty="0">
                <a:solidFill>
                  <a:srgbClr val="FF0000"/>
                </a:solidFill>
              </a:rPr>
              <a:t>dlouhodobý úvěr                           300</a:t>
            </a:r>
          </a:p>
          <a:p>
            <a:pPr>
              <a:buNone/>
            </a:pPr>
            <a:r>
              <a:rPr lang="cs-CZ" sz="2000" dirty="0"/>
              <a:t>       pohledávka za společníky      50 </a:t>
            </a:r>
          </a:p>
          <a:p>
            <a:pPr>
              <a:buNone/>
            </a:pPr>
            <a:r>
              <a:rPr lang="cs-CZ" sz="2400" b="1" dirty="0"/>
              <a:t>                        </a:t>
            </a:r>
            <a:endParaRPr lang="cs-CZ" sz="2000" dirty="0"/>
          </a:p>
          <a:p>
            <a:pPr>
              <a:buNone/>
            </a:pPr>
            <a:endParaRPr lang="cs-CZ" sz="2000" b="1" dirty="0"/>
          </a:p>
          <a:p>
            <a:pPr>
              <a:buNone/>
            </a:pPr>
            <a:endParaRPr lang="cs-CZ" sz="2000" b="1" dirty="0"/>
          </a:p>
          <a:p>
            <a:pPr>
              <a:buNone/>
            </a:pPr>
            <a:r>
              <a:rPr lang="cs-CZ" sz="2400" b="1" dirty="0"/>
              <a:t>    Součet Aktiv                 </a:t>
            </a:r>
            <a:r>
              <a:rPr lang="cs-CZ" sz="2400" b="1" dirty="0">
                <a:solidFill>
                  <a:srgbClr val="FF0000"/>
                </a:solidFill>
              </a:rPr>
              <a:t>700</a:t>
            </a:r>
            <a:r>
              <a:rPr lang="cs-CZ" sz="2400" b="1" dirty="0"/>
              <a:t> 		Součet Pasiv                   </a:t>
            </a:r>
            <a:r>
              <a:rPr lang="cs-CZ" sz="2400" b="1" dirty="0">
                <a:solidFill>
                  <a:srgbClr val="FF0000"/>
                </a:solidFill>
              </a:rPr>
              <a:t>700</a:t>
            </a:r>
          </a:p>
          <a:p>
            <a:pPr>
              <a:buNone/>
            </a:pPr>
            <a:endParaRPr lang="cs-CZ" sz="2400" b="1" dirty="0"/>
          </a:p>
          <a:p>
            <a:pPr>
              <a:buNone/>
            </a:pPr>
            <a:r>
              <a:rPr lang="cs-CZ" sz="2400" b="1" dirty="0"/>
              <a:t>				       A       =        P</a:t>
            </a:r>
            <a:endParaRPr lang="cs-CZ" sz="2800" b="1" dirty="0"/>
          </a:p>
        </p:txBody>
      </p:sp>
      <p:cxnSp>
        <p:nvCxnSpPr>
          <p:cNvPr id="24" name="Přímá spojovací čára 23"/>
          <p:cNvCxnSpPr/>
          <p:nvPr/>
        </p:nvCxnSpPr>
        <p:spPr>
          <a:xfrm>
            <a:off x="539552" y="1772816"/>
            <a:ext cx="807249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rot="5400000" flipH="1" flipV="1">
            <a:off x="500034" y="1785926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 rot="5400000">
            <a:off x="6426383" y="3950881"/>
            <a:ext cx="435771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 rot="5400000">
            <a:off x="-1638513" y="3950881"/>
            <a:ext cx="435771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/>
          <p:nvPr/>
        </p:nvCxnSpPr>
        <p:spPr>
          <a:xfrm>
            <a:off x="539552" y="6165304"/>
            <a:ext cx="807249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čára 47"/>
          <p:cNvCxnSpPr/>
          <p:nvPr/>
        </p:nvCxnSpPr>
        <p:spPr>
          <a:xfrm>
            <a:off x="4355976" y="1772816"/>
            <a:ext cx="72008" cy="43204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/>
          <p:nvPr/>
        </p:nvCxnSpPr>
        <p:spPr>
          <a:xfrm>
            <a:off x="539552" y="2276872"/>
            <a:ext cx="807249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611560" y="5445224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12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82446" y="312042"/>
            <a:ext cx="8229600" cy="79208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200" b="1" dirty="0"/>
              <a:t>Proč nelze účtovat na rozvaze</a:t>
            </a:r>
          </a:p>
        </p:txBody>
      </p:sp>
      <p:sp>
        <p:nvSpPr>
          <p:cNvPr id="53" name="Zástupný symbol pro obsah 52"/>
          <p:cNvSpPr>
            <a:spLocks noGrp="1"/>
          </p:cNvSpPr>
          <p:nvPr>
            <p:ph idx="1"/>
          </p:nvPr>
        </p:nvSpPr>
        <p:spPr>
          <a:xfrm>
            <a:off x="457200" y="1214422"/>
            <a:ext cx="8401080" cy="545493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                              </a:t>
            </a:r>
            <a:r>
              <a:rPr lang="cs-CZ" sz="2600" dirty="0">
                <a:solidFill>
                  <a:srgbClr val="00B050"/>
                </a:solidFill>
              </a:rPr>
              <a:t>Rozvaha po 2. změně</a:t>
            </a:r>
            <a:endParaRPr lang="cs-CZ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cs-CZ" dirty="0"/>
              <a:t>  </a:t>
            </a:r>
            <a:r>
              <a:rPr lang="cs-CZ" sz="2800" dirty="0"/>
              <a:t>Aktiva</a:t>
            </a:r>
            <a:r>
              <a:rPr lang="cs-CZ" dirty="0"/>
              <a:t> - </a:t>
            </a:r>
            <a:r>
              <a:rPr lang="cs-CZ" sz="2000" dirty="0"/>
              <a:t>majetek podle druhů              </a:t>
            </a:r>
            <a:r>
              <a:rPr lang="cs-CZ" sz="2800" dirty="0"/>
              <a:t>Pasiva</a:t>
            </a:r>
            <a:r>
              <a:rPr lang="cs-CZ" dirty="0"/>
              <a:t> - </a:t>
            </a:r>
            <a:r>
              <a:rPr lang="cs-CZ" sz="2000" dirty="0"/>
              <a:t>zdroje krytí majetku </a:t>
            </a:r>
          </a:p>
          <a:p>
            <a:pPr>
              <a:buNone/>
            </a:pPr>
            <a:r>
              <a:rPr lang="cs-CZ" sz="2000" dirty="0"/>
              <a:t>   </a:t>
            </a:r>
          </a:p>
          <a:p>
            <a:pPr>
              <a:buNone/>
            </a:pPr>
            <a:r>
              <a:rPr lang="cs-CZ" sz="2000" dirty="0"/>
              <a:t>					      Vlastní zdroje  - Základní kapitál   400</a:t>
            </a:r>
          </a:p>
          <a:p>
            <a:pPr>
              <a:buNone/>
            </a:pPr>
            <a:r>
              <a:rPr lang="cs-CZ" sz="2000" dirty="0"/>
              <a:t>	      </a:t>
            </a:r>
            <a:r>
              <a:rPr lang="cs-CZ" sz="2000" dirty="0">
                <a:solidFill>
                  <a:srgbClr val="FF0000"/>
                </a:solidFill>
              </a:rPr>
              <a:t>DHM     - s.m.v.                480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cs-CZ" sz="2000" b="1" dirty="0">
                <a:solidFill>
                  <a:srgbClr val="FF0000"/>
                </a:solidFill>
              </a:rPr>
              <a:t>   </a:t>
            </a:r>
            <a:endParaRPr lang="cs-CZ" sz="2000" dirty="0"/>
          </a:p>
          <a:p>
            <a:pPr>
              <a:buNone/>
            </a:pPr>
            <a:r>
              <a:rPr lang="cs-CZ" sz="2000" dirty="0"/>
              <a:t>   </a:t>
            </a:r>
            <a:r>
              <a:rPr lang="cs-CZ" sz="2000" dirty="0">
                <a:solidFill>
                  <a:srgbClr val="00B050"/>
                </a:solidFill>
              </a:rPr>
              <a:t>materiál na skladě                      50</a:t>
            </a:r>
          </a:p>
          <a:p>
            <a:pPr>
              <a:buNone/>
            </a:pPr>
            <a:r>
              <a:rPr lang="cs-CZ" sz="2000" dirty="0"/>
              <a:t>   OM finanční  - BU                     170</a:t>
            </a:r>
          </a:p>
          <a:p>
            <a:pPr>
              <a:buNone/>
            </a:pPr>
            <a:r>
              <a:rPr lang="cs-CZ" sz="2000" dirty="0"/>
              <a:t>    					       </a:t>
            </a:r>
            <a:r>
              <a:rPr lang="cs-CZ" sz="2000" dirty="0">
                <a:solidFill>
                  <a:srgbClr val="FF0000"/>
                </a:solidFill>
              </a:rPr>
              <a:t>dlouhodobý úvěr                           300</a:t>
            </a:r>
          </a:p>
          <a:p>
            <a:pPr>
              <a:buNone/>
            </a:pPr>
            <a:r>
              <a:rPr lang="cs-CZ" sz="2000" dirty="0"/>
              <a:t>     - pohledávka za společníky      50 </a:t>
            </a:r>
          </a:p>
          <a:p>
            <a:pPr>
              <a:buNone/>
            </a:pPr>
            <a:r>
              <a:rPr lang="cs-CZ" sz="2400" b="1" dirty="0"/>
              <a:t>                                                                </a:t>
            </a:r>
            <a:r>
              <a:rPr lang="cs-CZ" sz="2100" dirty="0">
                <a:solidFill>
                  <a:srgbClr val="00B050"/>
                </a:solidFill>
              </a:rPr>
              <a:t>závazek k dodavateli                       50</a:t>
            </a:r>
          </a:p>
          <a:p>
            <a:pPr>
              <a:buNone/>
            </a:pPr>
            <a:endParaRPr lang="cs-CZ" sz="2000" b="1" dirty="0"/>
          </a:p>
          <a:p>
            <a:pPr>
              <a:buNone/>
            </a:pPr>
            <a:endParaRPr lang="cs-CZ" sz="2000" b="1" dirty="0"/>
          </a:p>
          <a:p>
            <a:pPr>
              <a:buNone/>
            </a:pPr>
            <a:endParaRPr lang="cs-CZ" sz="2000" b="1" dirty="0"/>
          </a:p>
          <a:p>
            <a:pPr>
              <a:buNone/>
            </a:pPr>
            <a:r>
              <a:rPr lang="cs-CZ" sz="2400" b="1" dirty="0"/>
              <a:t>    Součet Aktiv                </a:t>
            </a:r>
            <a:r>
              <a:rPr lang="cs-CZ" sz="2400" b="1" dirty="0">
                <a:solidFill>
                  <a:srgbClr val="00B050"/>
                </a:solidFill>
              </a:rPr>
              <a:t> 750 </a:t>
            </a:r>
            <a:r>
              <a:rPr lang="cs-CZ" sz="2400" b="1" dirty="0"/>
              <a:t>		Součet Pasiv                   </a:t>
            </a:r>
            <a:r>
              <a:rPr lang="cs-CZ" sz="2400" b="1" dirty="0">
                <a:solidFill>
                  <a:srgbClr val="00B050"/>
                </a:solidFill>
              </a:rPr>
              <a:t>750</a:t>
            </a:r>
          </a:p>
          <a:p>
            <a:pPr>
              <a:buNone/>
            </a:pPr>
            <a:endParaRPr lang="cs-CZ" sz="2400" b="1" dirty="0"/>
          </a:p>
          <a:p>
            <a:pPr>
              <a:buNone/>
            </a:pPr>
            <a:r>
              <a:rPr lang="cs-CZ" sz="2400" b="1" dirty="0"/>
              <a:t>				       A       =        P</a:t>
            </a:r>
            <a:endParaRPr lang="cs-CZ" sz="2800" b="1" dirty="0"/>
          </a:p>
        </p:txBody>
      </p:sp>
      <p:cxnSp>
        <p:nvCxnSpPr>
          <p:cNvPr id="24" name="Přímá spojovací čára 23"/>
          <p:cNvCxnSpPr/>
          <p:nvPr/>
        </p:nvCxnSpPr>
        <p:spPr>
          <a:xfrm>
            <a:off x="525480" y="1682740"/>
            <a:ext cx="807249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rot="5400000" flipH="1" flipV="1">
            <a:off x="500034" y="1785926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>
            <a:cxnSpLocks/>
          </p:cNvCxnSpPr>
          <p:nvPr/>
        </p:nvCxnSpPr>
        <p:spPr>
          <a:xfrm>
            <a:off x="8624944" y="1682740"/>
            <a:ext cx="19022" cy="44825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>
            <a:cxnSpLocks/>
          </p:cNvCxnSpPr>
          <p:nvPr/>
        </p:nvCxnSpPr>
        <p:spPr>
          <a:xfrm>
            <a:off x="541140" y="1682740"/>
            <a:ext cx="28450" cy="44825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/>
          <p:nvPr/>
        </p:nvCxnSpPr>
        <p:spPr>
          <a:xfrm>
            <a:off x="569590" y="6165304"/>
            <a:ext cx="807249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čára 47"/>
          <p:cNvCxnSpPr>
            <a:cxnSpLocks/>
          </p:cNvCxnSpPr>
          <p:nvPr/>
        </p:nvCxnSpPr>
        <p:spPr>
          <a:xfrm>
            <a:off x="4283968" y="1684254"/>
            <a:ext cx="72008" cy="4446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/>
          <p:nvPr/>
        </p:nvCxnSpPr>
        <p:spPr>
          <a:xfrm>
            <a:off x="539552" y="2276872"/>
            <a:ext cx="807249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611560" y="5445224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03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82446" y="312042"/>
            <a:ext cx="8229600" cy="79208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200" b="1" dirty="0"/>
              <a:t>Proč nelze účtovat na rozvaze</a:t>
            </a:r>
          </a:p>
        </p:txBody>
      </p:sp>
      <p:sp>
        <p:nvSpPr>
          <p:cNvPr id="53" name="Zástupný symbol pro obsah 52"/>
          <p:cNvSpPr>
            <a:spLocks noGrp="1"/>
          </p:cNvSpPr>
          <p:nvPr>
            <p:ph idx="1"/>
          </p:nvPr>
        </p:nvSpPr>
        <p:spPr>
          <a:xfrm>
            <a:off x="457200" y="1214422"/>
            <a:ext cx="8401080" cy="545493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                              </a:t>
            </a:r>
            <a:r>
              <a:rPr lang="cs-CZ" sz="2600" dirty="0">
                <a:solidFill>
                  <a:srgbClr val="7030A0"/>
                </a:solidFill>
              </a:rPr>
              <a:t>Rozvaha po 3. změně</a:t>
            </a:r>
            <a:endParaRPr lang="cs-CZ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cs-CZ" dirty="0"/>
              <a:t>  </a:t>
            </a:r>
            <a:r>
              <a:rPr lang="cs-CZ" sz="2800" dirty="0"/>
              <a:t>Aktiva</a:t>
            </a:r>
            <a:r>
              <a:rPr lang="cs-CZ" dirty="0"/>
              <a:t> - </a:t>
            </a:r>
            <a:r>
              <a:rPr lang="cs-CZ" sz="2000" dirty="0"/>
              <a:t>majetek podle druhů              </a:t>
            </a:r>
            <a:r>
              <a:rPr lang="cs-CZ" sz="2800" dirty="0"/>
              <a:t>Pasiva</a:t>
            </a:r>
            <a:r>
              <a:rPr lang="cs-CZ" dirty="0"/>
              <a:t> - </a:t>
            </a:r>
            <a:r>
              <a:rPr lang="cs-CZ" sz="2000" dirty="0"/>
              <a:t>zdroje krytí majetku </a:t>
            </a:r>
          </a:p>
          <a:p>
            <a:pPr>
              <a:buNone/>
            </a:pPr>
            <a:r>
              <a:rPr lang="cs-CZ" sz="2000" dirty="0"/>
              <a:t>   </a:t>
            </a:r>
          </a:p>
          <a:p>
            <a:pPr>
              <a:buNone/>
            </a:pPr>
            <a:r>
              <a:rPr lang="cs-CZ" sz="2000" dirty="0"/>
              <a:t>					      Vlastní zdroje  - Základní kapitál   400</a:t>
            </a:r>
          </a:p>
          <a:p>
            <a:pPr>
              <a:buNone/>
            </a:pPr>
            <a:r>
              <a:rPr lang="cs-CZ" sz="2000" dirty="0"/>
              <a:t>	      </a:t>
            </a:r>
            <a:r>
              <a:rPr lang="cs-CZ" sz="2000" dirty="0">
                <a:solidFill>
                  <a:srgbClr val="FF0000"/>
                </a:solidFill>
              </a:rPr>
              <a:t>DHM     - s.m.v.                480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cs-CZ" sz="2000" b="1" dirty="0">
                <a:solidFill>
                  <a:srgbClr val="FF0000"/>
                </a:solidFill>
              </a:rPr>
              <a:t>   </a:t>
            </a:r>
            <a:endParaRPr lang="cs-CZ" sz="2000" dirty="0"/>
          </a:p>
          <a:p>
            <a:pPr>
              <a:buNone/>
            </a:pPr>
            <a:r>
              <a:rPr lang="cs-CZ" sz="2000" dirty="0"/>
              <a:t>   </a:t>
            </a:r>
            <a:r>
              <a:rPr lang="cs-CZ" sz="2000" dirty="0">
                <a:solidFill>
                  <a:srgbClr val="00B050"/>
                </a:solidFill>
              </a:rPr>
              <a:t>materiál na skladě                      50</a:t>
            </a:r>
          </a:p>
          <a:p>
            <a:pPr>
              <a:buNone/>
            </a:pPr>
            <a:r>
              <a:rPr lang="cs-CZ" sz="2000" dirty="0"/>
              <a:t>   OM finanční  - BU                     170</a:t>
            </a:r>
          </a:p>
          <a:p>
            <a:pPr>
              <a:buNone/>
            </a:pPr>
            <a:r>
              <a:rPr lang="cs-CZ" sz="2000" dirty="0"/>
              <a:t>    					       </a:t>
            </a:r>
            <a:r>
              <a:rPr lang="cs-CZ" sz="2000" dirty="0">
                <a:solidFill>
                  <a:srgbClr val="FF0000"/>
                </a:solidFill>
              </a:rPr>
              <a:t>dlouhodobý úvěr                           300</a:t>
            </a:r>
          </a:p>
          <a:p>
            <a:pPr>
              <a:buNone/>
            </a:pPr>
            <a:r>
              <a:rPr lang="cs-CZ" sz="2000" dirty="0"/>
              <a:t>      </a:t>
            </a:r>
            <a:r>
              <a:rPr lang="cs-CZ" sz="2000" dirty="0">
                <a:solidFill>
                  <a:srgbClr val="7030A0"/>
                </a:solidFill>
              </a:rPr>
              <a:t>pokladna                                    10</a:t>
            </a:r>
          </a:p>
          <a:p>
            <a:pPr>
              <a:buNone/>
            </a:pPr>
            <a:r>
              <a:rPr lang="cs-CZ" sz="2400" b="1" dirty="0"/>
              <a:t>                                                                </a:t>
            </a:r>
            <a:r>
              <a:rPr lang="cs-CZ" sz="2100" dirty="0">
                <a:solidFill>
                  <a:srgbClr val="00B050"/>
                </a:solidFill>
              </a:rPr>
              <a:t>závazek k dodavateli                       50</a:t>
            </a:r>
          </a:p>
          <a:p>
            <a:pPr>
              <a:buNone/>
            </a:pPr>
            <a:r>
              <a:rPr lang="cs-CZ" sz="2000" dirty="0"/>
              <a:t>      </a:t>
            </a:r>
            <a:r>
              <a:rPr lang="cs-CZ" sz="2000" dirty="0">
                <a:solidFill>
                  <a:srgbClr val="7030A0"/>
                </a:solidFill>
              </a:rPr>
              <a:t>pohledávka za společníky       40 </a:t>
            </a:r>
            <a:endParaRPr lang="cs-CZ" sz="2000" b="1" dirty="0">
              <a:solidFill>
                <a:srgbClr val="7030A0"/>
              </a:solidFill>
            </a:endParaRPr>
          </a:p>
          <a:p>
            <a:pPr>
              <a:buNone/>
            </a:pPr>
            <a:endParaRPr lang="cs-CZ" sz="2000" b="1" dirty="0"/>
          </a:p>
          <a:p>
            <a:pPr>
              <a:buNone/>
            </a:pPr>
            <a:endParaRPr lang="cs-CZ" sz="2000" b="1" dirty="0"/>
          </a:p>
          <a:p>
            <a:pPr>
              <a:buNone/>
            </a:pPr>
            <a:r>
              <a:rPr lang="cs-CZ" sz="2400" b="1" dirty="0"/>
              <a:t>    Součet Aktiv                 </a:t>
            </a:r>
            <a:r>
              <a:rPr lang="cs-CZ" sz="2400" b="1" dirty="0">
                <a:solidFill>
                  <a:srgbClr val="7030A0"/>
                </a:solidFill>
              </a:rPr>
              <a:t>750 </a:t>
            </a:r>
            <a:r>
              <a:rPr lang="cs-CZ" sz="2400" b="1" dirty="0"/>
              <a:t>		Součet Pasiv                   </a:t>
            </a:r>
            <a:r>
              <a:rPr lang="cs-CZ" sz="2400" b="1" dirty="0">
                <a:solidFill>
                  <a:srgbClr val="7030A0"/>
                </a:solidFill>
              </a:rPr>
              <a:t>750</a:t>
            </a:r>
          </a:p>
          <a:p>
            <a:pPr>
              <a:buNone/>
            </a:pPr>
            <a:endParaRPr lang="cs-CZ" sz="2400" b="1" dirty="0"/>
          </a:p>
          <a:p>
            <a:pPr>
              <a:buNone/>
            </a:pPr>
            <a:r>
              <a:rPr lang="cs-CZ" sz="2400" b="1" dirty="0"/>
              <a:t>				       A       =        P</a:t>
            </a:r>
            <a:endParaRPr lang="cs-CZ" sz="2800" b="1" dirty="0"/>
          </a:p>
        </p:txBody>
      </p:sp>
      <p:cxnSp>
        <p:nvCxnSpPr>
          <p:cNvPr id="24" name="Přímá spojovací čára 23"/>
          <p:cNvCxnSpPr/>
          <p:nvPr/>
        </p:nvCxnSpPr>
        <p:spPr>
          <a:xfrm>
            <a:off x="525480" y="1682740"/>
            <a:ext cx="807249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rot="5400000" flipH="1" flipV="1">
            <a:off x="500034" y="1785926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>
            <a:cxnSpLocks/>
          </p:cNvCxnSpPr>
          <p:nvPr/>
        </p:nvCxnSpPr>
        <p:spPr>
          <a:xfrm>
            <a:off x="8624944" y="1682740"/>
            <a:ext cx="19022" cy="44825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>
            <a:cxnSpLocks/>
          </p:cNvCxnSpPr>
          <p:nvPr/>
        </p:nvCxnSpPr>
        <p:spPr>
          <a:xfrm>
            <a:off x="541140" y="1682740"/>
            <a:ext cx="28450" cy="44825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/>
          <p:nvPr/>
        </p:nvCxnSpPr>
        <p:spPr>
          <a:xfrm>
            <a:off x="569590" y="6165304"/>
            <a:ext cx="807249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čára 47"/>
          <p:cNvCxnSpPr>
            <a:cxnSpLocks/>
          </p:cNvCxnSpPr>
          <p:nvPr/>
        </p:nvCxnSpPr>
        <p:spPr>
          <a:xfrm>
            <a:off x="4283968" y="1684254"/>
            <a:ext cx="72008" cy="4446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/>
          <p:nvPr/>
        </p:nvCxnSpPr>
        <p:spPr>
          <a:xfrm>
            <a:off x="539552" y="2276872"/>
            <a:ext cx="807249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611560" y="5445224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73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1218</Words>
  <Application>Microsoft Office PowerPoint</Application>
  <PresentationFormat>Předvádění na obrazovce (4:3)</PresentationFormat>
  <Paragraphs>197</Paragraphs>
  <Slides>16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sady Office</vt:lpstr>
      <vt:lpstr>Základy podvojného účetnictví 3. blok</vt:lpstr>
      <vt:lpstr>Obsah</vt:lpstr>
      <vt:lpstr>Cíl</vt:lpstr>
      <vt:lpstr>Proč nelze účtovat na rozvaze</vt:lpstr>
      <vt:lpstr>Proč nelze účtovat na rozvaze</vt:lpstr>
      <vt:lpstr>Proč nelze účtovat na rozvaze</vt:lpstr>
      <vt:lpstr>Proč nelze účtovat na rozvaze</vt:lpstr>
      <vt:lpstr>Proč nelze účtovat na rozvaze</vt:lpstr>
      <vt:lpstr>Proč nelze účtovat na rozvaze</vt:lpstr>
      <vt:lpstr>Proč nelze účtovat na rozvaze</vt:lpstr>
      <vt:lpstr>Proč nelze účtovat na rozvaze</vt:lpstr>
      <vt:lpstr>Typické změny rozvahových stavů</vt:lpstr>
      <vt:lpstr>Odpověď</vt:lpstr>
      <vt:lpstr>Příklad DÚ 1/2</vt:lpstr>
      <vt:lpstr>Příklad DÚ 2/2</vt:lpstr>
      <vt:lpstr>Konec části ze dne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Landová Michaela</cp:lastModifiedBy>
  <cp:revision>66</cp:revision>
  <dcterms:modified xsi:type="dcterms:W3CDTF">2021-10-27T07:34:19Z</dcterms:modified>
</cp:coreProperties>
</file>