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64" r:id="rId3"/>
    <p:sldId id="258" r:id="rId4"/>
    <p:sldId id="259" r:id="rId5"/>
    <p:sldId id="257" r:id="rId6"/>
    <p:sldId id="260" r:id="rId7"/>
    <p:sldId id="262" r:id="rId8"/>
    <p:sldId id="265" r:id="rId9"/>
    <p:sldId id="263" r:id="rId10"/>
    <p:sldId id="261" r:id="rId11"/>
    <p:sldId id="269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8" r:id="rId30"/>
    <p:sldId id="287" r:id="rId31"/>
    <p:sldId id="289" r:id="rId32"/>
    <p:sldId id="286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66CC"/>
    <a:srgbClr val="8BF1F3"/>
    <a:srgbClr val="86EAF8"/>
    <a:srgbClr val="FF9900"/>
    <a:srgbClr val="CC3300"/>
    <a:srgbClr val="CC0000"/>
    <a:srgbClr val="0000FF"/>
    <a:srgbClr val="CC00C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72AEF-0B35-44C4-BF40-43005D0EB3E6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0BF91-AD55-4341-8141-82C053FC40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009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182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0945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5039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689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724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31FF0A-6E11-41DA-9793-37EF4692B1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CDAAAF7-9390-4909-83CB-16203C6D1B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1CA1CD-9CD4-4182-8635-DAF8D2971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718388-EC8A-43BD-B333-02F667F8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26BA40-3BE6-4A2D-A3AB-96D622E69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29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4CFBF-5F46-43F3-848F-5CA5191F7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3AA12AC-5077-4342-BAF5-EC30C6B6A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BF7ACF-5C4C-41DF-B21C-4437CF32A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655960-28DC-4690-B085-14D19FC49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894A57-E3EC-48EF-A1D0-46048FF74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97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61C9E8F-5AA0-41E1-8557-5BB9C91FE8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5BD696D-064F-4B84-A298-5D2C0F7D06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1DB849-07D9-4B18-A803-A273CEC3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30FE47-F012-4CE0-A1BC-B21120798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BF1764-58ED-41D4-AB80-D214BD975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95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58DE28-263E-4D7C-AAAE-D9BB1BFB7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71B790-E4CA-465A-97CD-C871E5AEF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E566B2-C6C9-4A5E-922C-C196FE551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BDCB0C-1E2E-4A97-BEDA-37675E419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6D50FF-917B-48A8-A526-65890A644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71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B375C5-F881-41E2-ACE8-DD3E62E7F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3B351B-C01F-473A-882F-FBD1FE8D4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09A0C3-93C7-4591-82BD-333177870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461550-A83F-4C31-90D9-3C9F176E6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F4FB9B-B07E-47BE-9646-6EDEC72DF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09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3514F-A436-4A26-91AE-C59DD3025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745911-CFE5-4BDE-9C9D-69DC820AFA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20440E2-1840-4123-849D-F19B56578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0806297-EC31-46C8-8456-D41773C7B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A5BEDF-AB7F-4F8F-A6FE-ED8CAA97C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D9552E-EEF9-41F2-A1B9-230C11490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769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D420D3-DF24-4E60-8D7B-AAAFC9E28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7F0520-B878-43D5-9B03-C2713CD71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D6ABC27-9149-4424-B182-244CDF6997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D3B0AFD-E494-4F05-BC06-DD27022E6F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0CCB707-7099-4F83-9F0C-210C8D61C1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45A5310-6063-428E-BECD-623CDD459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9E42C34-07AA-432D-B3FB-6276FBD00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CCB0175-131D-4A0B-82CB-3E2E0D00E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360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DD231-E82C-4E51-8F2A-7C3D76BEC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EF2E8E9-304E-419F-9E10-51EA597DE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93D3026-E1AE-4FFC-A389-3B212188D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AB5D375-0580-4C81-8D26-4D3CA745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18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CDB6CEA-3412-4FC7-9762-68F517224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156C55E-E61F-442E-BCED-9346B48C7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1FA3254-D46A-4C1F-A17E-C6442988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65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0D25EF-1A96-474E-943A-163D9F03B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F095BE-D6D3-4900-B9B0-62A08C2EF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1459C53-3F69-46AC-949F-3CC899BDC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FAFD0A-F2E0-44D0-9BE4-BE89035F9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9B3254-32D1-4FCF-ADD2-73DDE49D0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D9F50B-AB17-48D9-B097-0A43A9E9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0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BA1418-7746-4CB4-99F8-734E3897D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5849B67-E3E5-4954-BC29-7CFA09FA73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81BCD47-2EAE-4890-9ED5-E252308F2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80A0E1-5D72-4EF7-9E9F-79A7C74C2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1430E0B-63F4-4CAC-BE68-2A3124254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232B2AA-1A18-4954-A2D0-AB2738B19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10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24C94B9-621D-438D-9130-0D428672D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13A24F-1080-48FB-B447-F6E4A1C77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EA2286-F1F6-418D-8594-D777775463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8E4BC-6331-4708-9F48-50E9ACC89D69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DC0675-47E6-471F-97B1-0232B22DCE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17BF63-4BD4-4A26-B556-0CBE5A91DE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16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0FC6DA-25F4-448D-954F-E53F6F9822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Účetní závěrka a účetní uzávěrka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90CEFD-1519-4F53-9D0B-B554A712E1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Michaela Landová</a:t>
            </a:r>
          </a:p>
        </p:txBody>
      </p:sp>
    </p:spTree>
    <p:extLst>
      <p:ext uri="{BB962C8B-B14F-4D97-AF65-F5344CB8AC3E}">
        <p14:creationId xmlns:p14="http://schemas.microsoft.com/office/powerpoint/2010/main" val="2532580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256071-6DA1-4D3A-8547-383A0F68F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758" y="593889"/>
            <a:ext cx="11100484" cy="935107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u="sng" dirty="0"/>
              <a:t>E. Účtování závěrečných operací na konci účetního období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144BA4-A67E-4C1B-BCDE-313DBB4FD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720" y="1528996"/>
            <a:ext cx="11100484" cy="4933587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highlight>
                  <a:srgbClr val="FFFF00"/>
                </a:highlight>
              </a:rPr>
              <a:t>Závěrečné operace u zásob </a:t>
            </a:r>
          </a:p>
          <a:p>
            <a:r>
              <a:rPr lang="cs-CZ" dirty="0">
                <a:highlight>
                  <a:srgbClr val="00FF00"/>
                </a:highlight>
              </a:rPr>
              <a:t>Dohadné položky</a:t>
            </a:r>
          </a:p>
          <a:p>
            <a:r>
              <a:rPr lang="cs-CZ" dirty="0">
                <a:highlight>
                  <a:srgbClr val="FF99FF"/>
                </a:highlight>
              </a:rPr>
              <a:t>Časové rozlišení nákladů a výnosů </a:t>
            </a:r>
          </a:p>
          <a:p>
            <a:pPr lvl="1"/>
            <a:r>
              <a:rPr lang="cs-CZ" dirty="0">
                <a:highlight>
                  <a:srgbClr val="FF99FF"/>
                </a:highlight>
              </a:rPr>
              <a:t>náklady příštích období </a:t>
            </a:r>
          </a:p>
          <a:p>
            <a:pPr lvl="1"/>
            <a:r>
              <a:rPr lang="cs-CZ" dirty="0">
                <a:highlight>
                  <a:srgbClr val="FF99FF"/>
                </a:highlight>
              </a:rPr>
              <a:t>komplexní náklady příštích období</a:t>
            </a:r>
          </a:p>
          <a:p>
            <a:pPr lvl="1"/>
            <a:r>
              <a:rPr lang="cs-CZ" dirty="0">
                <a:highlight>
                  <a:srgbClr val="FF99FF"/>
                </a:highlight>
              </a:rPr>
              <a:t>výdaje příštích období</a:t>
            </a:r>
          </a:p>
          <a:p>
            <a:pPr lvl="1"/>
            <a:r>
              <a:rPr lang="cs-CZ" dirty="0">
                <a:highlight>
                  <a:srgbClr val="FF99FF"/>
                </a:highlight>
              </a:rPr>
              <a:t>výnosy příštích období</a:t>
            </a:r>
          </a:p>
          <a:p>
            <a:pPr lvl="1"/>
            <a:r>
              <a:rPr lang="cs-CZ" dirty="0">
                <a:highlight>
                  <a:srgbClr val="FF99FF"/>
                </a:highlight>
              </a:rPr>
              <a:t>příjmy příštích období</a:t>
            </a:r>
          </a:p>
          <a:p>
            <a:r>
              <a:rPr lang="cs-CZ" dirty="0">
                <a:highlight>
                  <a:srgbClr val="C0C0C0"/>
                </a:highlight>
              </a:rPr>
              <a:t>Rezervy</a:t>
            </a:r>
          </a:p>
          <a:p>
            <a:r>
              <a:rPr lang="cs-CZ" dirty="0">
                <a:highlight>
                  <a:srgbClr val="00FFFF"/>
                </a:highlight>
              </a:rPr>
              <a:t>Kurzové rozdíly</a:t>
            </a:r>
          </a:p>
          <a:p>
            <a:r>
              <a:rPr lang="cs-CZ" dirty="0">
                <a:highlight>
                  <a:srgbClr val="0000FF"/>
                </a:highlight>
              </a:rPr>
              <a:t>Opravné položky</a:t>
            </a:r>
          </a:p>
          <a:p>
            <a:r>
              <a:rPr lang="cs-CZ" dirty="0">
                <a:highlight>
                  <a:srgbClr val="808000"/>
                </a:highlight>
              </a:rPr>
              <a:t>Odpis pohledávek</a:t>
            </a:r>
          </a:p>
        </p:txBody>
      </p:sp>
    </p:spTree>
    <p:extLst>
      <p:ext uri="{BB962C8B-B14F-4D97-AF65-F5344CB8AC3E}">
        <p14:creationId xmlns:p14="http://schemas.microsoft.com/office/powerpoint/2010/main" val="2942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534C2-124B-4364-A83B-6468027D9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4372"/>
          </a:xfrm>
        </p:spPr>
        <p:txBody>
          <a:bodyPr>
            <a:normAutofit/>
          </a:bodyPr>
          <a:lstStyle/>
          <a:p>
            <a:r>
              <a:rPr lang="cs-CZ" b="1" dirty="0">
                <a:highlight>
                  <a:srgbClr val="FFFF00"/>
                </a:highlight>
              </a:rPr>
              <a:t>Závěrečné operace u zásob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6A878A-A5D7-4830-B546-774FF9D48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9691"/>
            <a:ext cx="10515600" cy="4527272"/>
          </a:xfrm>
        </p:spPr>
        <p:txBody>
          <a:bodyPr/>
          <a:lstStyle/>
          <a:p>
            <a:pPr marL="0" indent="0">
              <a:buNone/>
            </a:pPr>
            <a:r>
              <a:rPr lang="cs-CZ" sz="3600" dirty="0"/>
              <a:t>Tato kapitola obsahuje 3 možné situace:</a:t>
            </a:r>
          </a:p>
          <a:p>
            <a:pPr marL="0" indent="0">
              <a:buNone/>
            </a:pPr>
            <a:endParaRPr lang="cs-CZ" sz="3600" dirty="0"/>
          </a:p>
          <a:p>
            <a:pPr marL="514350" indent="-514350">
              <a:buFont typeface="+mj-lt"/>
              <a:buAutoNum type="arabicPeriod"/>
            </a:pPr>
            <a:r>
              <a:rPr lang="cs-CZ" sz="3600" dirty="0"/>
              <a:t>Zásoby na cestě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dirty="0"/>
              <a:t>Nevyfakturované dodávky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dirty="0"/>
              <a:t>Závěrečné operace u zásob při účtování způsobem</a:t>
            </a:r>
            <a:r>
              <a:rPr lang="cs-CZ" sz="3600" b="1" dirty="0"/>
              <a:t> B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8766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FF0C7-1D42-4AA0-A694-B4E4089D1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1697"/>
          </a:xfrm>
        </p:spPr>
        <p:txBody>
          <a:bodyPr anchor="t">
            <a:noAutofit/>
          </a:bodyPr>
          <a:lstStyle/>
          <a:p>
            <a:r>
              <a:rPr lang="cs-CZ" b="1" u="sng" dirty="0"/>
              <a:t>1. Zásoby na cestě </a:t>
            </a:r>
            <a:r>
              <a:rPr lang="cs-CZ" b="1" dirty="0"/>
              <a:t>			    </a:t>
            </a:r>
            <a:r>
              <a:rPr lang="cs-CZ" sz="2400" dirty="0">
                <a:highlight>
                  <a:srgbClr val="FFFF00"/>
                </a:highlight>
              </a:rPr>
              <a:t>Závěrečné operace u</a:t>
            </a:r>
            <a:r>
              <a:rPr lang="cs-CZ" sz="4000" dirty="0">
                <a:highlight>
                  <a:srgbClr val="FFFF00"/>
                </a:highlight>
              </a:rPr>
              <a:t> </a:t>
            </a:r>
            <a:r>
              <a:rPr lang="cs-CZ" sz="2400" dirty="0">
                <a:highlight>
                  <a:srgbClr val="FFFF00"/>
                </a:highlight>
              </a:rPr>
              <a:t>zásob</a:t>
            </a:r>
            <a:r>
              <a:rPr lang="cs-CZ" sz="3600" dirty="0">
                <a:highlight>
                  <a:srgbClr val="FFFF00"/>
                </a:highlight>
              </a:rPr>
              <a:t> </a:t>
            </a:r>
            <a:br>
              <a:rPr lang="cs-CZ" dirty="0">
                <a:highlight>
                  <a:srgbClr val="FFFF00"/>
                </a:highlight>
              </a:rPr>
            </a:br>
            <a:r>
              <a:rPr lang="cs-CZ" b="1" u="sng" dirty="0"/>
              <a:t>        </a:t>
            </a:r>
            <a:endParaRPr lang="cs-CZ" sz="1600" b="1" u="sng" dirty="0">
              <a:highlight>
                <a:srgbClr val="FFFF00"/>
              </a:highligh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561461-740F-4AC0-9E16-4AE74BE38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584" y="1136822"/>
            <a:ext cx="10656216" cy="5480455"/>
          </a:xfrm>
        </p:spPr>
        <p:txBody>
          <a:bodyPr>
            <a:normAutofit fontScale="25000" lnSpcReduction="20000"/>
          </a:bodyPr>
          <a:lstStyle/>
          <a:p>
            <a:r>
              <a:rPr lang="cs-CZ" sz="11200" b="1" dirty="0"/>
              <a:t>Zásoby na cestě </a:t>
            </a:r>
            <a:r>
              <a:rPr lang="cs-CZ" sz="11200" dirty="0"/>
              <a:t>– účtujeme, pokud přijde FAP za zásobu do posledního dne běžného účetního období, ale zásoba je doručena až v následujícím období.</a:t>
            </a:r>
          </a:p>
          <a:p>
            <a:pPr marL="0" indent="0">
              <a:buNone/>
            </a:pPr>
            <a:endParaRPr lang="cs-CZ" sz="9600" dirty="0"/>
          </a:p>
          <a:p>
            <a:pPr marL="0" indent="0">
              <a:buNone/>
            </a:pPr>
            <a:endParaRPr lang="cs-CZ" sz="6400" dirty="0"/>
          </a:p>
          <a:p>
            <a:pPr marL="0" indent="0">
              <a:buNone/>
            </a:pPr>
            <a:r>
              <a:rPr lang="cs-CZ" sz="11200" dirty="0"/>
              <a:t>Tuto situaci opatříme k 31. 12. 2020 účetní operací zásoby na cestě, 	použijeme účet </a:t>
            </a:r>
            <a:r>
              <a:rPr lang="cs-CZ" sz="11200" u="sng" dirty="0"/>
              <a:t>119 materiál na cestě</a:t>
            </a:r>
            <a:r>
              <a:rPr lang="cs-CZ" sz="11200" dirty="0"/>
              <a:t>, nebo </a:t>
            </a:r>
            <a:r>
              <a:rPr lang="cs-CZ" sz="11200" u="sng" dirty="0"/>
              <a:t>139 zboží na cestě</a:t>
            </a:r>
            <a:r>
              <a:rPr lang="cs-CZ" sz="11200" dirty="0"/>
              <a:t>. 	Tyto účty nahrazují účty materiál na skladě 112, nebo zboží na 	skladě 132.</a:t>
            </a:r>
          </a:p>
          <a:p>
            <a:pPr marL="0" indent="0">
              <a:buNone/>
            </a:pPr>
            <a:r>
              <a:rPr lang="cs-CZ" sz="9600" dirty="0"/>
              <a:t> </a:t>
            </a:r>
            <a:r>
              <a:rPr lang="cs-CZ" sz="8800" dirty="0"/>
              <a:t>Postup účtování:</a:t>
            </a:r>
          </a:p>
          <a:p>
            <a:pPr marL="0" indent="0">
              <a:buNone/>
            </a:pPr>
            <a:r>
              <a:rPr lang="cs-CZ" sz="8800" dirty="0"/>
              <a:t> v běžném období:                                                                                         </a:t>
            </a:r>
            <a:r>
              <a:rPr lang="cs-CZ" sz="8800" b="1" dirty="0"/>
              <a:t>MD     /     D</a:t>
            </a:r>
          </a:p>
          <a:p>
            <a:pPr marL="0" indent="0">
              <a:buNone/>
            </a:pPr>
            <a:r>
              <a:rPr lang="cs-CZ" sz="8800" dirty="0"/>
              <a:t>1) 20. 12. 2020, FAP za nákup zásoby (</a:t>
            </a:r>
            <a:r>
              <a:rPr lang="cs-CZ" sz="8800" dirty="0" err="1"/>
              <a:t>zp</a:t>
            </a:r>
            <a:r>
              <a:rPr lang="cs-CZ" sz="8800" dirty="0"/>
              <a:t>. A)  5 000,- 		111 (131) / 321</a:t>
            </a:r>
          </a:p>
          <a:p>
            <a:pPr marL="0" indent="0">
              <a:buNone/>
            </a:pPr>
            <a:r>
              <a:rPr lang="cs-CZ" sz="8800" dirty="0"/>
              <a:t>2) 31. 12. 2020, VUD zásoba na cestě (nedošla) 5 000,-  		</a:t>
            </a:r>
            <a:r>
              <a:rPr lang="cs-CZ" sz="8800" b="1" dirty="0"/>
              <a:t>119 (139) </a:t>
            </a:r>
            <a:r>
              <a:rPr lang="cs-CZ" sz="8800" dirty="0"/>
              <a:t>/ 111 (131)</a:t>
            </a:r>
          </a:p>
          <a:p>
            <a:pPr marL="0" indent="0">
              <a:buNone/>
            </a:pPr>
            <a:r>
              <a:rPr lang="cs-CZ" sz="8000" dirty="0"/>
              <a:t>                                                                                                             ( </a:t>
            </a:r>
            <a:r>
              <a:rPr lang="cs-CZ" sz="8000" i="1" dirty="0"/>
              <a:t>místo 112 nebo 132)</a:t>
            </a:r>
          </a:p>
          <a:p>
            <a:pPr marL="0" indent="0">
              <a:buNone/>
            </a:pPr>
            <a:r>
              <a:rPr lang="cs-CZ" sz="8800" dirty="0"/>
              <a:t>v následujícím období:</a:t>
            </a:r>
          </a:p>
          <a:p>
            <a:pPr marL="0" indent="0">
              <a:buNone/>
            </a:pPr>
            <a:r>
              <a:rPr lang="cs-CZ" sz="8800" dirty="0"/>
              <a:t>3) 4. 1. 2021, VUD příjemka zásoby na sklad (došla) 5 000,-	112 (132) / </a:t>
            </a:r>
            <a:r>
              <a:rPr lang="cs-CZ" sz="8800" b="1" dirty="0"/>
              <a:t>119 (139)</a:t>
            </a:r>
            <a:r>
              <a:rPr lang="cs-CZ" sz="8800" dirty="0"/>
              <a:t>	</a:t>
            </a:r>
            <a:r>
              <a:rPr lang="cs-CZ" sz="9600" dirty="0"/>
              <a:t>	</a:t>
            </a:r>
          </a:p>
          <a:p>
            <a:pPr marL="0" indent="0">
              <a:buNone/>
            </a:pPr>
            <a:r>
              <a:rPr lang="cs-CZ" sz="9600" dirty="0"/>
              <a:t>	</a:t>
            </a:r>
          </a:p>
          <a:p>
            <a:pPr marL="0" indent="0">
              <a:buNone/>
            </a:pPr>
            <a:r>
              <a:rPr lang="cs-CZ" sz="9600" dirty="0"/>
              <a:t>          </a:t>
            </a:r>
          </a:p>
          <a:p>
            <a:pPr marL="0" indent="0">
              <a:buNone/>
            </a:pPr>
            <a:r>
              <a:rPr lang="cs-CZ" sz="2400" dirty="0"/>
              <a:t>	</a:t>
            </a: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72CF9F64-FAF8-4E1F-B9BD-F3461AA075A7}"/>
              </a:ext>
            </a:extLst>
          </p:cNvPr>
          <p:cNvCxnSpPr/>
          <p:nvPr/>
        </p:nvCxnSpPr>
        <p:spPr>
          <a:xfrm>
            <a:off x="697584" y="5858119"/>
            <a:ext cx="29594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>
            <a:extLst>
              <a:ext uri="{FF2B5EF4-FFF2-40B4-BE49-F238E27FC236}">
                <a16:creationId xmlns:a16="http://schemas.microsoft.com/office/drawing/2014/main" id="{5F949A13-142C-4B28-A197-DC8073AA70FB}"/>
              </a:ext>
            </a:extLst>
          </p:cNvPr>
          <p:cNvSpPr/>
          <p:nvPr/>
        </p:nvSpPr>
        <p:spPr>
          <a:xfrm>
            <a:off x="4260914" y="1855830"/>
            <a:ext cx="2516957" cy="755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Běžné období </a:t>
            </a:r>
          </a:p>
          <a:p>
            <a:pPr algn="ctr"/>
            <a:r>
              <a:rPr lang="cs-CZ" dirty="0"/>
              <a:t>2020  - FAP za zásobu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07D1CEE-C082-4768-B4C0-A460378282E8}"/>
              </a:ext>
            </a:extLst>
          </p:cNvPr>
          <p:cNvSpPr/>
          <p:nvPr/>
        </p:nvSpPr>
        <p:spPr>
          <a:xfrm>
            <a:off x="8493546" y="1841281"/>
            <a:ext cx="2582947" cy="755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Následující období </a:t>
            </a:r>
          </a:p>
          <a:p>
            <a:pPr algn="ctr"/>
            <a:r>
              <a:rPr lang="cs-CZ" dirty="0"/>
              <a:t>2021 – zásoba na skladě</a:t>
            </a:r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3C912DC2-7185-4BD6-B093-33EC24B6BA81}"/>
              </a:ext>
            </a:extLst>
          </p:cNvPr>
          <p:cNvSpPr/>
          <p:nvPr/>
        </p:nvSpPr>
        <p:spPr>
          <a:xfrm flipV="1">
            <a:off x="6777871" y="2036190"/>
            <a:ext cx="1715675" cy="2445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310E9523-EB0E-4F0C-AB41-6747DEE8DC7F}"/>
              </a:ext>
            </a:extLst>
          </p:cNvPr>
          <p:cNvCxnSpPr>
            <a:cxnSpLocks/>
          </p:cNvCxnSpPr>
          <p:nvPr/>
        </p:nvCxnSpPr>
        <p:spPr>
          <a:xfrm flipH="1">
            <a:off x="7586220" y="5418778"/>
            <a:ext cx="556182" cy="202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41F074B9-C802-4E5B-B53E-2A593AD2C3E9}"/>
              </a:ext>
            </a:extLst>
          </p:cNvPr>
          <p:cNvCxnSpPr>
            <a:cxnSpLocks/>
          </p:cNvCxnSpPr>
          <p:nvPr/>
        </p:nvCxnSpPr>
        <p:spPr>
          <a:xfrm>
            <a:off x="7864311" y="5660348"/>
            <a:ext cx="374716" cy="2964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9951F81C-5B5A-4A22-A0F9-29998E70D77C}"/>
              </a:ext>
            </a:extLst>
          </p:cNvPr>
          <p:cNvCxnSpPr/>
          <p:nvPr/>
        </p:nvCxnSpPr>
        <p:spPr>
          <a:xfrm flipH="1">
            <a:off x="7833675" y="5621676"/>
            <a:ext cx="405352" cy="3479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77FFD1A7-C88E-493A-8B6F-C4A9325B3775}"/>
              </a:ext>
            </a:extLst>
          </p:cNvPr>
          <p:cNvCxnSpPr/>
          <p:nvPr/>
        </p:nvCxnSpPr>
        <p:spPr>
          <a:xfrm>
            <a:off x="8795210" y="5557352"/>
            <a:ext cx="433633" cy="3479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F90A50B9-5D3F-47C0-A2DD-7FDC756E302A}"/>
              </a:ext>
            </a:extLst>
          </p:cNvPr>
          <p:cNvCxnSpPr>
            <a:cxnSpLocks/>
          </p:cNvCxnSpPr>
          <p:nvPr/>
        </p:nvCxnSpPr>
        <p:spPr>
          <a:xfrm flipH="1">
            <a:off x="8795210" y="5566333"/>
            <a:ext cx="329936" cy="3299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5735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3D0D53-2854-48EA-9FA0-13A0D7AE0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381"/>
            <a:ext cx="10515600" cy="862548"/>
          </a:xfrm>
        </p:spPr>
        <p:txBody>
          <a:bodyPr anchor="t">
            <a:normAutofit fontScale="90000"/>
          </a:bodyPr>
          <a:lstStyle/>
          <a:p>
            <a:r>
              <a:rPr lang="cs-CZ" b="1" u="sng" dirty="0"/>
              <a:t>2.  Nevyfakturované dodávky</a:t>
            </a:r>
            <a:r>
              <a:rPr lang="cs-CZ" b="1" dirty="0"/>
              <a:t>          </a:t>
            </a:r>
            <a:r>
              <a:rPr lang="cs-CZ" sz="4400" dirty="0">
                <a:highlight>
                  <a:srgbClr val="FFFF00"/>
                </a:highlight>
              </a:rPr>
              <a:t> </a:t>
            </a:r>
            <a:r>
              <a:rPr lang="cs-CZ" sz="2700" dirty="0">
                <a:highlight>
                  <a:srgbClr val="FFFF00"/>
                </a:highlight>
              </a:rPr>
              <a:t>Závěrečné operace u zásob</a:t>
            </a:r>
            <a:r>
              <a:rPr lang="cs-CZ" sz="4000" dirty="0">
                <a:highlight>
                  <a:srgbClr val="FFFF00"/>
                </a:highlight>
              </a:rPr>
              <a:t>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195331-FFE8-4668-A1AF-06060BD28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375"/>
            <a:ext cx="10515600" cy="5646655"/>
          </a:xfrm>
        </p:spPr>
        <p:txBody>
          <a:bodyPr>
            <a:normAutofit fontScale="25000" lnSpcReduction="20000"/>
          </a:bodyPr>
          <a:lstStyle/>
          <a:p>
            <a:r>
              <a:rPr lang="cs-CZ" sz="11200" b="1" dirty="0"/>
              <a:t>Nevyfakturované dodávky </a:t>
            </a:r>
            <a:r>
              <a:rPr lang="cs-CZ" sz="11200" dirty="0"/>
              <a:t>– účtujeme, pokud přijde zásoba do skladu do posledního dne běžného účetního období, ale FAP za zásobu je doručena až v následujícím období.</a:t>
            </a:r>
          </a:p>
          <a:p>
            <a:endParaRPr lang="cs-CZ" sz="11200" dirty="0"/>
          </a:p>
          <a:p>
            <a:pPr marL="0" indent="0">
              <a:buNone/>
            </a:pPr>
            <a:endParaRPr lang="cs-CZ" sz="11200" dirty="0"/>
          </a:p>
          <a:p>
            <a:pPr marL="0" indent="0">
              <a:buNone/>
            </a:pPr>
            <a:r>
              <a:rPr lang="cs-CZ" sz="11200" dirty="0"/>
              <a:t>Tuto situaci opatříme k 31. 12. 2020 účetní operací nevyfakturovaná dodávka, použijeme účet </a:t>
            </a:r>
            <a:r>
              <a:rPr lang="cs-CZ" sz="11200" b="1" u="sng" dirty="0"/>
              <a:t>389</a:t>
            </a:r>
            <a:r>
              <a:rPr lang="cs-CZ" sz="11200" u="sng" dirty="0"/>
              <a:t> dohadný účet pasivní</a:t>
            </a:r>
            <a:r>
              <a:rPr lang="cs-CZ" sz="11200" dirty="0"/>
              <a:t>, který nahrazuje účet dodavatelé. Nevyfakturovanou částku určíme odhadem.		</a:t>
            </a:r>
          </a:p>
          <a:p>
            <a:pPr marL="0" indent="0">
              <a:buNone/>
            </a:pPr>
            <a:r>
              <a:rPr lang="cs-CZ" sz="9600" dirty="0"/>
              <a:t> </a:t>
            </a:r>
            <a:r>
              <a:rPr lang="cs-CZ" sz="8800" dirty="0"/>
              <a:t>Postup účtování:</a:t>
            </a:r>
          </a:p>
          <a:p>
            <a:pPr marL="0" indent="0">
              <a:buNone/>
            </a:pPr>
            <a:r>
              <a:rPr lang="cs-CZ" sz="8800" dirty="0"/>
              <a:t> v běžném období: 					                      </a:t>
            </a:r>
            <a:r>
              <a:rPr lang="cs-CZ" sz="8800" b="1" dirty="0"/>
              <a:t>MD     /     D</a:t>
            </a:r>
          </a:p>
          <a:p>
            <a:pPr marL="0" indent="0">
              <a:buNone/>
            </a:pPr>
            <a:r>
              <a:rPr lang="cs-CZ" sz="8800" dirty="0"/>
              <a:t>					     						    1) 22. 12. 2020, VUD příjemka zásoby na sklad (</a:t>
            </a:r>
            <a:r>
              <a:rPr lang="cs-CZ" sz="8800" dirty="0" err="1"/>
              <a:t>zp</a:t>
            </a:r>
            <a:r>
              <a:rPr lang="cs-CZ" sz="8800" dirty="0"/>
              <a:t>. A) 7 000,-       112 (132) / 111 (131)</a:t>
            </a:r>
          </a:p>
          <a:p>
            <a:pPr marL="0" indent="0">
              <a:buNone/>
            </a:pPr>
            <a:r>
              <a:rPr lang="cs-CZ" sz="8800" dirty="0"/>
              <a:t>2) 31. 12. 2020, VUD faktura na zásobu nedošla 7 000,-	            111 (131) /  </a:t>
            </a:r>
            <a:r>
              <a:rPr lang="cs-CZ" sz="8800" b="1" dirty="0"/>
              <a:t>389</a:t>
            </a:r>
            <a:r>
              <a:rPr lang="cs-CZ" sz="8800" dirty="0"/>
              <a:t> </a:t>
            </a:r>
            <a:r>
              <a:rPr lang="cs-CZ" sz="8000" i="1" dirty="0"/>
              <a:t>(místo 321)</a:t>
            </a:r>
          </a:p>
          <a:p>
            <a:pPr marL="0" indent="0">
              <a:buNone/>
            </a:pPr>
            <a:endParaRPr lang="cs-CZ" sz="8800" dirty="0"/>
          </a:p>
          <a:p>
            <a:pPr marL="0" indent="0">
              <a:buNone/>
            </a:pPr>
            <a:r>
              <a:rPr lang="cs-CZ" sz="8800" dirty="0"/>
              <a:t>v následujícím období:</a:t>
            </a:r>
          </a:p>
          <a:p>
            <a:pPr marL="0" indent="0">
              <a:buNone/>
            </a:pPr>
            <a:r>
              <a:rPr lang="cs-CZ" sz="8800" dirty="0"/>
              <a:t>3) 4. 1. 2021, FAP na zásobu(došla) 7 000,-	  	              	     </a:t>
            </a:r>
            <a:r>
              <a:rPr lang="cs-CZ" sz="8800" b="1" dirty="0"/>
              <a:t>389</a:t>
            </a:r>
            <a:r>
              <a:rPr lang="cs-CZ" sz="8800" dirty="0"/>
              <a:t>/ 321		</a:t>
            </a:r>
          </a:p>
          <a:p>
            <a:endParaRPr lang="cs-CZ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CC357C00-BCCE-4AE2-AAB5-DC1881BE2EAC}"/>
              </a:ext>
            </a:extLst>
          </p:cNvPr>
          <p:cNvCxnSpPr/>
          <p:nvPr/>
        </p:nvCxnSpPr>
        <p:spPr>
          <a:xfrm>
            <a:off x="10680569" y="5222450"/>
            <a:ext cx="358219" cy="4996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8A10E495-8A60-46C3-8C65-A24798FBAAD6}"/>
              </a:ext>
            </a:extLst>
          </p:cNvPr>
          <p:cNvCxnSpPr>
            <a:cxnSpLocks/>
          </p:cNvCxnSpPr>
          <p:nvPr/>
        </p:nvCxnSpPr>
        <p:spPr>
          <a:xfrm flipV="1">
            <a:off x="10680569" y="5222450"/>
            <a:ext cx="358219" cy="4996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7ED3E66B-99C3-4E69-A4B7-860F26AA7A02}"/>
              </a:ext>
            </a:extLst>
          </p:cNvPr>
          <p:cNvSpPr/>
          <p:nvPr/>
        </p:nvSpPr>
        <p:spPr>
          <a:xfrm>
            <a:off x="3358297" y="2045616"/>
            <a:ext cx="2618295" cy="7212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Běžné období</a:t>
            </a:r>
          </a:p>
          <a:p>
            <a:pPr algn="ctr"/>
            <a:r>
              <a:rPr lang="cs-CZ" dirty="0"/>
              <a:t>2020 – zásoba na skladě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8A3C834F-BCC0-4F65-8EA9-94B4B2B77BB3}"/>
              </a:ext>
            </a:extLst>
          </p:cNvPr>
          <p:cNvSpPr/>
          <p:nvPr/>
        </p:nvSpPr>
        <p:spPr>
          <a:xfrm>
            <a:off x="7707197" y="2045616"/>
            <a:ext cx="2747129" cy="7212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Následující období</a:t>
            </a:r>
          </a:p>
          <a:p>
            <a:pPr algn="ctr"/>
            <a:r>
              <a:rPr lang="cs-CZ" dirty="0"/>
              <a:t>2021 – došla FAP za zásobu</a:t>
            </a:r>
          </a:p>
        </p:txBody>
      </p:sp>
      <p:sp>
        <p:nvSpPr>
          <p:cNvPr id="13" name="Šipka: doprava 12">
            <a:extLst>
              <a:ext uri="{FF2B5EF4-FFF2-40B4-BE49-F238E27FC236}">
                <a16:creationId xmlns:a16="http://schemas.microsoft.com/office/drawing/2014/main" id="{F527CE2D-7A9F-4E55-8028-0DB8E437750D}"/>
              </a:ext>
            </a:extLst>
          </p:cNvPr>
          <p:cNvSpPr/>
          <p:nvPr/>
        </p:nvSpPr>
        <p:spPr>
          <a:xfrm>
            <a:off x="5976592" y="2293226"/>
            <a:ext cx="1730605" cy="2259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0A0F357F-E7C2-4FE7-ABC4-44854CF42411}"/>
              </a:ext>
            </a:extLst>
          </p:cNvPr>
          <p:cNvCxnSpPr/>
          <p:nvPr/>
        </p:nvCxnSpPr>
        <p:spPr>
          <a:xfrm>
            <a:off x="838200" y="5722070"/>
            <a:ext cx="30644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593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86A9DE-5335-4C86-BC96-3ED75DA16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70700"/>
            <a:ext cx="10813331" cy="853127"/>
          </a:xfrm>
        </p:spPr>
        <p:txBody>
          <a:bodyPr anchor="t">
            <a:normAutofit fontScale="90000"/>
          </a:bodyPr>
          <a:lstStyle/>
          <a:p>
            <a:r>
              <a:rPr lang="cs-CZ" b="1" dirty="0"/>
              <a:t>3. Závěrečné operace při účtování zásob způsobem B                       			</a:t>
            </a:r>
            <a:r>
              <a:rPr lang="cs-CZ" sz="3100" b="1" i="1" dirty="0">
                <a:solidFill>
                  <a:schemeClr val="bg2">
                    <a:lumMod val="75000"/>
                  </a:schemeClr>
                </a:solidFill>
              </a:rPr>
              <a:t>k 27.10.2021	</a:t>
            </a:r>
            <a:r>
              <a:rPr lang="cs-CZ" b="1" dirty="0"/>
              <a:t>		</a:t>
            </a:r>
            <a:r>
              <a:rPr lang="cs-CZ" sz="2700" dirty="0">
                <a:highlight>
                  <a:srgbClr val="FFFF00"/>
                </a:highlight>
              </a:rPr>
              <a:t>Závěrečné operace u</a:t>
            </a:r>
            <a:r>
              <a:rPr lang="cs-CZ" sz="2200" dirty="0">
                <a:highlight>
                  <a:srgbClr val="FFFF00"/>
                </a:highlight>
              </a:rPr>
              <a:t> </a:t>
            </a:r>
            <a:r>
              <a:rPr lang="cs-CZ" sz="2700" dirty="0">
                <a:highlight>
                  <a:srgbClr val="FFFF00"/>
                </a:highlight>
              </a:rPr>
              <a:t>zásob</a:t>
            </a:r>
            <a:r>
              <a:rPr lang="cs-CZ" sz="2200" dirty="0">
                <a:highlight>
                  <a:srgbClr val="FFFF00"/>
                </a:highlight>
              </a:rPr>
              <a:t>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F9196C-A1DB-4B72-948B-38DE87674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102936"/>
            <a:ext cx="10515600" cy="5684364"/>
          </a:xfrm>
        </p:spPr>
        <p:txBody>
          <a:bodyPr>
            <a:normAutofit/>
          </a:bodyPr>
          <a:lstStyle/>
          <a:p>
            <a:r>
              <a:rPr lang="cs-CZ" dirty="0"/>
              <a:t>Tyto operace jsou již známé z předchozí výuky (účtování o zásobách způsobem B).</a:t>
            </a:r>
          </a:p>
          <a:p>
            <a:r>
              <a:rPr lang="cs-CZ" dirty="0"/>
              <a:t>Jde o zjištění konečného stavu zásoby na skladě k 31. 12. 2020 Tento stav se zjistí pomocí </a:t>
            </a:r>
            <a:r>
              <a:rPr lang="cs-CZ" u="sng" dirty="0"/>
              <a:t>inventury</a:t>
            </a:r>
            <a:r>
              <a:rPr lang="cs-CZ" dirty="0"/>
              <a:t> a následně se zaúčtuje na účet zásoba na skladě se souvztažným zápisem na nákladovém účtu (spotřeba zásoby), </a:t>
            </a:r>
            <a:r>
              <a:rPr lang="cs-CZ" dirty="0">
                <a:highlight>
                  <a:srgbClr val="C0C0C0"/>
                </a:highlight>
              </a:rPr>
              <a:t>jako </a:t>
            </a:r>
            <a:r>
              <a:rPr lang="cs-CZ" b="1" dirty="0">
                <a:highlight>
                  <a:srgbClr val="C0C0C0"/>
                </a:highlight>
              </a:rPr>
              <a:t>úbytek nákladu na straně D</a:t>
            </a:r>
          </a:p>
          <a:p>
            <a:pPr marL="0" indent="0">
              <a:buNone/>
            </a:pPr>
            <a:r>
              <a:rPr lang="cs-CZ" sz="2400" dirty="0"/>
              <a:t>Postup účtování:                                                                                               </a:t>
            </a:r>
            <a:r>
              <a:rPr lang="cs-CZ" sz="2200" dirty="0"/>
              <a:t>MD  /  D</a:t>
            </a:r>
          </a:p>
          <a:p>
            <a:pPr marL="0" indent="0">
              <a:buNone/>
            </a:pPr>
            <a:r>
              <a:rPr lang="cs-CZ" sz="2200" dirty="0"/>
              <a:t>1) 31.12. 2020, VUD, KS zásoby na skladě zjištěný inventurou 6 000,-   </a:t>
            </a:r>
            <a:r>
              <a:rPr lang="cs-CZ" sz="2200" dirty="0">
                <a:solidFill>
                  <a:srgbClr val="CC00CC"/>
                </a:solidFill>
              </a:rPr>
              <a:t>112 (132) / 501 (504)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CC00CC"/>
                </a:solidFill>
              </a:rPr>
              <a:t>                                                               112 (132)                                                  501 (504)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       MD   zásoba na </a:t>
            </a:r>
            <a:r>
              <a:rPr lang="cs-CZ" sz="2000" dirty="0" err="1"/>
              <a:t>skl</a:t>
            </a:r>
            <a:r>
              <a:rPr lang="cs-CZ" sz="2000" dirty="0"/>
              <a:t>.     D                         MD  spotřeba zásoby   D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                        +      -                                                          +       -                                       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                                                                       stav 50 000,-</a:t>
            </a:r>
          </a:p>
          <a:p>
            <a:pPr marL="0" indent="0">
              <a:buNone/>
            </a:pPr>
            <a:r>
              <a:rPr lang="cs-CZ" sz="2000" dirty="0"/>
              <a:t>		      	    1) 6 000,-                                                                           1) 6 000,-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A6CD1438-E5B4-4691-88F3-0B3E862F5991}"/>
              </a:ext>
            </a:extLst>
          </p:cNvPr>
          <p:cNvCxnSpPr>
            <a:cxnSpLocks/>
          </p:cNvCxnSpPr>
          <p:nvPr/>
        </p:nvCxnSpPr>
        <p:spPr>
          <a:xfrm>
            <a:off x="3830817" y="5260163"/>
            <a:ext cx="241404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5E4237DE-348C-4F21-8B1E-55548581A414}"/>
              </a:ext>
            </a:extLst>
          </p:cNvPr>
          <p:cNvCxnSpPr/>
          <p:nvPr/>
        </p:nvCxnSpPr>
        <p:spPr>
          <a:xfrm>
            <a:off x="5175315" y="5260158"/>
            <a:ext cx="0" cy="152714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D2979132-222D-4922-A8AD-B9273BC432A9}"/>
              </a:ext>
            </a:extLst>
          </p:cNvPr>
          <p:cNvCxnSpPr>
            <a:cxnSpLocks/>
          </p:cNvCxnSpPr>
          <p:nvPr/>
        </p:nvCxnSpPr>
        <p:spPr>
          <a:xfrm>
            <a:off x="7739406" y="5267240"/>
            <a:ext cx="241326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25D057F5-1E89-4D68-9E81-3331705BCC30}"/>
              </a:ext>
            </a:extLst>
          </p:cNvPr>
          <p:cNvCxnSpPr>
            <a:cxnSpLocks/>
          </p:cNvCxnSpPr>
          <p:nvPr/>
        </p:nvCxnSpPr>
        <p:spPr>
          <a:xfrm>
            <a:off x="8946037" y="5267240"/>
            <a:ext cx="1" cy="14470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6C51DC88-51E8-473C-8EE0-B1A8F155F042}"/>
              </a:ext>
            </a:extLst>
          </p:cNvPr>
          <p:cNvCxnSpPr>
            <a:cxnSpLocks/>
          </p:cNvCxnSpPr>
          <p:nvPr/>
        </p:nvCxnSpPr>
        <p:spPr>
          <a:xfrm flipH="1" flipV="1">
            <a:off x="4496586" y="6570481"/>
            <a:ext cx="521302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8517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7CA2A5-7686-4C49-AF29-FA412C50F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1250"/>
          </a:xfrm>
        </p:spPr>
        <p:txBody>
          <a:bodyPr>
            <a:normAutofit/>
          </a:bodyPr>
          <a:lstStyle/>
          <a:p>
            <a:r>
              <a:rPr lang="cs-CZ" sz="4000" b="1" dirty="0">
                <a:highlight>
                  <a:srgbClr val="00FF00"/>
                </a:highlight>
                <a:latin typeface="+mn-lt"/>
              </a:rPr>
              <a:t>Dohadné položky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A74159-8D16-4F96-98C2-D991939BC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1790"/>
            <a:ext cx="10515600" cy="5552387"/>
          </a:xfrm>
        </p:spPr>
        <p:txBody>
          <a:bodyPr>
            <a:normAutofit/>
          </a:bodyPr>
          <a:lstStyle/>
          <a:p>
            <a:r>
              <a:rPr lang="cs-CZ" dirty="0"/>
              <a:t>Účtujeme tehdy, když do konce účetního období není známá výše závazku nebo pohledávky</a:t>
            </a:r>
          </a:p>
          <a:p>
            <a:r>
              <a:rPr lang="cs-CZ" dirty="0"/>
              <a:t>Jde o tyto situace:</a:t>
            </a:r>
          </a:p>
          <a:p>
            <a:pPr lvl="1"/>
            <a:r>
              <a:rPr lang="cs-CZ" b="1" dirty="0"/>
              <a:t>Dohadná položka </a:t>
            </a:r>
            <a:r>
              <a:rPr lang="cs-CZ" b="1" u="sng" dirty="0"/>
              <a:t>pasivní</a:t>
            </a:r>
            <a:r>
              <a:rPr lang="cs-CZ" b="1" dirty="0"/>
              <a:t> – jde o nevyfakturovanou dodávku </a:t>
            </a:r>
            <a:r>
              <a:rPr lang="cs-CZ" dirty="0"/>
              <a:t>vody, energií, případně jiných dodávek – </a:t>
            </a:r>
            <a:r>
              <a:rPr lang="cs-CZ" b="1" dirty="0"/>
              <a:t>závazek </a:t>
            </a:r>
            <a:r>
              <a:rPr lang="cs-CZ" dirty="0"/>
              <a:t>vůči dodavateli se musí odhadnout a odhad zaúčtovat na </a:t>
            </a:r>
            <a:r>
              <a:rPr lang="cs-CZ" b="1" dirty="0"/>
              <a:t>dohadný účet pasivní</a:t>
            </a:r>
            <a:r>
              <a:rPr lang="cs-CZ" dirty="0"/>
              <a:t> </a:t>
            </a:r>
            <a:r>
              <a:rPr lang="cs-CZ" b="1" dirty="0"/>
              <a:t>389</a:t>
            </a:r>
            <a:r>
              <a:rPr lang="cs-CZ" dirty="0"/>
              <a:t> do toho účetního období, se kterým nevyfakturovaná dodávka souvisí</a:t>
            </a:r>
          </a:p>
          <a:p>
            <a:pPr lvl="1"/>
            <a:r>
              <a:rPr lang="cs-CZ" b="1" dirty="0"/>
              <a:t>Dohadná položka </a:t>
            </a:r>
            <a:r>
              <a:rPr lang="cs-CZ" b="1" u="sng" dirty="0"/>
              <a:t>aktivní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b="1" dirty="0"/>
              <a:t>jde o nevyčíslenou pohledávku</a:t>
            </a:r>
            <a:r>
              <a:rPr lang="cs-CZ" dirty="0"/>
              <a:t>, např. ke vzniklé škodě pojišťovna do konce účetního období neposlala vyčíslení přiznané škody – výši </a:t>
            </a:r>
            <a:r>
              <a:rPr lang="cs-CZ" b="1" dirty="0"/>
              <a:t>pohledávky</a:t>
            </a:r>
            <a:r>
              <a:rPr lang="cs-CZ" dirty="0"/>
              <a:t> za pojišťovnou se musí odhadnout a tento odhad zaúčtovat na </a:t>
            </a:r>
            <a:r>
              <a:rPr lang="cs-CZ" b="1" dirty="0"/>
              <a:t>dohadný účet aktivní 388 </a:t>
            </a:r>
            <a:r>
              <a:rPr lang="cs-CZ" dirty="0"/>
              <a:t>v tom období, ve kterém byla škoda zjištěna </a:t>
            </a:r>
          </a:p>
          <a:p>
            <a:r>
              <a:rPr lang="cs-CZ" dirty="0"/>
              <a:t>V následujícím účetním období, až bude k dispozici skutečné vyúčtování se dohadná položka zruší „odúčtuje“</a:t>
            </a:r>
          </a:p>
        </p:txBody>
      </p:sp>
    </p:spTree>
    <p:extLst>
      <p:ext uri="{BB962C8B-B14F-4D97-AF65-F5344CB8AC3E}">
        <p14:creationId xmlns:p14="http://schemas.microsoft.com/office/powerpoint/2010/main" val="327649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0E73DE-0F63-4CD3-9B24-75D7272CE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031" y="249697"/>
            <a:ext cx="10515600" cy="504447"/>
          </a:xfrm>
          <a:solidFill>
            <a:srgbClr val="00CC00"/>
          </a:solidFill>
        </p:spPr>
        <p:txBody>
          <a:bodyPr>
            <a:normAutofit fontScale="90000"/>
          </a:bodyPr>
          <a:lstStyle/>
          <a:p>
            <a:r>
              <a:rPr lang="cs-CZ" sz="4000" b="1" dirty="0">
                <a:latin typeface="+mn-lt"/>
              </a:rPr>
              <a:t>Př. na DUP číslo účtu 389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6F526D-2B25-48C4-A9E4-D7C9EADB2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4144"/>
            <a:ext cx="10515600" cy="57503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000" b="1" dirty="0"/>
              <a:t>Popis situace</a:t>
            </a:r>
            <a:r>
              <a:rPr lang="cs-CZ" dirty="0"/>
              <a:t>:</a:t>
            </a:r>
          </a:p>
          <a:p>
            <a:r>
              <a:rPr lang="cs-CZ" dirty="0"/>
              <a:t>Dodavatel elektrické energie posílá vyúčtování spotřeby el. energie 1x ročně, vždy k 10. 8. za období 12 měsíců</a:t>
            </a:r>
          </a:p>
          <a:p>
            <a:r>
              <a:rPr lang="cs-CZ" dirty="0"/>
              <a:t>Toto období 12 měsíců neodpovídá účetnímu období, překrývá dvě účetní období </a:t>
            </a:r>
          </a:p>
          <a:p>
            <a:r>
              <a:rPr lang="cs-CZ" dirty="0"/>
              <a:t>Běžným (uzavíraným) obdobím je rok 2019</a:t>
            </a:r>
          </a:p>
          <a:p>
            <a:r>
              <a:rPr lang="cs-CZ" dirty="0"/>
              <a:t>Do předcházejícího období (2018)spadají měsíce srpen až prosinec </a:t>
            </a:r>
          </a:p>
          <a:p>
            <a:r>
              <a:rPr lang="cs-CZ" dirty="0"/>
              <a:t>Do běžného účetního období (2019) spadají měsíce leden až červenec 2019</a:t>
            </a:r>
          </a:p>
          <a:p>
            <a:r>
              <a:rPr lang="cs-CZ" dirty="0"/>
              <a:t>FAP za spotřebu el. energie je k dispozici dne 10. 8. 2019, na které je vyčíslena spotřeba energie části roku 2018 a části roku 2019 (od 1.1.2019 do 10. 8. 2019)</a:t>
            </a:r>
          </a:p>
          <a:p>
            <a:r>
              <a:rPr lang="cs-CZ" dirty="0"/>
              <a:t>Abychom mohli zaúčtovat skutečnou spotřebu energie za celý rok 2019, musíme provést odhad spotřeby energie za období 11. 8. 2019 až 31. 12. 2019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860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F12E1D-AD20-44A8-845A-7A6E1ED46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7839"/>
          </a:xfrm>
          <a:solidFill>
            <a:srgbClr val="00CC00"/>
          </a:solidFill>
        </p:spPr>
        <p:txBody>
          <a:bodyPr/>
          <a:lstStyle/>
          <a:p>
            <a:r>
              <a:rPr lang="cs-CZ" b="1" dirty="0"/>
              <a:t>Grafické znázornění popsané situace na DUP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503D2-7D4C-48B8-92D4-C09410D7A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234" y="1489435"/>
            <a:ext cx="10515600" cy="5184742"/>
          </a:xfrm>
        </p:spPr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    běžné období</a:t>
            </a:r>
          </a:p>
          <a:p>
            <a:pPr marL="0" indent="0">
              <a:buNone/>
            </a:pPr>
            <a:r>
              <a:rPr lang="cs-CZ" dirty="0"/>
              <a:t>               2018                                   2019                                 2020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08F80683-D47F-422E-96E1-66D1D5012C18}"/>
              </a:ext>
            </a:extLst>
          </p:cNvPr>
          <p:cNvSpPr/>
          <p:nvPr/>
        </p:nvSpPr>
        <p:spPr>
          <a:xfrm>
            <a:off x="933253" y="3223967"/>
            <a:ext cx="3384223" cy="85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1. 2. 3. 4. 5. 6. 7. 8. 9. 10. 11. 12.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C482B24-FB7A-4EE9-B3F8-38E4C27C0A2E}"/>
              </a:ext>
            </a:extLst>
          </p:cNvPr>
          <p:cNvSpPr/>
          <p:nvPr/>
        </p:nvSpPr>
        <p:spPr>
          <a:xfrm>
            <a:off x="4412529" y="3223967"/>
            <a:ext cx="3384223" cy="8578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50000"/>
              </a:lnSpc>
            </a:pPr>
            <a:r>
              <a:rPr lang="cs-CZ" dirty="0">
                <a:solidFill>
                  <a:schemeClr val="tx1"/>
                </a:solidFill>
              </a:rPr>
              <a:t>1. 2. 3. 4. 5. 6. 7. 8. 9. 10. 11. 12.</a:t>
            </a:r>
          </a:p>
          <a:p>
            <a:pPr algn="ctr"/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4614E86-5373-4F4C-B52F-A9558648BA18}"/>
              </a:ext>
            </a:extLst>
          </p:cNvPr>
          <p:cNvSpPr/>
          <p:nvPr/>
        </p:nvSpPr>
        <p:spPr>
          <a:xfrm>
            <a:off x="7891805" y="3223967"/>
            <a:ext cx="3260104" cy="8578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50000"/>
              </a:lnSpc>
            </a:pPr>
            <a:r>
              <a:rPr lang="cs-CZ" dirty="0">
                <a:solidFill>
                  <a:schemeClr val="tx1"/>
                </a:solidFill>
              </a:rPr>
              <a:t>1. 2. 3. 4. 5. 6. 7. 8. 9. 10. 11. 12.</a:t>
            </a:r>
          </a:p>
          <a:p>
            <a:pPr algn="ctr"/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BB0A873B-E423-4141-8355-70B282E47DA5}"/>
              </a:ext>
            </a:extLst>
          </p:cNvPr>
          <p:cNvSpPr/>
          <p:nvPr/>
        </p:nvSpPr>
        <p:spPr>
          <a:xfrm>
            <a:off x="2762836" y="4081806"/>
            <a:ext cx="3384224" cy="75414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FAP  spotřeba energie</a:t>
            </a:r>
          </a:p>
          <a:p>
            <a:r>
              <a:rPr lang="cs-CZ" sz="1300" b="1" dirty="0">
                <a:solidFill>
                  <a:schemeClr val="tx1"/>
                </a:solidFill>
              </a:rPr>
              <a:t>období  8. - 12. 2018       období 1. – 7. 2019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46028641-2E66-460A-B6EC-5D401F116443}"/>
              </a:ext>
            </a:extLst>
          </p:cNvPr>
          <p:cNvSpPr/>
          <p:nvPr/>
        </p:nvSpPr>
        <p:spPr>
          <a:xfrm>
            <a:off x="6187665" y="4081806"/>
            <a:ext cx="3384223" cy="754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>
                <a:solidFill>
                  <a:schemeClr val="bg1"/>
                </a:solidFill>
              </a:rPr>
              <a:t>k 31. 12. 2019 fa za spotřebu není k dispozici, bude až 11. 8. 2020</a:t>
            </a:r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1E0BDE81-0629-4486-8445-F0E9C2C1C2E3}"/>
              </a:ext>
            </a:extLst>
          </p:cNvPr>
          <p:cNvCxnSpPr>
            <a:cxnSpLocks/>
          </p:cNvCxnSpPr>
          <p:nvPr/>
        </p:nvCxnSpPr>
        <p:spPr>
          <a:xfrm>
            <a:off x="4326903" y="4072378"/>
            <a:ext cx="0" cy="754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BCDC28A3-55B7-48B8-AB23-DAB39755AB02}"/>
              </a:ext>
            </a:extLst>
          </p:cNvPr>
          <p:cNvCxnSpPr>
            <a:cxnSpLocks/>
          </p:cNvCxnSpPr>
          <p:nvPr/>
        </p:nvCxnSpPr>
        <p:spPr>
          <a:xfrm>
            <a:off x="4416851" y="4072378"/>
            <a:ext cx="0" cy="754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3287D9E1-1AA4-4426-874D-C00EA6A60D6C}"/>
              </a:ext>
            </a:extLst>
          </p:cNvPr>
          <p:cNvCxnSpPr>
            <a:cxnSpLocks/>
          </p:cNvCxnSpPr>
          <p:nvPr/>
        </p:nvCxnSpPr>
        <p:spPr>
          <a:xfrm>
            <a:off x="2768671" y="4067664"/>
            <a:ext cx="1558231" cy="7588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716637DD-AF22-4E4C-92E9-9AC95F0EFB03}"/>
              </a:ext>
            </a:extLst>
          </p:cNvPr>
          <p:cNvCxnSpPr>
            <a:cxnSpLocks/>
          </p:cNvCxnSpPr>
          <p:nvPr/>
        </p:nvCxnSpPr>
        <p:spPr>
          <a:xfrm flipH="1">
            <a:off x="2761146" y="4100662"/>
            <a:ext cx="1583309" cy="744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>
            <a:extLst>
              <a:ext uri="{FF2B5EF4-FFF2-40B4-BE49-F238E27FC236}">
                <a16:creationId xmlns:a16="http://schemas.microsoft.com/office/drawing/2014/main" id="{1D48A7B8-439E-46AB-BC69-21FDE0D5585E}"/>
              </a:ext>
            </a:extLst>
          </p:cNvPr>
          <p:cNvSpPr/>
          <p:nvPr/>
        </p:nvSpPr>
        <p:spPr>
          <a:xfrm>
            <a:off x="6168025" y="5102422"/>
            <a:ext cx="1638939" cy="754146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b="1" dirty="0">
                <a:solidFill>
                  <a:srgbClr val="FF0000"/>
                </a:solidFill>
              </a:rPr>
              <a:t>Odhad spotřeby energie na </a:t>
            </a:r>
            <a:r>
              <a:rPr lang="cs-CZ" sz="1600" b="1" dirty="0" err="1">
                <a:solidFill>
                  <a:srgbClr val="FF0000"/>
                </a:solidFill>
              </a:rPr>
              <a:t>obd</a:t>
            </a:r>
            <a:r>
              <a:rPr lang="cs-CZ" sz="1600" b="1" dirty="0">
                <a:solidFill>
                  <a:srgbClr val="FF0000"/>
                </a:solidFill>
              </a:rPr>
              <a:t>. 8. – 12. 2019</a:t>
            </a:r>
          </a:p>
        </p:txBody>
      </p: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F0590D1F-DE02-4597-B937-4864DDFFE660}"/>
              </a:ext>
            </a:extLst>
          </p:cNvPr>
          <p:cNvCxnSpPr/>
          <p:nvPr/>
        </p:nvCxnSpPr>
        <p:spPr>
          <a:xfrm flipV="1">
            <a:off x="6187665" y="3685880"/>
            <a:ext cx="0" cy="14353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CB8E55D1-0B4C-4CF7-95AE-4D7461595336}"/>
              </a:ext>
            </a:extLst>
          </p:cNvPr>
          <p:cNvCxnSpPr>
            <a:cxnSpLocks/>
          </p:cNvCxnSpPr>
          <p:nvPr/>
        </p:nvCxnSpPr>
        <p:spPr>
          <a:xfrm flipV="1">
            <a:off x="7806964" y="3685880"/>
            <a:ext cx="0" cy="14683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>
            <a:extLst>
              <a:ext uri="{FF2B5EF4-FFF2-40B4-BE49-F238E27FC236}">
                <a16:creationId xmlns:a16="http://schemas.microsoft.com/office/drawing/2014/main" id="{C537CED9-4713-4471-874F-C20677423039}"/>
              </a:ext>
            </a:extLst>
          </p:cNvPr>
          <p:cNvCxnSpPr/>
          <p:nvPr/>
        </p:nvCxnSpPr>
        <p:spPr>
          <a:xfrm>
            <a:off x="6187664" y="3912124"/>
            <a:ext cx="1609088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232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3331B8-D0D7-4581-8CEC-65C387406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4434"/>
          </a:xfrm>
          <a:solidFill>
            <a:srgbClr val="00CC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Př. </a:t>
            </a:r>
            <a:r>
              <a:rPr lang="cs-CZ" dirty="0">
                <a:highlight>
                  <a:srgbClr val="00FF00"/>
                </a:highlight>
              </a:rPr>
              <a:t>DUP</a:t>
            </a:r>
            <a:r>
              <a:rPr lang="cs-CZ" dirty="0"/>
              <a:t> - zaúčtujte, běžné období je 2019: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9BD692-6E30-40C0-AFB3-CB7414C44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645" y="970960"/>
            <a:ext cx="11538409" cy="55219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Období 2019- běžné období                                                                                                 </a:t>
            </a:r>
            <a:r>
              <a:rPr lang="cs-CZ" sz="2400" b="1" dirty="0"/>
              <a:t>MD        D</a:t>
            </a:r>
            <a:r>
              <a:rPr lang="cs-CZ" sz="2400" dirty="0"/>
              <a:t>					                                                                                                      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11. 8. 2019, FAP za </a:t>
            </a:r>
            <a:r>
              <a:rPr lang="cs-CZ" sz="2400" dirty="0" err="1"/>
              <a:t>sp</a:t>
            </a:r>
            <a:r>
              <a:rPr lang="cs-CZ" sz="2400" dirty="0"/>
              <a:t>. energie za </a:t>
            </a:r>
            <a:r>
              <a:rPr lang="cs-CZ" sz="2400" dirty="0" err="1"/>
              <a:t>obd</a:t>
            </a:r>
            <a:r>
              <a:rPr lang="cs-CZ" sz="2400" dirty="0"/>
              <a:t>. 8. – 12. 2018	 	       65 000,- </a:t>
            </a:r>
            <a:r>
              <a:rPr lang="cs-CZ" sz="1800" i="1" dirty="0"/>
              <a:t>účtováno v 2018</a:t>
            </a:r>
            <a:r>
              <a:rPr lang="cs-CZ" sz="2000" dirty="0"/>
              <a:t> 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				za </a:t>
            </a:r>
            <a:r>
              <a:rPr lang="cs-CZ" sz="2400" dirty="0" err="1"/>
              <a:t>obd</a:t>
            </a:r>
            <a:r>
              <a:rPr lang="cs-CZ" sz="2400" dirty="0"/>
              <a:t>. 1. – 7. 2019             		       84 000,-     </a:t>
            </a:r>
            <a:r>
              <a:rPr lang="cs-CZ" sz="2400" b="1" dirty="0"/>
              <a:t>502    321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sz="2400" dirty="0"/>
              <a:t>31. 12. 2019, VUD odhad spotřeby energie na </a:t>
            </a:r>
            <a:r>
              <a:rPr lang="cs-CZ" sz="2400" dirty="0" err="1"/>
              <a:t>obd</a:t>
            </a:r>
            <a:r>
              <a:rPr lang="cs-CZ" sz="2400" dirty="0"/>
              <a:t>. 8. – 12. 2019    60 000,-      </a:t>
            </a:r>
            <a:r>
              <a:rPr lang="cs-CZ" sz="2400" b="1" dirty="0"/>
              <a:t>502   </a:t>
            </a:r>
            <a:r>
              <a:rPr lang="cs-CZ" sz="2400" b="1" dirty="0">
                <a:highlight>
                  <a:srgbClr val="00FF00"/>
                </a:highlight>
              </a:rPr>
              <a:t>389</a:t>
            </a:r>
          </a:p>
          <a:p>
            <a:pPr marL="514350" indent="-514350">
              <a:buFont typeface="+mj-lt"/>
              <a:buAutoNum type="arabicPeriod" startAt="2"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Období 2020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sz="2400" dirty="0"/>
              <a:t>11. 8. 2020, FAP za spotřebu energie za </a:t>
            </a:r>
            <a:r>
              <a:rPr lang="cs-CZ" sz="2400" dirty="0" err="1"/>
              <a:t>obd</a:t>
            </a:r>
            <a:r>
              <a:rPr lang="cs-CZ" sz="2400" dirty="0"/>
              <a:t>. 8. – 12. 2019	       58 000,-     </a:t>
            </a:r>
            <a:r>
              <a:rPr lang="cs-CZ" sz="2400" b="1" dirty="0">
                <a:highlight>
                  <a:srgbClr val="00FF00"/>
                </a:highlight>
              </a:rPr>
              <a:t>389</a:t>
            </a:r>
            <a:r>
              <a:rPr lang="cs-CZ" sz="2400" b="1" dirty="0"/>
              <a:t>    321</a:t>
            </a:r>
          </a:p>
          <a:p>
            <a:pPr marL="0" indent="0">
              <a:buNone/>
            </a:pPr>
            <a:r>
              <a:rPr lang="cs-CZ" sz="2400" dirty="0"/>
              <a:t>				                    za </a:t>
            </a:r>
            <a:r>
              <a:rPr lang="cs-CZ" sz="2400" dirty="0" err="1"/>
              <a:t>obd</a:t>
            </a:r>
            <a:r>
              <a:rPr lang="cs-CZ" sz="2400" dirty="0"/>
              <a:t>. 1. – 7. 2020                   80 000,- 502/</a:t>
            </a:r>
            <a:r>
              <a:rPr lang="cs-CZ" sz="1200" dirty="0"/>
              <a:t>2020    </a:t>
            </a:r>
            <a:r>
              <a:rPr lang="cs-CZ" sz="2400" b="1" dirty="0"/>
              <a:t>321</a:t>
            </a:r>
            <a:endParaRPr lang="cs-CZ" sz="1050" b="1" i="1" dirty="0"/>
          </a:p>
          <a:p>
            <a:pPr marL="457200" indent="-457200">
              <a:buFont typeface="+mj-lt"/>
              <a:buAutoNum type="arabicPeriod" startAt="4"/>
            </a:pPr>
            <a:r>
              <a:rPr lang="cs-CZ" sz="2400" dirty="0"/>
              <a:t>11</a:t>
            </a:r>
            <a:r>
              <a:rPr lang="cs-CZ" sz="2000" dirty="0"/>
              <a:t>.</a:t>
            </a:r>
            <a:r>
              <a:rPr lang="cs-CZ" sz="2400" dirty="0"/>
              <a:t> 8. 2020, VUD zúčtování odhadu z roku 2019                                     2 000,-  </a:t>
            </a:r>
            <a:r>
              <a:rPr lang="cs-CZ" sz="2400" b="1" dirty="0">
                <a:highlight>
                  <a:srgbClr val="00FF00"/>
                </a:highlight>
              </a:rPr>
              <a:t>389</a:t>
            </a:r>
            <a:r>
              <a:rPr lang="cs-CZ" sz="2400" b="1" dirty="0"/>
              <a:t>   </a:t>
            </a:r>
            <a:r>
              <a:rPr lang="cs-CZ" sz="2400" dirty="0"/>
              <a:t>502/</a:t>
            </a:r>
            <a:r>
              <a:rPr lang="cs-CZ" sz="1200" dirty="0"/>
              <a:t>2020</a:t>
            </a:r>
            <a:endParaRPr lang="cs-CZ" sz="3600" b="1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DBA97FB1-7AFF-411C-8AE5-A8DAF6DFF24A}"/>
              </a:ext>
            </a:extLst>
          </p:cNvPr>
          <p:cNvCxnSpPr/>
          <p:nvPr/>
        </p:nvCxnSpPr>
        <p:spPr>
          <a:xfrm>
            <a:off x="490194" y="3777792"/>
            <a:ext cx="334651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Volný tvar: obrazec 9">
            <a:extLst>
              <a:ext uri="{FF2B5EF4-FFF2-40B4-BE49-F238E27FC236}">
                <a16:creationId xmlns:a16="http://schemas.microsoft.com/office/drawing/2014/main" id="{B00CE0F9-ABA4-42F6-97C4-9310E1F22050}"/>
              </a:ext>
            </a:extLst>
          </p:cNvPr>
          <p:cNvSpPr/>
          <p:nvPr/>
        </p:nvSpPr>
        <p:spPr>
          <a:xfrm>
            <a:off x="10265790" y="2592371"/>
            <a:ext cx="848412" cy="1074656"/>
          </a:xfrm>
          <a:custGeom>
            <a:avLst/>
            <a:gdLst>
              <a:gd name="connsiteX0" fmla="*/ 179109 w 848412"/>
              <a:gd name="connsiteY0" fmla="*/ 113122 h 1074656"/>
              <a:gd name="connsiteX1" fmla="*/ 226243 w 848412"/>
              <a:gd name="connsiteY1" fmla="*/ 75415 h 1074656"/>
              <a:gd name="connsiteX2" fmla="*/ 254523 w 848412"/>
              <a:gd name="connsiteY2" fmla="*/ 47134 h 1074656"/>
              <a:gd name="connsiteX3" fmla="*/ 282804 w 848412"/>
              <a:gd name="connsiteY3" fmla="*/ 37707 h 1074656"/>
              <a:gd name="connsiteX4" fmla="*/ 358218 w 848412"/>
              <a:gd name="connsiteY4" fmla="*/ 18854 h 1074656"/>
              <a:gd name="connsiteX5" fmla="*/ 405352 w 848412"/>
              <a:gd name="connsiteY5" fmla="*/ 0 h 1074656"/>
              <a:gd name="connsiteX6" fmla="*/ 622169 w 848412"/>
              <a:gd name="connsiteY6" fmla="*/ 9427 h 1074656"/>
              <a:gd name="connsiteX7" fmla="*/ 650449 w 848412"/>
              <a:gd name="connsiteY7" fmla="*/ 18854 h 1074656"/>
              <a:gd name="connsiteX8" fmla="*/ 678730 w 848412"/>
              <a:gd name="connsiteY8" fmla="*/ 37707 h 1074656"/>
              <a:gd name="connsiteX9" fmla="*/ 697583 w 848412"/>
              <a:gd name="connsiteY9" fmla="*/ 65988 h 1074656"/>
              <a:gd name="connsiteX10" fmla="*/ 735290 w 848412"/>
              <a:gd name="connsiteY10" fmla="*/ 103695 h 1074656"/>
              <a:gd name="connsiteX11" fmla="*/ 754144 w 848412"/>
              <a:gd name="connsiteY11" fmla="*/ 160256 h 1074656"/>
              <a:gd name="connsiteX12" fmla="*/ 772998 w 848412"/>
              <a:gd name="connsiteY12" fmla="*/ 216817 h 1074656"/>
              <a:gd name="connsiteX13" fmla="*/ 782424 w 848412"/>
              <a:gd name="connsiteY13" fmla="*/ 245097 h 1074656"/>
              <a:gd name="connsiteX14" fmla="*/ 810705 w 848412"/>
              <a:gd name="connsiteY14" fmla="*/ 320511 h 1074656"/>
              <a:gd name="connsiteX15" fmla="*/ 838985 w 848412"/>
              <a:gd name="connsiteY15" fmla="*/ 414780 h 1074656"/>
              <a:gd name="connsiteX16" fmla="*/ 848412 w 848412"/>
              <a:gd name="connsiteY16" fmla="*/ 509048 h 1074656"/>
              <a:gd name="connsiteX17" fmla="*/ 838985 w 848412"/>
              <a:gd name="connsiteY17" fmla="*/ 895547 h 1074656"/>
              <a:gd name="connsiteX18" fmla="*/ 791851 w 848412"/>
              <a:gd name="connsiteY18" fmla="*/ 961534 h 1074656"/>
              <a:gd name="connsiteX19" fmla="*/ 772998 w 848412"/>
              <a:gd name="connsiteY19" fmla="*/ 989815 h 1074656"/>
              <a:gd name="connsiteX20" fmla="*/ 725864 w 848412"/>
              <a:gd name="connsiteY20" fmla="*/ 1008668 h 1074656"/>
              <a:gd name="connsiteX21" fmla="*/ 650449 w 848412"/>
              <a:gd name="connsiteY21" fmla="*/ 1027522 h 1074656"/>
              <a:gd name="connsiteX22" fmla="*/ 622169 w 848412"/>
              <a:gd name="connsiteY22" fmla="*/ 1036949 h 1074656"/>
              <a:gd name="connsiteX23" fmla="*/ 584462 w 848412"/>
              <a:gd name="connsiteY23" fmla="*/ 1046375 h 1074656"/>
              <a:gd name="connsiteX24" fmla="*/ 527901 w 848412"/>
              <a:gd name="connsiteY24" fmla="*/ 1065229 h 1074656"/>
              <a:gd name="connsiteX25" fmla="*/ 480767 w 848412"/>
              <a:gd name="connsiteY25" fmla="*/ 1074656 h 1074656"/>
              <a:gd name="connsiteX26" fmla="*/ 273377 w 848412"/>
              <a:gd name="connsiteY26" fmla="*/ 1065229 h 1074656"/>
              <a:gd name="connsiteX27" fmla="*/ 216816 w 848412"/>
              <a:gd name="connsiteY27" fmla="*/ 1036949 h 1074656"/>
              <a:gd name="connsiteX28" fmla="*/ 179109 w 848412"/>
              <a:gd name="connsiteY28" fmla="*/ 1027522 h 1074656"/>
              <a:gd name="connsiteX29" fmla="*/ 94268 w 848412"/>
              <a:gd name="connsiteY29" fmla="*/ 961534 h 1074656"/>
              <a:gd name="connsiteX30" fmla="*/ 37707 w 848412"/>
              <a:gd name="connsiteY30" fmla="*/ 914400 h 1074656"/>
              <a:gd name="connsiteX31" fmla="*/ 18853 w 848412"/>
              <a:gd name="connsiteY31" fmla="*/ 876693 h 1074656"/>
              <a:gd name="connsiteX32" fmla="*/ 0 w 848412"/>
              <a:gd name="connsiteY32" fmla="*/ 848413 h 1074656"/>
              <a:gd name="connsiteX33" fmla="*/ 18853 w 848412"/>
              <a:gd name="connsiteY33" fmla="*/ 546755 h 1074656"/>
              <a:gd name="connsiteX34" fmla="*/ 28280 w 848412"/>
              <a:gd name="connsiteY34" fmla="*/ 518474 h 1074656"/>
              <a:gd name="connsiteX35" fmla="*/ 47134 w 848412"/>
              <a:gd name="connsiteY35" fmla="*/ 452487 h 1074656"/>
              <a:gd name="connsiteX36" fmla="*/ 65987 w 848412"/>
              <a:gd name="connsiteY36" fmla="*/ 358219 h 1074656"/>
              <a:gd name="connsiteX37" fmla="*/ 84841 w 848412"/>
              <a:gd name="connsiteY37" fmla="*/ 329938 h 1074656"/>
              <a:gd name="connsiteX38" fmla="*/ 113121 w 848412"/>
              <a:gd name="connsiteY38" fmla="*/ 263951 h 1074656"/>
              <a:gd name="connsiteX39" fmla="*/ 141402 w 848412"/>
              <a:gd name="connsiteY39" fmla="*/ 207390 h 1074656"/>
              <a:gd name="connsiteX40" fmla="*/ 150829 w 848412"/>
              <a:gd name="connsiteY40" fmla="*/ 179109 h 1074656"/>
              <a:gd name="connsiteX41" fmla="*/ 169682 w 848412"/>
              <a:gd name="connsiteY41" fmla="*/ 150829 h 1074656"/>
              <a:gd name="connsiteX42" fmla="*/ 160255 w 848412"/>
              <a:gd name="connsiteY42" fmla="*/ 188536 h 1074656"/>
              <a:gd name="connsiteX43" fmla="*/ 141402 w 848412"/>
              <a:gd name="connsiteY43" fmla="*/ 216817 h 1074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48412" h="1074656">
                <a:moveTo>
                  <a:pt x="179109" y="113122"/>
                </a:moveTo>
                <a:cubicBezTo>
                  <a:pt x="194820" y="100553"/>
                  <a:pt x="211101" y="88664"/>
                  <a:pt x="226243" y="75415"/>
                </a:cubicBezTo>
                <a:cubicBezTo>
                  <a:pt x="236276" y="66636"/>
                  <a:pt x="243431" y="54529"/>
                  <a:pt x="254523" y="47134"/>
                </a:cubicBezTo>
                <a:cubicBezTo>
                  <a:pt x="262791" y="41622"/>
                  <a:pt x="273217" y="40322"/>
                  <a:pt x="282804" y="37707"/>
                </a:cubicBezTo>
                <a:cubicBezTo>
                  <a:pt x="307803" y="30889"/>
                  <a:pt x="334160" y="28478"/>
                  <a:pt x="358218" y="18854"/>
                </a:cubicBezTo>
                <a:lnTo>
                  <a:pt x="405352" y="0"/>
                </a:lnTo>
                <a:cubicBezTo>
                  <a:pt x="477624" y="3142"/>
                  <a:pt x="550041" y="3879"/>
                  <a:pt x="622169" y="9427"/>
                </a:cubicBezTo>
                <a:cubicBezTo>
                  <a:pt x="632076" y="10189"/>
                  <a:pt x="641561" y="14410"/>
                  <a:pt x="650449" y="18854"/>
                </a:cubicBezTo>
                <a:cubicBezTo>
                  <a:pt x="660583" y="23921"/>
                  <a:pt x="669303" y="31423"/>
                  <a:pt x="678730" y="37707"/>
                </a:cubicBezTo>
                <a:cubicBezTo>
                  <a:pt x="685014" y="47134"/>
                  <a:pt x="690210" y="57386"/>
                  <a:pt x="697583" y="65988"/>
                </a:cubicBezTo>
                <a:cubicBezTo>
                  <a:pt x="709151" y="79484"/>
                  <a:pt x="726145" y="88453"/>
                  <a:pt x="735290" y="103695"/>
                </a:cubicBezTo>
                <a:cubicBezTo>
                  <a:pt x="745515" y="120736"/>
                  <a:pt x="747859" y="141402"/>
                  <a:pt x="754144" y="160256"/>
                </a:cubicBezTo>
                <a:lnTo>
                  <a:pt x="772998" y="216817"/>
                </a:lnTo>
                <a:cubicBezTo>
                  <a:pt x="776140" y="226244"/>
                  <a:pt x="780475" y="235353"/>
                  <a:pt x="782424" y="245097"/>
                </a:cubicBezTo>
                <a:cubicBezTo>
                  <a:pt x="794073" y="303341"/>
                  <a:pt x="782963" y="278900"/>
                  <a:pt x="810705" y="320511"/>
                </a:cubicBezTo>
                <a:cubicBezTo>
                  <a:pt x="817265" y="340190"/>
                  <a:pt x="835423" y="389849"/>
                  <a:pt x="838985" y="414780"/>
                </a:cubicBezTo>
                <a:cubicBezTo>
                  <a:pt x="843451" y="446042"/>
                  <a:pt x="845270" y="477625"/>
                  <a:pt x="848412" y="509048"/>
                </a:cubicBezTo>
                <a:cubicBezTo>
                  <a:pt x="845270" y="637881"/>
                  <a:pt x="847557" y="766961"/>
                  <a:pt x="838985" y="895547"/>
                </a:cubicBezTo>
                <a:cubicBezTo>
                  <a:pt x="836962" y="925886"/>
                  <a:pt x="808446" y="941620"/>
                  <a:pt x="791851" y="961534"/>
                </a:cubicBezTo>
                <a:cubicBezTo>
                  <a:pt x="784598" y="970238"/>
                  <a:pt x="782217" y="983230"/>
                  <a:pt x="772998" y="989815"/>
                </a:cubicBezTo>
                <a:cubicBezTo>
                  <a:pt x="759228" y="999651"/>
                  <a:pt x="741708" y="1002727"/>
                  <a:pt x="725864" y="1008668"/>
                </a:cubicBezTo>
                <a:cubicBezTo>
                  <a:pt x="682763" y="1024831"/>
                  <a:pt x="706714" y="1013455"/>
                  <a:pt x="650449" y="1027522"/>
                </a:cubicBezTo>
                <a:cubicBezTo>
                  <a:pt x="640809" y="1029932"/>
                  <a:pt x="631723" y="1034219"/>
                  <a:pt x="622169" y="1036949"/>
                </a:cubicBezTo>
                <a:cubicBezTo>
                  <a:pt x="609712" y="1040508"/>
                  <a:pt x="596871" y="1042652"/>
                  <a:pt x="584462" y="1046375"/>
                </a:cubicBezTo>
                <a:cubicBezTo>
                  <a:pt x="565427" y="1052086"/>
                  <a:pt x="547389" y="1061331"/>
                  <a:pt x="527901" y="1065229"/>
                </a:cubicBezTo>
                <a:lnTo>
                  <a:pt x="480767" y="1074656"/>
                </a:lnTo>
                <a:cubicBezTo>
                  <a:pt x="411637" y="1071514"/>
                  <a:pt x="342358" y="1070748"/>
                  <a:pt x="273377" y="1065229"/>
                </a:cubicBezTo>
                <a:cubicBezTo>
                  <a:pt x="240822" y="1062625"/>
                  <a:pt x="245984" y="1049449"/>
                  <a:pt x="216816" y="1036949"/>
                </a:cubicBezTo>
                <a:cubicBezTo>
                  <a:pt x="204908" y="1031846"/>
                  <a:pt x="191678" y="1030664"/>
                  <a:pt x="179109" y="1027522"/>
                </a:cubicBezTo>
                <a:cubicBezTo>
                  <a:pt x="36140" y="932210"/>
                  <a:pt x="182882" y="1035379"/>
                  <a:pt x="94268" y="961534"/>
                </a:cubicBezTo>
                <a:cubicBezTo>
                  <a:pt x="65080" y="937211"/>
                  <a:pt x="62012" y="948427"/>
                  <a:pt x="37707" y="914400"/>
                </a:cubicBezTo>
                <a:cubicBezTo>
                  <a:pt x="29539" y="902965"/>
                  <a:pt x="25825" y="888894"/>
                  <a:pt x="18853" y="876693"/>
                </a:cubicBezTo>
                <a:cubicBezTo>
                  <a:pt x="13232" y="866856"/>
                  <a:pt x="6284" y="857840"/>
                  <a:pt x="0" y="848413"/>
                </a:cubicBezTo>
                <a:cubicBezTo>
                  <a:pt x="6284" y="747860"/>
                  <a:pt x="10249" y="647136"/>
                  <a:pt x="18853" y="546755"/>
                </a:cubicBezTo>
                <a:cubicBezTo>
                  <a:pt x="19702" y="536854"/>
                  <a:pt x="25425" y="527992"/>
                  <a:pt x="28280" y="518474"/>
                </a:cubicBezTo>
                <a:cubicBezTo>
                  <a:pt x="34853" y="496563"/>
                  <a:pt x="41990" y="474777"/>
                  <a:pt x="47134" y="452487"/>
                </a:cubicBezTo>
                <a:cubicBezTo>
                  <a:pt x="51031" y="435601"/>
                  <a:pt x="57118" y="378914"/>
                  <a:pt x="65987" y="358219"/>
                </a:cubicBezTo>
                <a:cubicBezTo>
                  <a:pt x="70450" y="347805"/>
                  <a:pt x="78556" y="339365"/>
                  <a:pt x="84841" y="329938"/>
                </a:cubicBezTo>
                <a:cubicBezTo>
                  <a:pt x="104461" y="251460"/>
                  <a:pt x="80571" y="329052"/>
                  <a:pt x="113121" y="263951"/>
                </a:cubicBezTo>
                <a:cubicBezTo>
                  <a:pt x="152145" y="185902"/>
                  <a:pt x="87376" y="288426"/>
                  <a:pt x="141402" y="207390"/>
                </a:cubicBezTo>
                <a:cubicBezTo>
                  <a:pt x="144544" y="197963"/>
                  <a:pt x="146385" y="187997"/>
                  <a:pt x="150829" y="179109"/>
                </a:cubicBezTo>
                <a:cubicBezTo>
                  <a:pt x="155896" y="168976"/>
                  <a:pt x="161671" y="142817"/>
                  <a:pt x="169682" y="150829"/>
                </a:cubicBezTo>
                <a:cubicBezTo>
                  <a:pt x="178843" y="159991"/>
                  <a:pt x="165358" y="176628"/>
                  <a:pt x="160255" y="188536"/>
                </a:cubicBezTo>
                <a:cubicBezTo>
                  <a:pt x="155792" y="198950"/>
                  <a:pt x="141402" y="216817"/>
                  <a:pt x="141402" y="216817"/>
                </a:cubicBezTo>
              </a:path>
            </a:pathLst>
          </a:cu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6243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0E73DE-0F63-4CD3-9B24-75D7272CE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505" y="176590"/>
            <a:ext cx="10515600" cy="504447"/>
          </a:xfrm>
          <a:solidFill>
            <a:srgbClr val="00CC00"/>
          </a:solidFill>
        </p:spPr>
        <p:txBody>
          <a:bodyPr>
            <a:normAutofit fontScale="90000"/>
          </a:bodyPr>
          <a:lstStyle/>
          <a:p>
            <a:r>
              <a:rPr lang="cs-CZ" sz="4000" b="1" dirty="0">
                <a:latin typeface="+mn-lt"/>
              </a:rPr>
              <a:t>Př. na DUA číslo účtu 388 dohadný účet aktivní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6F526D-2B25-48C4-A9E4-D7C9EADB2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2619"/>
            <a:ext cx="10515600" cy="52318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000" b="1" dirty="0"/>
              <a:t>Popis situace</a:t>
            </a:r>
            <a:r>
              <a:rPr lang="cs-CZ" dirty="0"/>
              <a:t>:</a:t>
            </a:r>
          </a:p>
          <a:p>
            <a:r>
              <a:rPr lang="cs-CZ" dirty="0"/>
              <a:t>Na konci běžného účetního vznikla škoda požárem ve skladu materiálu</a:t>
            </a:r>
          </a:p>
          <a:p>
            <a:r>
              <a:rPr lang="cs-CZ" dirty="0"/>
              <a:t>Na tuto škodu je účetní jednotka pojištěna a škoda byla ještě v běžném období pojišťovně nahlášena</a:t>
            </a:r>
          </a:p>
          <a:p>
            <a:r>
              <a:rPr lang="cs-CZ" dirty="0"/>
              <a:t>Vyúčtování od pojišťovny nebylo do konce účetního období firmě doručeno</a:t>
            </a:r>
          </a:p>
          <a:p>
            <a:r>
              <a:rPr lang="cs-CZ" dirty="0"/>
              <a:t>Na konci účetního období byl proveden odhad pohledávky za pojišťovnou</a:t>
            </a:r>
          </a:p>
          <a:p>
            <a:r>
              <a:rPr lang="cs-CZ" dirty="0"/>
              <a:t>Vyúčtování od pojišťovny bylo doručeno v lednu následujícího období</a:t>
            </a:r>
          </a:p>
          <a:p>
            <a:r>
              <a:rPr lang="cs-CZ" dirty="0"/>
              <a:t>Zároveň  v následujícím účetním období byla od pojišťovny provedena úhrada přiznané škody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7279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CA8AC2-67A6-42E6-94CF-8E629E01D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3736"/>
          </a:xfrm>
        </p:spPr>
        <p:txBody>
          <a:bodyPr>
            <a:normAutofit/>
          </a:bodyPr>
          <a:lstStyle/>
          <a:p>
            <a:r>
              <a:rPr lang="cs-CZ" b="1" u="sng" dirty="0"/>
              <a:t>Obsah: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9C7A1E-3E59-46AF-BDF3-9865E4F67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1859"/>
            <a:ext cx="10515600" cy="390510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cs-CZ" sz="3200" dirty="0"/>
              <a:t>Účetní závěrka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3200" dirty="0"/>
              <a:t>Účetní uzávěrka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3200" dirty="0"/>
              <a:t>Postup prací účetní uzávěrky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3200" dirty="0"/>
              <a:t>Inventarizace a účtování o inventárních rozdílech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3200" dirty="0"/>
              <a:t>Účtování účetních operací na konci účetního období</a:t>
            </a:r>
          </a:p>
          <a:p>
            <a:pPr marL="514350" indent="-514350">
              <a:buFont typeface="+mj-lt"/>
              <a:buAutoNum type="alphaU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6950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3331B8-D0D7-4581-8CEC-65C387406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4434"/>
          </a:xfrm>
          <a:solidFill>
            <a:srgbClr val="00CC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Př. </a:t>
            </a:r>
            <a:r>
              <a:rPr lang="cs-CZ" dirty="0">
                <a:highlight>
                  <a:srgbClr val="00FF00"/>
                </a:highlight>
              </a:rPr>
              <a:t>DUA</a:t>
            </a:r>
            <a:r>
              <a:rPr lang="cs-CZ" dirty="0"/>
              <a:t> - zaúčtujte, běžné období je 2019: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9BD692-6E30-40C0-AFB3-CB7414C44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645" y="970960"/>
            <a:ext cx="11538409" cy="55219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Období 2019- běžné období                                                                                                </a:t>
            </a:r>
            <a:r>
              <a:rPr lang="cs-CZ" sz="2400" b="1" dirty="0"/>
              <a:t>MD        D</a:t>
            </a:r>
            <a:r>
              <a:rPr lang="cs-CZ" sz="2400" dirty="0"/>
              <a:t>					                                                                                                      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20. 12. 2019, VUD škoda požárem ve skladu materiálu	 	       200 000,-   </a:t>
            </a:r>
            <a:r>
              <a:rPr lang="cs-CZ" sz="2400" b="1" dirty="0"/>
              <a:t>549     112     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000" i="1" dirty="0"/>
              <a:t>k 31. 12. 2019 nepřišlo vyúčtování škody od pojišťovny</a:t>
            </a:r>
            <a:r>
              <a:rPr lang="cs-CZ" sz="2400" dirty="0"/>
              <a:t>			</a:t>
            </a:r>
            <a:endParaRPr lang="cs-CZ" sz="2400" b="1" dirty="0"/>
          </a:p>
          <a:p>
            <a:pPr marL="514350" indent="-514350">
              <a:buFont typeface="+mj-lt"/>
              <a:buAutoNum type="arabicPeriod" startAt="2"/>
            </a:pPr>
            <a:r>
              <a:rPr lang="cs-CZ" sz="2400" dirty="0"/>
              <a:t>31. 12. 2019, VUD odhad náhrady škody od pojišťovny                      180 000,-   </a:t>
            </a:r>
            <a:r>
              <a:rPr lang="cs-CZ" sz="2400" b="1" dirty="0">
                <a:highlight>
                  <a:srgbClr val="00FF00"/>
                </a:highlight>
              </a:rPr>
              <a:t>388 </a:t>
            </a:r>
            <a:r>
              <a:rPr lang="cs-CZ" sz="2400" b="1" dirty="0"/>
              <a:t>    648</a:t>
            </a:r>
          </a:p>
          <a:p>
            <a:pPr marL="514350" indent="-514350">
              <a:buFont typeface="+mj-lt"/>
              <a:buAutoNum type="arabicPeriod" startAt="2"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Období 2020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sz="2400" dirty="0"/>
              <a:t>10. 1. 2020, VUD uznaná škoda pojišťovnou (vyúčtování)	       190 000,-   </a:t>
            </a:r>
            <a:r>
              <a:rPr lang="cs-CZ" sz="2400" b="1" dirty="0">
                <a:highlight>
                  <a:srgbClr val="C0C0C0"/>
                </a:highlight>
              </a:rPr>
              <a:t>378</a:t>
            </a:r>
            <a:r>
              <a:rPr lang="cs-CZ" sz="2400" b="1" dirty="0"/>
              <a:t>    </a:t>
            </a:r>
            <a:r>
              <a:rPr lang="cs-CZ" sz="2400" b="1" dirty="0">
                <a:highlight>
                  <a:srgbClr val="00FF00"/>
                </a:highlight>
              </a:rPr>
              <a:t>388</a:t>
            </a:r>
          </a:p>
          <a:p>
            <a:pPr marL="0" indent="0">
              <a:buNone/>
            </a:pPr>
            <a:r>
              <a:rPr lang="cs-CZ" sz="2400" dirty="0"/>
              <a:t>				</a:t>
            </a:r>
            <a:endParaRPr lang="cs-CZ" sz="1800" i="1" dirty="0"/>
          </a:p>
          <a:p>
            <a:pPr marL="457200" indent="-457200">
              <a:buFont typeface="+mj-lt"/>
              <a:buAutoNum type="arabicPeriod" startAt="4"/>
            </a:pPr>
            <a:r>
              <a:rPr lang="cs-CZ" sz="2400" dirty="0"/>
              <a:t>10</a:t>
            </a:r>
            <a:r>
              <a:rPr lang="cs-CZ" sz="2000" dirty="0"/>
              <a:t>.</a:t>
            </a:r>
            <a:r>
              <a:rPr lang="cs-CZ" sz="2400" dirty="0"/>
              <a:t> 1. 2020, VUD zúčtování odhadu z roku 2019                                      10 000,-    </a:t>
            </a:r>
            <a:r>
              <a:rPr lang="cs-CZ" sz="2400" b="1" dirty="0">
                <a:highlight>
                  <a:srgbClr val="00FF00"/>
                </a:highlight>
              </a:rPr>
              <a:t>388</a:t>
            </a:r>
            <a:r>
              <a:rPr lang="cs-CZ" sz="2400" b="1" dirty="0"/>
              <a:t>    648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cs-CZ" sz="2400" dirty="0"/>
              <a:t>15. 1. 2020, VBU úhrada škody pojišťovnou 			       190 000,-    </a:t>
            </a:r>
            <a:r>
              <a:rPr lang="cs-CZ" sz="2400" b="1" dirty="0"/>
              <a:t>221    </a:t>
            </a:r>
            <a:r>
              <a:rPr lang="cs-CZ" sz="2400" b="1" dirty="0">
                <a:highlight>
                  <a:srgbClr val="C0C0C0"/>
                </a:highlight>
              </a:rPr>
              <a:t>378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DBA97FB1-7AFF-411C-8AE5-A8DAF6DFF24A}"/>
              </a:ext>
            </a:extLst>
          </p:cNvPr>
          <p:cNvCxnSpPr/>
          <p:nvPr/>
        </p:nvCxnSpPr>
        <p:spPr>
          <a:xfrm>
            <a:off x="490194" y="3777792"/>
            <a:ext cx="334651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C56771F3-FC0D-4A31-919E-621336015402}"/>
              </a:ext>
            </a:extLst>
          </p:cNvPr>
          <p:cNvCxnSpPr/>
          <p:nvPr/>
        </p:nvCxnSpPr>
        <p:spPr>
          <a:xfrm>
            <a:off x="10953946" y="2545237"/>
            <a:ext cx="556182" cy="6598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5586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CDFA4-48F3-405E-9EAF-8DE84FE5A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402"/>
            <a:ext cx="10515600" cy="961533"/>
          </a:xfrm>
        </p:spPr>
        <p:txBody>
          <a:bodyPr>
            <a:normAutofit/>
          </a:bodyPr>
          <a:lstStyle/>
          <a:p>
            <a:r>
              <a:rPr lang="cs-CZ" b="1" dirty="0">
                <a:highlight>
                  <a:srgbClr val="FF99FF"/>
                </a:highlight>
              </a:rPr>
              <a:t>Časové rozlišení nákladů a výnosů 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DF050C-00A1-47C8-BD9E-488BF57BF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6058"/>
            <a:ext cx="10515600" cy="5500539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highlight>
                  <a:srgbClr val="FF99FF"/>
                </a:highlight>
              </a:rPr>
              <a:t>Podstata časového rozlišení</a:t>
            </a:r>
          </a:p>
          <a:p>
            <a:pPr marL="0" indent="0">
              <a:buNone/>
            </a:pPr>
            <a:r>
              <a:rPr lang="cs-CZ" u="sng" dirty="0"/>
              <a:t>Časové rozlišení N a V </a:t>
            </a:r>
            <a:r>
              <a:rPr lang="cs-CZ" dirty="0"/>
              <a:t>zahrnuje určité </a:t>
            </a:r>
            <a:r>
              <a:rPr lang="cs-CZ" u="sng" dirty="0"/>
              <a:t>účetní operace</a:t>
            </a:r>
            <a:r>
              <a:rPr lang="cs-CZ" dirty="0"/>
              <a:t>, které se provádějí </a:t>
            </a:r>
            <a:r>
              <a:rPr lang="cs-CZ" u="sng" dirty="0"/>
              <a:t>na konci účetního období </a:t>
            </a:r>
            <a:r>
              <a:rPr lang="cs-CZ" dirty="0"/>
              <a:t>proto, aby byla zajištěna účetní zásada věrného a poctivého zobrazení skutečnosti a aby byl zjištěn správný výsledek hospodaření.</a:t>
            </a:r>
          </a:p>
          <a:p>
            <a:pPr marL="0" indent="0">
              <a:buNone/>
            </a:pPr>
            <a:r>
              <a:rPr lang="cs-CZ" dirty="0"/>
              <a:t>Zákon o účetnictví, ale i daňové zákony vyžadují, </a:t>
            </a:r>
          </a:p>
          <a:p>
            <a:pPr marL="0" indent="0">
              <a:buNone/>
            </a:pPr>
            <a:r>
              <a:rPr lang="cs-CZ" b="1" dirty="0"/>
              <a:t>aby </a:t>
            </a:r>
            <a:r>
              <a:rPr lang="cs-CZ" sz="2800" b="1" dirty="0"/>
              <a:t>náklady a výnosy </a:t>
            </a:r>
            <a:r>
              <a:rPr lang="cs-CZ" b="1" dirty="0"/>
              <a:t>byly</a:t>
            </a:r>
            <a:r>
              <a:rPr lang="cs-CZ" sz="2800" b="1" dirty="0"/>
              <a:t> zaúčtovány v tom účetním období, se kterým </a:t>
            </a:r>
            <a:r>
              <a:rPr lang="cs-CZ" sz="2800" b="1" u="sng" dirty="0"/>
              <a:t>věcně a časově souvisí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sz="2800" b="1" i="1" dirty="0">
                <a:solidFill>
                  <a:schemeClr val="accent1">
                    <a:lumMod val="75000"/>
                  </a:schemeClr>
                </a:solidFill>
              </a:rPr>
              <a:t>N a V se musí zaúčtovat do toho účetního období, do kterého patří)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???</a:t>
            </a:r>
          </a:p>
          <a:p>
            <a:r>
              <a:rPr lang="cs-CZ" b="1" dirty="0">
                <a:highlight>
                  <a:srgbClr val="FF99FF"/>
                </a:highlight>
              </a:rPr>
              <a:t>Situace, kdy je třeba provést časové rozlišení N a V</a:t>
            </a:r>
          </a:p>
          <a:p>
            <a:pPr lvl="1">
              <a:buFontTx/>
              <a:buChar char="-"/>
            </a:pPr>
            <a:r>
              <a:rPr lang="cs-CZ" sz="2800" b="1" dirty="0">
                <a:solidFill>
                  <a:srgbClr val="FF0000"/>
                </a:solidFill>
              </a:rPr>
              <a:t>na přelomu dvou účetních období, kdy vznik nákladu nebo výnosu spadá do jiného účetního období než jeho </a:t>
            </a:r>
            <a:r>
              <a:rPr lang="cs-CZ" sz="2800" b="1" u="sng" dirty="0">
                <a:solidFill>
                  <a:srgbClr val="FF0000"/>
                </a:solidFill>
              </a:rPr>
              <a:t>přímá</a:t>
            </a:r>
            <a:r>
              <a:rPr lang="cs-CZ" sz="2800" b="1" dirty="0">
                <a:solidFill>
                  <a:srgbClr val="FF0000"/>
                </a:solidFill>
              </a:rPr>
              <a:t> úhrada 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(bez předpisů závazků a pohledávek – </a:t>
            </a:r>
            <a:r>
              <a:rPr lang="cs-CZ" b="1" i="1" dirty="0">
                <a:solidFill>
                  <a:srgbClr val="FF0000"/>
                </a:solidFill>
              </a:rPr>
              <a:t>bez faktur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) </a:t>
            </a:r>
            <a:endParaRPr lang="cs-CZ" sz="28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cs-CZ" sz="2800" b="1" dirty="0"/>
              <a:t>???</a:t>
            </a:r>
          </a:p>
          <a:p>
            <a:pPr marL="0" indent="0">
              <a:buNone/>
            </a:pP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181354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011324-21C7-4D8C-89D5-B203E705A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194" y="230957"/>
            <a:ext cx="10863606" cy="768284"/>
          </a:xfrm>
        </p:spPr>
        <p:txBody>
          <a:bodyPr>
            <a:normAutofit/>
          </a:bodyPr>
          <a:lstStyle/>
          <a:p>
            <a:r>
              <a:rPr lang="cs-CZ" b="1" dirty="0">
                <a:highlight>
                  <a:srgbClr val="FF99FF"/>
                </a:highlight>
              </a:rPr>
              <a:t>Souvislost nákladů s pohybem peněz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43045C-3203-40E9-8AE6-D4CC47D9A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499" y="1150070"/>
            <a:ext cx="11585541" cy="5476973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Každý </a:t>
            </a:r>
            <a:r>
              <a:rPr lang="cs-CZ" b="1" u="sng" dirty="0"/>
              <a:t>náklad souvisí s výdajem</a:t>
            </a:r>
            <a:r>
              <a:rPr lang="cs-CZ" b="1" dirty="0"/>
              <a:t> peněz 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(každý náklad musíme dříve nebo později zaplatit), </a:t>
            </a:r>
            <a:r>
              <a:rPr lang="cs-CZ" b="1" dirty="0"/>
              <a:t>ale vznik nákladu a s ním spojený výdej peněz nemusí nastat ve stejném okamžiku 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(ve stejném účetním období)</a:t>
            </a:r>
          </a:p>
          <a:p>
            <a:pPr marL="0" indent="0">
              <a:buNone/>
            </a:pPr>
            <a:endParaRPr lang="cs-CZ" b="1" dirty="0"/>
          </a:p>
          <a:p>
            <a:pPr lvl="1"/>
            <a:r>
              <a:rPr lang="cs-CZ" sz="2000" b="1" dirty="0">
                <a:highlight>
                  <a:srgbClr val="00FF00"/>
                </a:highlight>
              </a:rPr>
              <a:t>VPD, 20. 12. 2019 zaplaceno za opravu stroje 3 000,-</a:t>
            </a:r>
          </a:p>
          <a:p>
            <a:pPr marL="914400" lvl="2" indent="0">
              <a:buNone/>
            </a:pPr>
            <a:r>
              <a:rPr lang="cs-CZ" dirty="0">
                <a:highlight>
                  <a:srgbClr val="00FF00"/>
                </a:highlight>
              </a:rPr>
              <a:t>Výdej peněz se shoduje se vznikem nákladu, oba spadají do r. 2019 – </a:t>
            </a:r>
            <a:r>
              <a:rPr lang="cs-CZ" b="1" dirty="0">
                <a:highlight>
                  <a:srgbClr val="00FF00"/>
                </a:highlight>
              </a:rPr>
              <a:t>časově nerozlišujeme</a:t>
            </a:r>
          </a:p>
          <a:p>
            <a:pPr marL="914400" lvl="2" indent="0">
              <a:buNone/>
            </a:pPr>
            <a:endParaRPr lang="cs-CZ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b="1" dirty="0">
                <a:highlight>
                  <a:srgbClr val="FF99FF"/>
                </a:highlight>
              </a:rPr>
              <a:t>VPD, 20. 12. 2019 uhrazeno předplatné časopisu na rok 2020  12 000,-</a:t>
            </a:r>
          </a:p>
          <a:p>
            <a:pPr marL="914400" lvl="2" indent="0">
              <a:buNone/>
            </a:pPr>
            <a:r>
              <a:rPr lang="cs-CZ" dirty="0">
                <a:highlight>
                  <a:srgbClr val="FF99FF"/>
                </a:highlight>
              </a:rPr>
              <a:t>Výdej peněz nastal v roce 2019, ale náklad spadá až do roku 2020 – </a:t>
            </a:r>
            <a:r>
              <a:rPr lang="cs-CZ" b="1" dirty="0">
                <a:highlight>
                  <a:srgbClr val="FF99FF"/>
                </a:highlight>
              </a:rPr>
              <a:t>je třeba provést časové rozlišení</a:t>
            </a:r>
          </a:p>
          <a:p>
            <a:pPr marL="914400" lvl="2" indent="0">
              <a:buNone/>
            </a:pPr>
            <a:endParaRPr lang="cs-CZ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b="1" dirty="0">
                <a:highlight>
                  <a:srgbClr val="FF99FF"/>
                </a:highlight>
              </a:rPr>
              <a:t>VBU, 15. 1. 2020 zaplaceno za reklamní služby za období 12.2019- 1.2020 10 000,-</a:t>
            </a:r>
          </a:p>
          <a:p>
            <a:pPr marL="914400" lvl="2" indent="0">
              <a:buNone/>
            </a:pPr>
            <a:r>
              <a:rPr lang="cs-CZ" dirty="0">
                <a:highlight>
                  <a:srgbClr val="FF99FF"/>
                </a:highlight>
              </a:rPr>
              <a:t>Část nákladu vznikla v r. 2019 (12. m.) a část nákladu (1. m.) spadá do r. 2020, ale úhrada byla provedena celá až v r. 2020 – </a:t>
            </a:r>
            <a:r>
              <a:rPr lang="cs-CZ" b="1" dirty="0">
                <a:highlight>
                  <a:srgbClr val="FF99FF"/>
                </a:highlight>
              </a:rPr>
              <a:t>je třeba provést časové rozlišení</a:t>
            </a:r>
          </a:p>
          <a:p>
            <a:pPr lvl="2"/>
            <a:endParaRPr lang="cs-CZ" b="1" dirty="0">
              <a:highlight>
                <a:srgbClr val="FF99FF"/>
              </a:highlight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b="1" dirty="0">
                <a:highlight>
                  <a:srgbClr val="FF99FF"/>
                </a:highlight>
              </a:rPr>
              <a:t>VBU, 3. 1. 2020 uhrazeno nájemné za 12. m. 2019 6 000.- </a:t>
            </a:r>
          </a:p>
          <a:p>
            <a:pPr marL="914400" lvl="2" indent="0">
              <a:buNone/>
            </a:pPr>
            <a:r>
              <a:rPr lang="cs-CZ" dirty="0">
                <a:highlight>
                  <a:srgbClr val="FF99FF"/>
                </a:highlight>
              </a:rPr>
              <a:t>Celý náklad vznikl v r. 2019, ale úhrada nastala až v roce 2020 – </a:t>
            </a:r>
            <a:r>
              <a:rPr lang="cs-CZ" b="1" dirty="0">
                <a:highlight>
                  <a:srgbClr val="FF99FF"/>
                </a:highlight>
              </a:rPr>
              <a:t>je třeba provést časové rozlišení</a:t>
            </a:r>
            <a:endParaRPr lang="cs-CZ" dirty="0">
              <a:highlight>
                <a:srgbClr val="FF99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9625828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011324-21C7-4D8C-89D5-B203E705A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194" y="160256"/>
            <a:ext cx="10863606" cy="782424"/>
          </a:xfrm>
        </p:spPr>
        <p:txBody>
          <a:bodyPr>
            <a:normAutofit/>
          </a:bodyPr>
          <a:lstStyle/>
          <a:p>
            <a:r>
              <a:rPr lang="cs-CZ" b="1" dirty="0">
                <a:highlight>
                  <a:srgbClr val="FF99FF"/>
                </a:highlight>
              </a:rPr>
              <a:t>Souvislost výnosů s pohybem peněz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43045C-3203-40E9-8AE6-D4CC47D9A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499" y="1036948"/>
            <a:ext cx="11585541" cy="5590095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Každý </a:t>
            </a:r>
            <a:r>
              <a:rPr lang="cs-CZ" b="1" u="sng" dirty="0"/>
              <a:t>výnos souvisí s příjmem</a:t>
            </a:r>
            <a:r>
              <a:rPr lang="cs-CZ" b="1" dirty="0"/>
              <a:t> peněz 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(každý výnos nám musí být dříve nebo později zaplacen), </a:t>
            </a:r>
            <a:r>
              <a:rPr lang="cs-CZ" b="1" dirty="0"/>
              <a:t>ale vznik výnosu a s ním spojený příjem peněz nemusí nastat ve stejném okamžiku 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(ve stejném účetním období)</a:t>
            </a:r>
          </a:p>
          <a:p>
            <a:pPr marL="0" indent="0">
              <a:buNone/>
            </a:pPr>
            <a:endParaRPr lang="cs-CZ" b="1" dirty="0"/>
          </a:p>
          <a:p>
            <a:pPr lvl="1"/>
            <a:r>
              <a:rPr lang="cs-CZ" sz="2000" b="1" dirty="0">
                <a:highlight>
                  <a:srgbClr val="00FF00"/>
                </a:highlight>
              </a:rPr>
              <a:t>PPD, 20. 12. 2019 prodej služeb v hotovosti 50 000,-</a:t>
            </a:r>
          </a:p>
          <a:p>
            <a:pPr marL="914400" lvl="2" indent="0">
              <a:buNone/>
            </a:pPr>
            <a:r>
              <a:rPr lang="cs-CZ" dirty="0">
                <a:highlight>
                  <a:srgbClr val="00FF00"/>
                </a:highlight>
              </a:rPr>
              <a:t>Příjem peněz se shoduje se vznikem výnosu, oba spadají do r. 2019 – </a:t>
            </a:r>
            <a:r>
              <a:rPr lang="cs-CZ" b="1" dirty="0">
                <a:highlight>
                  <a:srgbClr val="00FF00"/>
                </a:highlight>
              </a:rPr>
              <a:t>časově nerozlišujeme</a:t>
            </a:r>
          </a:p>
          <a:p>
            <a:pPr marL="914400" lvl="2" indent="0">
              <a:buNone/>
            </a:pPr>
            <a:endParaRPr lang="cs-CZ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b="1" dirty="0">
                <a:highlight>
                  <a:srgbClr val="FF99FF"/>
                </a:highlight>
              </a:rPr>
              <a:t>PPD, 20. 12. 2019 v předprodeji prodány vstupenky na utkání, které se uskuteční 8. 1. 2020  30 000,-</a:t>
            </a:r>
          </a:p>
          <a:p>
            <a:pPr marL="914400" lvl="2" indent="0">
              <a:buNone/>
            </a:pPr>
            <a:r>
              <a:rPr lang="cs-CZ" dirty="0">
                <a:highlight>
                  <a:srgbClr val="FF99FF"/>
                </a:highlight>
              </a:rPr>
              <a:t>Příjem peněz nastal v roce 2019, ale výnos spadá až do roku 2020 – </a:t>
            </a:r>
            <a:r>
              <a:rPr lang="cs-CZ" b="1" dirty="0">
                <a:highlight>
                  <a:srgbClr val="FF99FF"/>
                </a:highlight>
              </a:rPr>
              <a:t>je třeba provést časové rozlišení</a:t>
            </a:r>
          </a:p>
          <a:p>
            <a:pPr marL="914400" lvl="2" indent="0">
              <a:buNone/>
            </a:pPr>
            <a:endParaRPr lang="cs-CZ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b="1" dirty="0">
                <a:highlight>
                  <a:srgbClr val="FF99FF"/>
                </a:highlight>
              </a:rPr>
              <a:t>VBU, 15. 1. 2020 zaplaceno za pronájem tělocvičny (naše UJ je pronajímatelem) za 4.Q 2019 a za 1. Q 2020 40 000,-</a:t>
            </a:r>
          </a:p>
          <a:p>
            <a:pPr marL="914400" lvl="2" indent="0">
              <a:buNone/>
            </a:pPr>
            <a:r>
              <a:rPr lang="cs-CZ" dirty="0">
                <a:highlight>
                  <a:srgbClr val="FF99FF"/>
                </a:highlight>
              </a:rPr>
              <a:t>Část výnosu vznikla v r. 2019 (4.Q) a část výnosu (1. Q)spadá do r. 2020, ale příjem peněz za oba Q nastal až v r. 2020 – </a:t>
            </a:r>
            <a:r>
              <a:rPr lang="cs-CZ" b="1" dirty="0">
                <a:highlight>
                  <a:srgbClr val="FF99FF"/>
                </a:highlight>
              </a:rPr>
              <a:t>je třeba provést časové rozlišení</a:t>
            </a:r>
          </a:p>
          <a:p>
            <a:pPr lvl="2"/>
            <a:endParaRPr lang="cs-CZ" b="1" dirty="0">
              <a:highlight>
                <a:srgbClr val="FF99FF"/>
              </a:highlight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b="1" dirty="0">
                <a:highlight>
                  <a:srgbClr val="FF99FF"/>
                </a:highlight>
              </a:rPr>
              <a:t>VBU, 3. 1. 2020 uhrazeno za poradenské služby, které poskytla naše UJ během 12. m. 2019 8 000.- </a:t>
            </a:r>
          </a:p>
          <a:p>
            <a:pPr marL="914400" lvl="2" indent="0">
              <a:buNone/>
            </a:pPr>
            <a:r>
              <a:rPr lang="cs-CZ" dirty="0">
                <a:highlight>
                  <a:srgbClr val="FF99FF"/>
                </a:highlight>
              </a:rPr>
              <a:t>Celý výnos  vznikl v r. 2019, ale jeho úhrada nastala až v roce 2020 – </a:t>
            </a:r>
            <a:r>
              <a:rPr lang="cs-CZ" b="1" dirty="0">
                <a:highlight>
                  <a:srgbClr val="FF99FF"/>
                </a:highlight>
              </a:rPr>
              <a:t>je třeba provést časové rozlišení</a:t>
            </a:r>
            <a:endParaRPr lang="cs-CZ" dirty="0">
              <a:highlight>
                <a:srgbClr val="FF99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9432763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D8D48C-3FF4-4E57-AA98-C60365FCD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194" y="301657"/>
            <a:ext cx="10863606" cy="848411"/>
          </a:xfrm>
        </p:spPr>
        <p:txBody>
          <a:bodyPr>
            <a:normAutofit/>
          </a:bodyPr>
          <a:lstStyle/>
          <a:p>
            <a:r>
              <a:rPr lang="cs-CZ" b="1" dirty="0">
                <a:highlight>
                  <a:srgbClr val="FF99FF"/>
                </a:highlight>
              </a:rPr>
              <a:t>Souvislost nákladů a výnosů s pohybem peněz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BD5666-E4C3-4D94-9F3B-4BBF4B016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08" y="1150070"/>
            <a:ext cx="11274458" cy="531671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           		</a:t>
            </a:r>
          </a:p>
          <a:p>
            <a:pPr marL="0" indent="0" algn="ctr">
              <a:buNone/>
            </a:pPr>
            <a:r>
              <a:rPr lang="cs-CZ" sz="3600" dirty="0"/>
              <a:t>Náklady                                           výdaj peněz</a:t>
            </a:r>
          </a:p>
          <a:p>
            <a:pPr marL="0" indent="0" algn="ctr">
              <a:buNone/>
            </a:pPr>
            <a:r>
              <a:rPr lang="cs-CZ" sz="3600" dirty="0"/>
              <a:t>2019/2020</a:t>
            </a:r>
          </a:p>
          <a:p>
            <a:pPr marL="0" indent="0" algn="ctr">
              <a:buNone/>
            </a:pPr>
            <a:endParaRPr lang="cs-CZ" sz="3600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3600" dirty="0"/>
              <a:t>Výnosy                                          příjem peněz</a:t>
            </a:r>
          </a:p>
          <a:p>
            <a:pPr marL="0" indent="0" algn="ctr">
              <a:buNone/>
            </a:pPr>
            <a:r>
              <a:rPr lang="cs-CZ" sz="3600" dirty="0"/>
              <a:t>2019/2020</a:t>
            </a:r>
          </a:p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Rok </a:t>
            </a:r>
            <a:r>
              <a:rPr lang="cs-CZ" b="1" dirty="0"/>
              <a:t>2019</a:t>
            </a:r>
            <a:r>
              <a:rPr lang="cs-CZ" dirty="0"/>
              <a:t> je </a:t>
            </a:r>
            <a:r>
              <a:rPr lang="cs-CZ" b="1" dirty="0"/>
              <a:t>běžné období – </a:t>
            </a:r>
            <a:r>
              <a:rPr lang="cs-CZ" b="1" dirty="0" err="1"/>
              <a:t>b.o</a:t>
            </a:r>
            <a:r>
              <a:rPr lang="cs-CZ" b="1" dirty="0"/>
              <a:t>. </a:t>
            </a:r>
            <a:r>
              <a:rPr lang="cs-CZ" dirty="0"/>
              <a:t>(uzavírané) a rok </a:t>
            </a:r>
            <a:r>
              <a:rPr lang="cs-CZ" b="1" dirty="0"/>
              <a:t>2020</a:t>
            </a:r>
            <a:r>
              <a:rPr lang="cs-CZ" dirty="0"/>
              <a:t> je </a:t>
            </a:r>
            <a:r>
              <a:rPr lang="cs-CZ" b="1" dirty="0"/>
              <a:t>příští období </a:t>
            </a:r>
            <a:r>
              <a:rPr lang="cs-CZ" b="1" dirty="0" err="1"/>
              <a:t>p.o</a:t>
            </a:r>
            <a:r>
              <a:rPr lang="cs-CZ" b="1" dirty="0"/>
              <a:t>.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89149AA9-4EE7-465D-8D06-C6C82C915905}"/>
              </a:ext>
            </a:extLst>
          </p:cNvPr>
          <p:cNvCxnSpPr>
            <a:cxnSpLocks/>
          </p:cNvCxnSpPr>
          <p:nvPr/>
        </p:nvCxnSpPr>
        <p:spPr>
          <a:xfrm>
            <a:off x="3780148" y="2007910"/>
            <a:ext cx="428919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E98B35A7-E68E-4264-B981-58F6D4DC4249}"/>
              </a:ext>
            </a:extLst>
          </p:cNvPr>
          <p:cNvCxnSpPr>
            <a:cxnSpLocks/>
          </p:cNvCxnSpPr>
          <p:nvPr/>
        </p:nvCxnSpPr>
        <p:spPr>
          <a:xfrm>
            <a:off x="3601039" y="4375608"/>
            <a:ext cx="417607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5702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8235F-D6D2-408A-84ED-8E8B59DCC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671"/>
            <a:ext cx="10515600" cy="914399"/>
          </a:xfrm>
        </p:spPr>
        <p:txBody>
          <a:bodyPr>
            <a:normAutofit/>
          </a:bodyPr>
          <a:lstStyle/>
          <a:p>
            <a:r>
              <a:rPr lang="cs-CZ" b="1" dirty="0">
                <a:highlight>
                  <a:srgbClr val="FF99FF"/>
                </a:highlight>
              </a:rPr>
              <a:t>Možné situace časového rozlišení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49BD50-14EC-4900-9928-DB2765523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9752"/>
            <a:ext cx="10841610" cy="515646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200" b="1" dirty="0"/>
              <a:t>Při časovém rozlišení N a V mohou nastat tyto situace:</a:t>
            </a:r>
          </a:p>
          <a:p>
            <a:pPr marL="0" indent="0">
              <a:buNone/>
            </a:pPr>
            <a:endParaRPr lang="cs-CZ" sz="3200" b="1" dirty="0"/>
          </a:p>
          <a:p>
            <a:pPr marL="971550" lvl="1" indent="-514350">
              <a:buFont typeface="+mj-lt"/>
              <a:buAutoNum type="arabicPeriod"/>
            </a:pPr>
            <a:r>
              <a:rPr lang="cs-CZ" sz="3200" b="1" dirty="0"/>
              <a:t>náklady příštích období -  </a:t>
            </a:r>
            <a:r>
              <a:rPr lang="cs-CZ" sz="3200" dirty="0"/>
              <a:t>výdej peněz v </a:t>
            </a:r>
            <a:r>
              <a:rPr lang="cs-CZ" sz="3200" dirty="0" err="1"/>
              <a:t>b.o</a:t>
            </a:r>
            <a:r>
              <a:rPr lang="cs-CZ" sz="3200" dirty="0"/>
              <a:t>.(2019), ale náklad          vznikne v  </a:t>
            </a:r>
            <a:r>
              <a:rPr lang="cs-CZ" sz="3200" dirty="0" err="1"/>
              <a:t>p.o</a:t>
            </a:r>
            <a:r>
              <a:rPr lang="cs-CZ" sz="3200" dirty="0"/>
              <a:t>. (2020)</a:t>
            </a:r>
          </a:p>
          <a:p>
            <a:pPr marL="971550" lvl="1" indent="-514350">
              <a:buFont typeface="+mj-lt"/>
              <a:buAutoNum type="arabicPeriod"/>
            </a:pPr>
            <a:endParaRPr lang="cs-CZ" sz="3200" b="1" dirty="0"/>
          </a:p>
          <a:p>
            <a:pPr marL="971550" lvl="1" indent="-514350">
              <a:buFont typeface="+mj-lt"/>
              <a:buAutoNum type="arabicPeriod"/>
            </a:pPr>
            <a:r>
              <a:rPr lang="cs-CZ" sz="3200" b="1" dirty="0"/>
              <a:t>komplexní náklady příštích období – </a:t>
            </a:r>
            <a:r>
              <a:rPr lang="cs-CZ" sz="3200" dirty="0"/>
              <a:t>totéž , co NPO, s tím rozdílem, že jde o </a:t>
            </a:r>
            <a:r>
              <a:rPr lang="cs-CZ" sz="3200" u="sng" dirty="0"/>
              <a:t>více nákladů</a:t>
            </a:r>
            <a:r>
              <a:rPr lang="cs-CZ" sz="3200" dirty="0"/>
              <a:t>, spojených s jednou akcí </a:t>
            </a:r>
            <a:r>
              <a:rPr lang="cs-CZ" sz="3200" i="1" dirty="0">
                <a:solidFill>
                  <a:srgbClr val="002060"/>
                </a:solidFill>
              </a:rPr>
              <a:t>(nová metoda)</a:t>
            </a:r>
          </a:p>
          <a:p>
            <a:pPr marL="971550" lvl="1" indent="-514350">
              <a:buFont typeface="+mj-lt"/>
              <a:buAutoNum type="arabicPeriod"/>
            </a:pPr>
            <a:endParaRPr lang="cs-CZ" sz="3200" b="1" dirty="0"/>
          </a:p>
          <a:p>
            <a:pPr marL="971550" lvl="1" indent="-514350">
              <a:buFont typeface="+mj-lt"/>
              <a:buAutoNum type="arabicPeriod"/>
            </a:pPr>
            <a:r>
              <a:rPr lang="cs-CZ" sz="3200" b="1" dirty="0"/>
              <a:t>výdaje příštích období – </a:t>
            </a:r>
            <a:r>
              <a:rPr lang="cs-CZ" sz="3200" dirty="0"/>
              <a:t>k nákladu došlo v </a:t>
            </a:r>
            <a:r>
              <a:rPr lang="cs-CZ" sz="3200" dirty="0" err="1"/>
              <a:t>b.o</a:t>
            </a:r>
            <a:r>
              <a:rPr lang="cs-CZ" sz="3200" dirty="0"/>
              <a:t>. (2019), ale výdej peněz nastane až v </a:t>
            </a:r>
            <a:r>
              <a:rPr lang="cs-CZ" sz="3200" dirty="0" err="1"/>
              <a:t>p.o</a:t>
            </a:r>
            <a:r>
              <a:rPr lang="cs-CZ" sz="3200" dirty="0"/>
              <a:t>. (2020)</a:t>
            </a:r>
            <a:endParaRPr lang="cs-CZ" sz="3200" b="1" dirty="0"/>
          </a:p>
          <a:p>
            <a:pPr marL="971550" lvl="1" indent="-514350">
              <a:buFont typeface="+mj-lt"/>
              <a:buAutoNum type="arabicPeriod"/>
            </a:pPr>
            <a:endParaRPr lang="cs-CZ" sz="3200" b="1" dirty="0"/>
          </a:p>
          <a:p>
            <a:pPr marL="971550" lvl="1" indent="-514350">
              <a:buFont typeface="+mj-lt"/>
              <a:buAutoNum type="arabicPeriod"/>
            </a:pPr>
            <a:r>
              <a:rPr lang="cs-CZ" sz="3200" b="1" dirty="0"/>
              <a:t>výnosy příštích období – </a:t>
            </a:r>
            <a:r>
              <a:rPr lang="cs-CZ" sz="3200" dirty="0"/>
              <a:t>příjem peněz nastal v </a:t>
            </a:r>
            <a:r>
              <a:rPr lang="cs-CZ" sz="3200" dirty="0" err="1"/>
              <a:t>b.o</a:t>
            </a:r>
            <a:r>
              <a:rPr lang="cs-CZ" sz="3200" dirty="0"/>
              <a:t>, (2019), ale k výnosu dojde až v </a:t>
            </a:r>
            <a:r>
              <a:rPr lang="cs-CZ" sz="3200" dirty="0" err="1"/>
              <a:t>p.o</a:t>
            </a:r>
            <a:r>
              <a:rPr lang="cs-CZ" sz="3200" dirty="0"/>
              <a:t>. (2020) </a:t>
            </a:r>
          </a:p>
          <a:p>
            <a:pPr marL="971550" lvl="1" indent="-514350">
              <a:buFont typeface="+mj-lt"/>
              <a:buAutoNum type="arabicPeriod"/>
            </a:pPr>
            <a:endParaRPr lang="cs-CZ" sz="3200" b="1" dirty="0"/>
          </a:p>
          <a:p>
            <a:pPr marL="971550" lvl="1" indent="-514350">
              <a:buFont typeface="+mj-lt"/>
              <a:buAutoNum type="arabicPeriod"/>
            </a:pPr>
            <a:r>
              <a:rPr lang="cs-CZ" sz="3200" b="1" dirty="0"/>
              <a:t>příjmy příštích období – </a:t>
            </a:r>
            <a:r>
              <a:rPr lang="cs-CZ" sz="3200" dirty="0"/>
              <a:t>výnos nastal v </a:t>
            </a:r>
            <a:r>
              <a:rPr lang="cs-CZ" sz="3200" dirty="0" err="1"/>
              <a:t>b.o</a:t>
            </a:r>
            <a:r>
              <a:rPr lang="cs-CZ" sz="3200" dirty="0"/>
              <a:t>. (2019), ale k příjem peněz nastane až v </a:t>
            </a:r>
            <a:r>
              <a:rPr lang="cs-CZ" sz="3200" dirty="0" err="1"/>
              <a:t>p.o</a:t>
            </a:r>
            <a:r>
              <a:rPr lang="cs-CZ" sz="3200" dirty="0"/>
              <a:t>. (2020)</a:t>
            </a:r>
            <a:endParaRPr lang="cs-CZ" sz="32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28892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D08997-32A1-484A-B7AC-56897D6DA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596" y="216817"/>
            <a:ext cx="10722204" cy="754144"/>
          </a:xfrm>
        </p:spPr>
        <p:txBody>
          <a:bodyPr>
            <a:normAutofit/>
          </a:bodyPr>
          <a:lstStyle/>
          <a:p>
            <a:r>
              <a:rPr lang="cs-CZ" sz="4400" b="1" dirty="0">
                <a:highlight>
                  <a:srgbClr val="FF99FF"/>
                </a:highlight>
              </a:rPr>
              <a:t>1. Náklady příštích období </a:t>
            </a:r>
            <a:endParaRPr lang="cs-CZ" dirty="0">
              <a:highlight>
                <a:srgbClr val="FF99FF"/>
              </a:highligh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569C3C-6C33-44AC-B271-564B9D245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596" y="970961"/>
            <a:ext cx="10906812" cy="5561813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3000" b="1" dirty="0"/>
              <a:t>VPD, 20. 12. 2019 uhrazeno předplatné časopisu na rok 2020  12 000,-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Výdej peněz nastal v běžném období, ale náklad spadá do příštího období</a:t>
            </a:r>
          </a:p>
          <a:p>
            <a:pPr marL="0" indent="0" algn="ctr">
              <a:buNone/>
            </a:pPr>
            <a:r>
              <a:rPr lang="cs-CZ" sz="3200" dirty="0"/>
              <a:t>    </a:t>
            </a:r>
            <a:r>
              <a:rPr lang="cs-CZ" sz="3200" b="1" dirty="0"/>
              <a:t>2019 / 2020</a:t>
            </a:r>
          </a:p>
          <a:p>
            <a:pPr marL="0" indent="0" algn="ctr">
              <a:buNone/>
            </a:pPr>
            <a:r>
              <a:rPr lang="cs-CZ" sz="3200" dirty="0"/>
              <a:t> </a:t>
            </a:r>
            <a:r>
              <a:rPr lang="cs-CZ" sz="3200" dirty="0" err="1"/>
              <a:t>b.o</a:t>
            </a:r>
            <a:r>
              <a:rPr lang="cs-CZ" sz="3200" dirty="0"/>
              <a:t>. / </a:t>
            </a:r>
            <a:r>
              <a:rPr lang="cs-CZ" sz="3200" dirty="0" err="1"/>
              <a:t>p.o</a:t>
            </a:r>
            <a:endParaRPr lang="cs-CZ" sz="3200" dirty="0"/>
          </a:p>
          <a:p>
            <a:pPr marL="0" indent="0" algn="ctr">
              <a:buNone/>
            </a:pPr>
            <a:r>
              <a:rPr lang="cs-CZ" sz="3200" dirty="0"/>
              <a:t>    výdej / náklad</a:t>
            </a:r>
          </a:p>
          <a:p>
            <a:pPr marL="0" indent="0" algn="ctr">
              <a:buNone/>
            </a:pPr>
            <a:endParaRPr lang="cs-CZ" sz="3200" dirty="0"/>
          </a:p>
          <a:p>
            <a:r>
              <a:rPr lang="cs-CZ" sz="3200" dirty="0"/>
              <a:t>Pro účtování této situace používáme účet </a:t>
            </a:r>
          </a:p>
          <a:p>
            <a:pPr marL="457200" lvl="1" indent="0">
              <a:buNone/>
            </a:pPr>
            <a:r>
              <a:rPr lang="cs-CZ" sz="3200" b="1" dirty="0"/>
              <a:t>Náklady </a:t>
            </a:r>
            <a:r>
              <a:rPr lang="cs-CZ" sz="3200" b="1" dirty="0" err="1"/>
              <a:t>p.o</a:t>
            </a:r>
            <a:r>
              <a:rPr lang="cs-CZ" sz="3200" b="1" dirty="0"/>
              <a:t>. 381</a:t>
            </a:r>
            <a:r>
              <a:rPr lang="cs-CZ" sz="3200" dirty="0"/>
              <a:t>, jde o účet </a:t>
            </a:r>
            <a:r>
              <a:rPr lang="cs-CZ" sz="3200" b="1" dirty="0"/>
              <a:t>aktivní</a:t>
            </a:r>
            <a:r>
              <a:rPr lang="cs-CZ" sz="3200" dirty="0"/>
              <a:t>, nahrazuje v běžném období náklad</a:t>
            </a:r>
          </a:p>
        </p:txBody>
      </p:sp>
    </p:spTree>
    <p:extLst>
      <p:ext uri="{BB962C8B-B14F-4D97-AF65-F5344CB8AC3E}">
        <p14:creationId xmlns:p14="http://schemas.microsoft.com/office/powerpoint/2010/main" val="3985907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CB220C-1DFD-40D8-98D1-0B49B25C0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911" y="216816"/>
            <a:ext cx="10880889" cy="772996"/>
          </a:xfrm>
        </p:spPr>
        <p:txBody>
          <a:bodyPr>
            <a:normAutofit/>
          </a:bodyPr>
          <a:lstStyle/>
          <a:p>
            <a:r>
              <a:rPr lang="cs-CZ" sz="4400" b="1" dirty="0">
                <a:highlight>
                  <a:srgbClr val="FF99FF"/>
                </a:highlight>
              </a:rPr>
              <a:t>Náklady příštích období – 381 - aktivum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4EB3AD-1DDE-4112-BC23-3BD5E2CBB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911" y="1168923"/>
            <a:ext cx="11225753" cy="5542961"/>
          </a:xfrm>
          <a:ln w="19050"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cs-CZ" b="1" dirty="0"/>
              <a:t>VPD, 20. 12. 2019 uhrazeno předplatné časopisu na rok 2020  12 000,-</a:t>
            </a:r>
          </a:p>
          <a:p>
            <a:r>
              <a:rPr lang="cs-CZ" b="1" dirty="0"/>
              <a:t>V roce 2019 </a:t>
            </a:r>
            <a:r>
              <a:rPr lang="cs-CZ" dirty="0"/>
              <a:t>účtujeme jako výdaj peněz, ale náklad nelze zaúčtovat, protože náklad </a:t>
            </a:r>
            <a:r>
              <a:rPr lang="cs-CZ" sz="2400" i="1" dirty="0">
                <a:solidFill>
                  <a:schemeClr val="accent1">
                    <a:lumMod val="75000"/>
                  </a:schemeClr>
                </a:solidFill>
              </a:rPr>
              <a:t>(čtení časopisu) </a:t>
            </a:r>
            <a:r>
              <a:rPr lang="cs-CZ" dirty="0"/>
              <a:t>nastane až v příštím období v roce 2020. Proto místo nákladového účtu 501 – </a:t>
            </a:r>
            <a:r>
              <a:rPr lang="cs-CZ" dirty="0" err="1"/>
              <a:t>sp</a:t>
            </a:r>
            <a:r>
              <a:rPr lang="cs-CZ" dirty="0"/>
              <a:t>. mat. zaúčtujeme </a:t>
            </a:r>
          </a:p>
          <a:p>
            <a:pPr marL="0" indent="0">
              <a:buNone/>
            </a:pPr>
            <a:r>
              <a:rPr lang="cs-CZ" sz="2800" dirty="0"/>
              <a:t>   na účet </a:t>
            </a:r>
            <a:r>
              <a:rPr lang="cs-CZ" sz="2800" b="1" dirty="0"/>
              <a:t>Náklady </a:t>
            </a:r>
            <a:r>
              <a:rPr lang="cs-CZ" sz="2800" b="1" dirty="0" err="1"/>
              <a:t>p.o</a:t>
            </a:r>
            <a:r>
              <a:rPr lang="cs-CZ" sz="2800" b="1" dirty="0"/>
              <a:t>. 381 – Aktivum </a:t>
            </a:r>
            <a:r>
              <a:rPr lang="cs-CZ" sz="2400" i="1" dirty="0">
                <a:solidFill>
                  <a:schemeClr val="accent1">
                    <a:lumMod val="75000"/>
                  </a:schemeClr>
                </a:solidFill>
              </a:rPr>
              <a:t>(jde o účet rozvahový v rozvaze oddíl</a:t>
            </a:r>
            <a:r>
              <a:rPr lang="cs-CZ" sz="2400" dirty="0"/>
              <a:t> </a:t>
            </a:r>
            <a:r>
              <a:rPr lang="cs-CZ" sz="2400" i="1" dirty="0">
                <a:solidFill>
                  <a:schemeClr val="accent1">
                    <a:lumMod val="75000"/>
                  </a:schemeClr>
                </a:solidFill>
              </a:rPr>
              <a:t>přechodné položky)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</a:t>
            </a: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1400" i="1" dirty="0">
                <a:solidFill>
                  <a:schemeClr val="accent1">
                    <a:lumMod val="75000"/>
                  </a:schemeClr>
                </a:solidFill>
              </a:rPr>
              <a:t>MD</a:t>
            </a: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  A - 381 NPO    </a:t>
            </a:r>
            <a:r>
              <a:rPr lang="cs-CZ" sz="1400" i="1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                </a:t>
            </a:r>
            <a:r>
              <a:rPr lang="cs-CZ" sz="1400" i="1" dirty="0">
                <a:solidFill>
                  <a:schemeClr val="accent1">
                    <a:lumMod val="75000"/>
                  </a:schemeClr>
                </a:solidFill>
              </a:rPr>
              <a:t>MD </a:t>
            </a: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    5..  N         </a:t>
            </a:r>
            <a:r>
              <a:rPr lang="cs-CZ" sz="1400" i="1" dirty="0">
                <a:solidFill>
                  <a:schemeClr val="accent1">
                    <a:lumMod val="75000"/>
                  </a:schemeClr>
                </a:solidFill>
              </a:rPr>
              <a:t>D</a:t>
            </a:r>
          </a:p>
          <a:p>
            <a:pPr marL="0" indent="0">
              <a:buNone/>
            </a:pPr>
            <a:r>
              <a:rPr lang="cs-CZ" b="1" dirty="0"/>
              <a:t>Účtovací předpis roku 2019 je:   </a:t>
            </a:r>
            <a:r>
              <a:rPr lang="cs-CZ" b="1" dirty="0">
                <a:highlight>
                  <a:srgbClr val="FF99FF"/>
                </a:highlight>
              </a:rPr>
              <a:t>381/211</a:t>
            </a:r>
            <a:r>
              <a:rPr lang="cs-CZ" sz="1400" i="1" dirty="0">
                <a:solidFill>
                  <a:schemeClr val="accent1">
                    <a:lumMod val="75000"/>
                  </a:schemeClr>
                </a:solidFill>
              </a:rPr>
              <a:t>	                  </a:t>
            </a:r>
            <a:r>
              <a:rPr lang="cs-CZ" sz="1800" b="1" dirty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cs-CZ" sz="1400" i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</a:t>
            </a:r>
            <a:r>
              <a:rPr lang="cs-CZ" sz="1800" b="1" dirty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cs-CZ" sz="1400" i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													</a:t>
            </a:r>
          </a:p>
          <a:p>
            <a:pPr marL="0" indent="0">
              <a:buNone/>
            </a:pPr>
            <a:r>
              <a:rPr lang="cs-CZ" dirty="0"/>
              <a:t>V roce 2020 nastane náklad, proto se z účtu Náklady </a:t>
            </a:r>
            <a:r>
              <a:rPr lang="cs-CZ" dirty="0" err="1"/>
              <a:t>p.o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částka odúčtuje a převede se na nákladový účet roku 2020</a:t>
            </a:r>
            <a:endParaRPr lang="cs-CZ" sz="4400" dirty="0"/>
          </a:p>
          <a:p>
            <a:pPr marL="0" indent="0">
              <a:buNone/>
            </a:pPr>
            <a:r>
              <a:rPr lang="cs-CZ" sz="2800" b="1" dirty="0"/>
              <a:t>Účtovací předpis roku 2020 je:   </a:t>
            </a:r>
            <a:r>
              <a:rPr lang="cs-CZ" sz="2800" b="1" dirty="0">
                <a:highlight>
                  <a:srgbClr val="FF99FF"/>
                </a:highlight>
              </a:rPr>
              <a:t>501/381</a:t>
            </a:r>
            <a:endParaRPr lang="cs-CZ" sz="2800" dirty="0">
              <a:highlight>
                <a:srgbClr val="FF99FF"/>
              </a:highlight>
            </a:endParaRP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FD03B10B-B9E2-4E45-AF16-E6A1EC70C943}"/>
              </a:ext>
            </a:extLst>
          </p:cNvPr>
          <p:cNvCxnSpPr>
            <a:cxnSpLocks/>
          </p:cNvCxnSpPr>
          <p:nvPr/>
        </p:nvCxnSpPr>
        <p:spPr>
          <a:xfrm>
            <a:off x="5476973" y="3337089"/>
            <a:ext cx="1668545" cy="459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F6745627-2BBC-4CCA-8C2D-D08A46A09203}"/>
              </a:ext>
            </a:extLst>
          </p:cNvPr>
          <p:cNvCxnSpPr/>
          <p:nvPr/>
        </p:nvCxnSpPr>
        <p:spPr>
          <a:xfrm>
            <a:off x="7286920" y="4147790"/>
            <a:ext cx="156484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69B76EEC-57A3-4266-82BD-17F01529A38F}"/>
              </a:ext>
            </a:extLst>
          </p:cNvPr>
          <p:cNvCxnSpPr/>
          <p:nvPr/>
        </p:nvCxnSpPr>
        <p:spPr>
          <a:xfrm>
            <a:off x="8116479" y="4166645"/>
            <a:ext cx="0" cy="132917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13C70A06-BDFE-4294-91C9-E1CFF2A42A01}"/>
              </a:ext>
            </a:extLst>
          </p:cNvPr>
          <p:cNvCxnSpPr/>
          <p:nvPr/>
        </p:nvCxnSpPr>
        <p:spPr>
          <a:xfrm flipV="1">
            <a:off x="9591772" y="4147789"/>
            <a:ext cx="1517715" cy="9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AF8ACD9F-1FB1-44C8-AC74-00C68FD58108}"/>
              </a:ext>
            </a:extLst>
          </p:cNvPr>
          <p:cNvCxnSpPr>
            <a:cxnSpLocks/>
          </p:cNvCxnSpPr>
          <p:nvPr/>
        </p:nvCxnSpPr>
        <p:spPr>
          <a:xfrm>
            <a:off x="10350630" y="4166644"/>
            <a:ext cx="1" cy="132917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C0BABD5C-D3B5-440F-8A5A-5EC861C90067}"/>
              </a:ext>
            </a:extLst>
          </p:cNvPr>
          <p:cNvCxnSpPr/>
          <p:nvPr/>
        </p:nvCxnSpPr>
        <p:spPr>
          <a:xfrm flipH="1">
            <a:off x="7909089" y="4576711"/>
            <a:ext cx="23189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87D48CED-B80A-43F8-BA31-3FEF47B2B6EA}"/>
              </a:ext>
            </a:extLst>
          </p:cNvPr>
          <p:cNvCxnSpPr/>
          <p:nvPr/>
        </p:nvCxnSpPr>
        <p:spPr>
          <a:xfrm>
            <a:off x="9634194" y="3591610"/>
            <a:ext cx="1432874" cy="197962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727DF332-01F6-44A0-9CF5-E5893D6DEADD}"/>
              </a:ext>
            </a:extLst>
          </p:cNvPr>
          <p:cNvCxnSpPr/>
          <p:nvPr/>
        </p:nvCxnSpPr>
        <p:spPr>
          <a:xfrm flipH="1">
            <a:off x="9827442" y="3591610"/>
            <a:ext cx="1084082" cy="197020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A58B0D98-A2A4-41E9-8B20-AD1EC4D7870D}"/>
              </a:ext>
            </a:extLst>
          </p:cNvPr>
          <p:cNvCxnSpPr/>
          <p:nvPr/>
        </p:nvCxnSpPr>
        <p:spPr>
          <a:xfrm>
            <a:off x="586032" y="4963210"/>
            <a:ext cx="338422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9552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5639B5-1855-4A86-8AB4-7B519396D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608" y="365126"/>
            <a:ext cx="10788192" cy="511568"/>
          </a:xfrm>
          <a:solidFill>
            <a:srgbClr val="FF99FF"/>
          </a:solidFill>
        </p:spPr>
        <p:txBody>
          <a:bodyPr>
            <a:noAutofit/>
          </a:bodyPr>
          <a:lstStyle/>
          <a:p>
            <a:r>
              <a:rPr lang="cs-CZ" sz="3600" b="1" dirty="0"/>
              <a:t>Př. NPO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D4D508-DA1C-46E8-80DD-155946105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67" y="876694"/>
            <a:ext cx="11145625" cy="5300270"/>
          </a:xfrm>
        </p:spPr>
        <p:txBody>
          <a:bodyPr/>
          <a:lstStyle/>
          <a:p>
            <a:pPr marL="3657600" lvl="8" indent="0">
              <a:buNone/>
            </a:pPr>
            <a:endParaRPr lang="cs-CZ" sz="2000" dirty="0"/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highlight>
                  <a:srgbClr val="C0C0C0"/>
                </a:highlight>
              </a:rPr>
              <a:t>15. 12. 2019, VBU, zaplaceno nájemné za tělocvičnu na leden 2020 3 000,-											381/221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1. 11. 2019, VBU, úhrada pojištění nemovitosti na </a:t>
            </a:r>
            <a:r>
              <a:rPr lang="cs-CZ" sz="2400" dirty="0" err="1"/>
              <a:t>obd</a:t>
            </a:r>
            <a:r>
              <a:rPr lang="cs-CZ" sz="2400" dirty="0"/>
              <a:t>. 11. /2019- 1./2020   6 000,-2a)  1.11. 2019, VBU pojištění na 11. a 12. /2019      4 000,-      518/221</a:t>
            </a:r>
          </a:p>
          <a:p>
            <a:pPr marL="0" indent="0">
              <a:buNone/>
            </a:pPr>
            <a:r>
              <a:rPr lang="cs-CZ" dirty="0"/>
              <a:t>      </a:t>
            </a:r>
            <a:r>
              <a:rPr lang="cs-CZ" sz="2400" dirty="0">
                <a:highlight>
                  <a:srgbClr val="00FFFF"/>
                </a:highlight>
              </a:rPr>
              <a:t>2b)   1.11. 2019, VBU pojištění na 1./2020                  2 000,-      381/221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cs-CZ" sz="2400" dirty="0">
                <a:highlight>
                  <a:srgbClr val="00FFFF"/>
                </a:highlight>
              </a:rPr>
              <a:t>1.1. 2020, VUD, časové rozlišení pojištění z r. 2019   2 000,-      518/381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cs-CZ" sz="2400" dirty="0">
                <a:highlight>
                  <a:srgbClr val="C0C0C0"/>
                </a:highlight>
              </a:rPr>
              <a:t>1.1. 2020, VUD, časové rozlišení nájemného z r. 2019 3 000,-   518/381</a:t>
            </a:r>
          </a:p>
        </p:txBody>
      </p:sp>
    </p:spTree>
    <p:extLst>
      <p:ext uri="{BB962C8B-B14F-4D97-AF65-F5344CB8AC3E}">
        <p14:creationId xmlns:p14="http://schemas.microsoft.com/office/powerpoint/2010/main" val="24367916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CB220C-1DFD-40D8-98D1-0B49B25C0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097" y="216816"/>
            <a:ext cx="11770936" cy="772996"/>
          </a:xfrm>
          <a:solidFill>
            <a:srgbClr val="FF99FF"/>
          </a:solidFill>
        </p:spPr>
        <p:txBody>
          <a:bodyPr>
            <a:normAutofit/>
          </a:bodyPr>
          <a:lstStyle/>
          <a:p>
            <a:r>
              <a:rPr lang="cs-CZ" sz="4400" b="1" dirty="0">
                <a:highlight>
                  <a:srgbClr val="FF99FF"/>
                </a:highlight>
              </a:rPr>
              <a:t>Výnosy příštích období – 384 - pasivum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4EB3AD-1DDE-4112-BC23-3BD5E2CBB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093" y="1098223"/>
            <a:ext cx="11770936" cy="5542961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Př : Naše UJ je školící zařízení – poskytuje školení trenérů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Dne 15. 9. 2019 bylo podle VBU uhrazeno školné na 1.semestr   20 000,-</a:t>
            </a:r>
          </a:p>
          <a:p>
            <a:pPr marL="0" indent="0">
              <a:buNone/>
            </a:pPr>
            <a:r>
              <a:rPr lang="cs-CZ" sz="2800" dirty="0"/>
              <a:t>na účet </a:t>
            </a:r>
            <a:r>
              <a:rPr lang="cs-CZ" sz="2800" b="1" dirty="0"/>
              <a:t>výnosy </a:t>
            </a:r>
            <a:r>
              <a:rPr lang="cs-CZ" sz="2800" b="1" dirty="0" err="1"/>
              <a:t>p.o</a:t>
            </a:r>
            <a:r>
              <a:rPr lang="cs-CZ" sz="2800" b="1" dirty="0"/>
              <a:t>. 384 – </a:t>
            </a:r>
            <a:r>
              <a:rPr lang="cs-CZ" dirty="0"/>
              <a:t>P</a:t>
            </a:r>
            <a:r>
              <a:rPr lang="cs-CZ" sz="2400" dirty="0"/>
              <a:t> je třeba zaúčtovat poměrnou část školného za leden 2020, což je 5 000,-</a:t>
            </a:r>
          </a:p>
          <a:p>
            <a:pPr marL="0" indent="0">
              <a:buNone/>
            </a:pPr>
            <a:r>
              <a:rPr lang="cs-CZ" b="1" dirty="0"/>
              <a:t>Účtovací předpisy: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VBU, 15. 9. 2019 školné</a:t>
            </a:r>
            <a:r>
              <a:rPr lang="cs-CZ" b="1" dirty="0"/>
              <a:t> na 10.-12. měsíc 	15 000,- 	221/</a:t>
            </a:r>
            <a:r>
              <a:rPr lang="cs-CZ" b="1" dirty="0">
                <a:highlight>
                  <a:srgbClr val="FF99FF"/>
                </a:highlight>
              </a:rPr>
              <a:t>602 </a:t>
            </a:r>
            <a:r>
              <a:rPr lang="cs-CZ" sz="1800" i="1" dirty="0">
                <a:solidFill>
                  <a:schemeClr val="accent1"/>
                </a:solidFill>
                <a:highlight>
                  <a:srgbClr val="FF99FF"/>
                </a:highlight>
              </a:rPr>
              <a:t>výnos 2019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VBU, 15. 9. 2019 školné na 1. měsíc roku 2020   5 000,-	221/384 VPO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VUD, 1. 1. 2020 dokončení časového rozlišení </a:t>
            </a:r>
          </a:p>
          <a:p>
            <a:pPr marL="0" indent="0">
              <a:buNone/>
            </a:pPr>
            <a:r>
              <a:rPr lang="cs-CZ" b="1" dirty="0"/>
              <a:t>	školného z r. 2019					   5 000,-	384/602</a:t>
            </a:r>
            <a:r>
              <a:rPr lang="cs-CZ" sz="2800" i="1" dirty="0">
                <a:solidFill>
                  <a:schemeClr val="accent1"/>
                </a:solidFill>
                <a:highlight>
                  <a:srgbClr val="FF99FF"/>
                </a:highlight>
              </a:rPr>
              <a:t> </a:t>
            </a:r>
            <a:r>
              <a:rPr lang="cs-CZ" sz="2000" i="1" dirty="0">
                <a:solidFill>
                  <a:schemeClr val="accent1"/>
                </a:solidFill>
                <a:highlight>
                  <a:srgbClr val="FF99FF"/>
                </a:highlight>
              </a:rPr>
              <a:t>výnos </a:t>
            </a:r>
            <a:r>
              <a:rPr lang="cs-CZ" sz="1800" i="1" dirty="0">
                <a:solidFill>
                  <a:schemeClr val="accent1"/>
                </a:solidFill>
                <a:highlight>
                  <a:srgbClr val="FF99FF"/>
                </a:highlight>
              </a:rPr>
              <a:t>2020</a:t>
            </a:r>
            <a:endParaRPr lang="cs-CZ" sz="1800" b="1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A58B0D98-A2A4-41E9-8B20-AD1EC4D7870D}"/>
              </a:ext>
            </a:extLst>
          </p:cNvPr>
          <p:cNvCxnSpPr/>
          <p:nvPr/>
        </p:nvCxnSpPr>
        <p:spPr>
          <a:xfrm>
            <a:off x="245097" y="4473016"/>
            <a:ext cx="338422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039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4C713-01D2-4E17-AF28-432EB0840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549"/>
            <a:ext cx="10515600" cy="1261408"/>
          </a:xfrm>
        </p:spPr>
        <p:txBody>
          <a:bodyPr/>
          <a:lstStyle/>
          <a:p>
            <a:r>
              <a:rPr lang="cs-CZ" b="1" u="sng" dirty="0">
                <a:solidFill>
                  <a:srgbClr val="00CC00"/>
                </a:solidFill>
              </a:rPr>
              <a:t>A. Účetní závěrka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E97867-B8E2-41E3-9645-7ABCFC549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3957"/>
            <a:ext cx="10515600" cy="50922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500" b="1" dirty="0"/>
              <a:t>Účetní </a:t>
            </a:r>
            <a:r>
              <a:rPr lang="cs-CZ" sz="3500" b="1" dirty="0">
                <a:solidFill>
                  <a:srgbClr val="00CC00"/>
                </a:solidFill>
              </a:rPr>
              <a:t>z</a:t>
            </a:r>
            <a:r>
              <a:rPr lang="cs-CZ" sz="3500" b="1" dirty="0"/>
              <a:t>ávěrka </a:t>
            </a:r>
            <a:r>
              <a:rPr lang="cs-CZ" dirty="0"/>
              <a:t>– představuje vyvrcholení účetních prací celého účetního období každé účetní jednotky.</a:t>
            </a:r>
          </a:p>
          <a:p>
            <a:pPr marL="0" indent="0">
              <a:buNone/>
            </a:pPr>
            <a:r>
              <a:rPr lang="cs-CZ" dirty="0"/>
              <a:t> Účetní závěrka je sestavena z těchto </a:t>
            </a:r>
            <a:r>
              <a:rPr lang="cs-CZ" b="1" dirty="0"/>
              <a:t>dokumentů</a:t>
            </a:r>
            <a:r>
              <a:rPr lang="cs-CZ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Rozvaha</a:t>
            </a:r>
            <a:r>
              <a:rPr lang="cs-CZ" dirty="0"/>
              <a:t> k poslednímu dni účetního období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Výkaz zisků a ztrát </a:t>
            </a:r>
            <a:r>
              <a:rPr lang="cs-CZ" dirty="0"/>
              <a:t>za účetní období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Příloha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Cash </a:t>
            </a:r>
            <a:r>
              <a:rPr lang="cs-CZ" b="1" dirty="0" err="1"/>
              <a:t>flow</a:t>
            </a:r>
            <a:r>
              <a:rPr lang="cs-CZ" b="1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Změny základního kapitálu </a:t>
            </a:r>
            <a:r>
              <a:rPr lang="cs-CZ" dirty="0"/>
              <a:t>během účetního období</a:t>
            </a:r>
            <a:endParaRPr lang="cs-CZ" b="1" dirty="0"/>
          </a:p>
          <a:p>
            <a:pPr marL="0" indent="0">
              <a:buNone/>
            </a:pPr>
            <a:r>
              <a:rPr lang="cs-CZ" i="1" dirty="0"/>
              <a:t>Před sestavením účetní závěrky je třeba k poslednímu dni účetního období </a:t>
            </a:r>
            <a:r>
              <a:rPr lang="cs-CZ" i="1" u="sng" dirty="0"/>
              <a:t>uzavřít účetní knihy</a:t>
            </a:r>
            <a:r>
              <a:rPr lang="cs-CZ" i="1" dirty="0"/>
              <a:t>. Před uzavíráním účetních knih je nutné </a:t>
            </a:r>
            <a:r>
              <a:rPr lang="cs-CZ" i="1" u="sng" dirty="0"/>
              <a:t>zaúčtovat všechny účetní případy</a:t>
            </a:r>
            <a:r>
              <a:rPr lang="cs-CZ" i="1" dirty="0"/>
              <a:t>, které do daného účetního období spadají. </a:t>
            </a:r>
            <a:r>
              <a:rPr lang="cs-CZ" i="1" u="sng" dirty="0"/>
              <a:t>To je obsahem prací </a:t>
            </a:r>
            <a:r>
              <a:rPr lang="cs-CZ" i="1" u="sng" dirty="0">
                <a:solidFill>
                  <a:srgbClr val="CC00CC"/>
                </a:solidFill>
              </a:rPr>
              <a:t>účetní uzávěrky</a:t>
            </a:r>
            <a:r>
              <a:rPr lang="cs-CZ" i="1" dirty="0">
                <a:solidFill>
                  <a:srgbClr val="CC00CC"/>
                </a:solidFill>
              </a:rPr>
              <a:t>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47501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7A5419-0F5B-417D-BBBB-A73A0C4C9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0360"/>
          </a:xfrm>
          <a:solidFill>
            <a:srgbClr val="FF99FF"/>
          </a:solidFill>
        </p:spPr>
        <p:txBody>
          <a:bodyPr/>
          <a:lstStyle/>
          <a:p>
            <a:r>
              <a:rPr lang="cs-CZ" b="1" dirty="0"/>
              <a:t>Druhy účtů časového rozlišení - 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BC9525-D177-4E9A-988A-6DC952657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7715"/>
            <a:ext cx="10926452" cy="4975160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highlight>
                  <a:srgbClr val="FF99FF"/>
                </a:highlight>
              </a:rPr>
              <a:t>Náklady příštích období </a:t>
            </a:r>
            <a:r>
              <a:rPr lang="cs-CZ" b="1" dirty="0">
                <a:highlight>
                  <a:srgbClr val="FF99FF"/>
                </a:highlight>
              </a:rPr>
              <a:t>381 Aktivum </a:t>
            </a:r>
            <a:r>
              <a:rPr lang="cs-CZ" dirty="0">
                <a:highlight>
                  <a:srgbClr val="FF99FF"/>
                </a:highlight>
              </a:rPr>
              <a:t>– nahrazuje náklad, kde + je na MD</a:t>
            </a:r>
          </a:p>
          <a:p>
            <a:pPr marL="0" indent="0">
              <a:buNone/>
            </a:pPr>
            <a:endParaRPr lang="cs-CZ" dirty="0">
              <a:highlight>
                <a:srgbClr val="FF99FF"/>
              </a:highlight>
            </a:endParaRPr>
          </a:p>
          <a:p>
            <a:r>
              <a:rPr lang="cs-CZ" dirty="0"/>
              <a:t>Komplexní náklady příštích období </a:t>
            </a:r>
            <a:r>
              <a:rPr lang="cs-CZ" b="1" dirty="0"/>
              <a:t>382 Aktivum </a:t>
            </a:r>
            <a:r>
              <a:rPr lang="cs-CZ" dirty="0"/>
              <a:t>– nahrazuje náklad, kde + je na MD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Výdaje příštích období </a:t>
            </a:r>
            <a:r>
              <a:rPr lang="cs-CZ" b="1" dirty="0"/>
              <a:t>383 Pasivum </a:t>
            </a:r>
            <a:r>
              <a:rPr lang="cs-CZ" dirty="0"/>
              <a:t>– nahrazuje výdaj peněz z BU, nebo pokladny, kde - je na D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highlight>
                  <a:srgbClr val="FF99FF"/>
                </a:highlight>
              </a:rPr>
              <a:t>Výnosy příštích období </a:t>
            </a:r>
            <a:r>
              <a:rPr lang="cs-CZ" b="1" dirty="0">
                <a:highlight>
                  <a:srgbClr val="FF99FF"/>
                </a:highlight>
              </a:rPr>
              <a:t>384 Pasivum </a:t>
            </a:r>
            <a:r>
              <a:rPr lang="cs-CZ" dirty="0">
                <a:highlight>
                  <a:srgbClr val="FF99FF"/>
                </a:highlight>
              </a:rPr>
              <a:t>– nahrazuje výnos, kde + je na D</a:t>
            </a:r>
          </a:p>
          <a:p>
            <a:pPr marL="0" indent="0">
              <a:buNone/>
            </a:pPr>
            <a:endParaRPr lang="cs-CZ" dirty="0">
              <a:highlight>
                <a:srgbClr val="FF99FF"/>
              </a:highlight>
            </a:endParaRPr>
          </a:p>
          <a:p>
            <a:r>
              <a:rPr lang="cs-CZ" dirty="0"/>
              <a:t>Příjmy příštích období </a:t>
            </a:r>
            <a:r>
              <a:rPr lang="cs-CZ" b="1" dirty="0"/>
              <a:t>385 Aktivum </a:t>
            </a:r>
            <a:r>
              <a:rPr lang="cs-CZ" dirty="0"/>
              <a:t>– nahrazuje příjem peněz na BU, nebo do pokladny, kde + je na MD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733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61083E-2F22-435D-9686-6E362B1D5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364" y="131974"/>
            <a:ext cx="11660957" cy="565609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Tvorba rezerv – význam a účtování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5B1C8F-C010-4140-89BE-399AB3EB2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364" y="782425"/>
            <a:ext cx="11541547" cy="6033154"/>
          </a:xfrm>
        </p:spPr>
        <p:txBody>
          <a:bodyPr>
            <a:normAutofit fontScale="32500" lnSpcReduction="20000"/>
          </a:bodyPr>
          <a:lstStyle/>
          <a:p>
            <a:r>
              <a:rPr lang="cs-CZ" sz="6800" b="1" dirty="0"/>
              <a:t>Rezervy tvoří se tvoří na určitý předem  plánovaný </a:t>
            </a:r>
            <a:r>
              <a:rPr lang="cs-CZ" sz="6800" dirty="0"/>
              <a:t>(očekávaný) </a:t>
            </a:r>
            <a:r>
              <a:rPr lang="cs-CZ" sz="6800" b="1" dirty="0"/>
              <a:t>účel, který má proběhnout </a:t>
            </a:r>
            <a:r>
              <a:rPr lang="cs-CZ" sz="6800" dirty="0"/>
              <a:t>(je</a:t>
            </a:r>
            <a:r>
              <a:rPr lang="cs-CZ" sz="6800" b="1" dirty="0"/>
              <a:t> </a:t>
            </a:r>
            <a:r>
              <a:rPr lang="cs-CZ" sz="6800" dirty="0"/>
              <a:t>očekáván) </a:t>
            </a:r>
            <a:r>
              <a:rPr lang="cs-CZ" sz="6800" b="1" dirty="0"/>
              <a:t>až v příštích účetních obdobích </a:t>
            </a:r>
            <a:r>
              <a:rPr lang="cs-CZ" sz="4900" i="1" dirty="0">
                <a:solidFill>
                  <a:schemeClr val="accent1"/>
                </a:solidFill>
              </a:rPr>
              <a:t>(např. rezervy na opravy DM, rezervy na záručn</a:t>
            </a:r>
            <a:r>
              <a:rPr lang="cs-CZ" sz="5500" i="1" dirty="0">
                <a:solidFill>
                  <a:schemeClr val="accent1"/>
                </a:solidFill>
              </a:rPr>
              <a:t>í </a:t>
            </a:r>
            <a:r>
              <a:rPr lang="cs-CZ" sz="4900" i="1" dirty="0">
                <a:solidFill>
                  <a:schemeClr val="accent1"/>
                </a:solidFill>
              </a:rPr>
              <a:t>opravy…) </a:t>
            </a:r>
            <a:endParaRPr lang="cs-CZ" sz="4900" dirty="0"/>
          </a:p>
          <a:p>
            <a:r>
              <a:rPr lang="cs-CZ" sz="6800" dirty="0" err="1"/>
              <a:t>vorba</a:t>
            </a:r>
            <a:r>
              <a:rPr lang="cs-CZ" sz="6800" dirty="0"/>
              <a:t> rezervy se </a:t>
            </a:r>
            <a:r>
              <a:rPr lang="cs-CZ" sz="6800" b="1" dirty="0"/>
              <a:t>účtuje</a:t>
            </a:r>
            <a:r>
              <a:rPr lang="cs-CZ" sz="6800" dirty="0"/>
              <a:t> jako </a:t>
            </a:r>
            <a:r>
              <a:rPr lang="cs-CZ" sz="6800" b="1" u="sng" dirty="0"/>
              <a:t>náklad</a:t>
            </a:r>
            <a:r>
              <a:rPr lang="cs-CZ" sz="6800" b="1" dirty="0"/>
              <a:t>  a </a:t>
            </a:r>
            <a:r>
              <a:rPr lang="cs-CZ" sz="6800" b="1" u="sng" dirty="0">
                <a:solidFill>
                  <a:srgbClr val="FF0000"/>
                </a:solidFill>
              </a:rPr>
              <a:t>cizí</a:t>
            </a:r>
            <a:r>
              <a:rPr lang="cs-CZ" sz="6800" b="1" u="sng" dirty="0"/>
              <a:t> zdroj financování </a:t>
            </a:r>
            <a:r>
              <a:rPr lang="cs-CZ" sz="6200" b="1" u="sng" dirty="0"/>
              <a:t>– </a:t>
            </a:r>
            <a:r>
              <a:rPr lang="cs-CZ" sz="6200" i="1" dirty="0">
                <a:solidFill>
                  <a:schemeClr val="accent1"/>
                </a:solidFill>
              </a:rPr>
              <a:t>cizí pasivum</a:t>
            </a:r>
            <a:r>
              <a:rPr lang="cs-CZ" sz="3700" i="1" dirty="0">
                <a:solidFill>
                  <a:schemeClr val="accent1"/>
                </a:solidFill>
              </a:rPr>
              <a:t> </a:t>
            </a:r>
            <a:r>
              <a:rPr lang="cs-CZ" sz="9800" b="1" dirty="0"/>
              <a:t>           </a:t>
            </a:r>
            <a:r>
              <a:rPr lang="cs-CZ" sz="5500" dirty="0"/>
              <a:t>MD  /     D</a:t>
            </a:r>
          </a:p>
          <a:p>
            <a:pPr marL="0" indent="0">
              <a:buNone/>
            </a:pPr>
            <a:r>
              <a:rPr lang="cs-CZ" sz="5500" b="1" dirty="0"/>
              <a:t>						  	                                                    </a:t>
            </a:r>
            <a:r>
              <a:rPr lang="cs-CZ" sz="6200" b="1" dirty="0">
                <a:solidFill>
                  <a:srgbClr val="FF0000"/>
                </a:solidFill>
              </a:rPr>
              <a:t>náklad/ cizí kapitál</a:t>
            </a:r>
            <a:endParaRPr lang="cs-CZ" sz="5500" b="1" u="sng" dirty="0">
              <a:solidFill>
                <a:srgbClr val="FF0000"/>
              </a:solidFill>
            </a:endParaRPr>
          </a:p>
          <a:p>
            <a:r>
              <a:rPr lang="cs-CZ" sz="5800" dirty="0"/>
              <a:t>Smyslem účtování rezerv je, že se budoucí očekávaný náklad rozloží do nákladů několika předcházejících období</a:t>
            </a:r>
          </a:p>
          <a:p>
            <a:r>
              <a:rPr lang="cs-CZ" sz="6800" dirty="0"/>
              <a:t>Protože je </a:t>
            </a:r>
            <a:r>
              <a:rPr lang="cs-CZ" sz="6800" b="1" dirty="0"/>
              <a:t>tvorba rezervy </a:t>
            </a:r>
            <a:r>
              <a:rPr lang="cs-CZ" sz="6800" dirty="0"/>
              <a:t>nákladem, </a:t>
            </a:r>
            <a:r>
              <a:rPr lang="cs-CZ" sz="6800" b="1" dirty="0"/>
              <a:t>má daňový dopad </a:t>
            </a:r>
            <a:r>
              <a:rPr lang="cs-CZ" sz="6800" dirty="0"/>
              <a:t>-  ovlivňuje daň z příjmu </a:t>
            </a:r>
            <a:r>
              <a:rPr lang="cs-CZ" sz="6800" i="1" dirty="0">
                <a:solidFill>
                  <a:schemeClr val="accent1"/>
                </a:solidFill>
              </a:rPr>
              <a:t>(ze zisku) </a:t>
            </a:r>
            <a:r>
              <a:rPr lang="cs-CZ" sz="6800" dirty="0"/>
              <a:t>účetní jednotky </a:t>
            </a:r>
            <a:r>
              <a:rPr lang="cs-CZ" sz="5500" i="1" dirty="0">
                <a:solidFill>
                  <a:schemeClr val="accent1"/>
                </a:solidFill>
              </a:rPr>
              <a:t>Obecně všechny náklady snižují základ </a:t>
            </a:r>
            <a:r>
              <a:rPr lang="cs-CZ" sz="5500" i="1" dirty="0" err="1">
                <a:solidFill>
                  <a:schemeClr val="accent1"/>
                </a:solidFill>
              </a:rPr>
              <a:t>DzP</a:t>
            </a:r>
            <a:r>
              <a:rPr lang="cs-CZ" sz="5500" i="1" dirty="0">
                <a:solidFill>
                  <a:schemeClr val="accent1"/>
                </a:solidFill>
              </a:rPr>
              <a:t>, tedy celou daňovou povinnost.</a:t>
            </a:r>
          </a:p>
          <a:p>
            <a:r>
              <a:rPr lang="cs-CZ" sz="6800" dirty="0"/>
              <a:t>Tento</a:t>
            </a:r>
            <a:r>
              <a:rPr lang="cs-CZ" sz="6800" b="1" dirty="0"/>
              <a:t> daňový efekt </a:t>
            </a:r>
            <a:r>
              <a:rPr lang="cs-CZ" sz="6800" dirty="0"/>
              <a:t>je velice praktický, rozkládá budoucí náklady do více zdaňovacích období. Díky tomu dochází k tzv. </a:t>
            </a:r>
            <a:r>
              <a:rPr lang="cs-CZ" sz="6800" b="1" dirty="0"/>
              <a:t>optimalizaci daně z příjmu </a:t>
            </a:r>
            <a:r>
              <a:rPr lang="cs-CZ" sz="5500" i="1" dirty="0">
                <a:solidFill>
                  <a:schemeClr val="accent1"/>
                </a:solidFill>
              </a:rPr>
              <a:t>(UJ neplatí zbytečně vysokou daň v těch obdobích, ve kterých ještě nedošlo k čerpání účelu (nákladu), na který byla rezerva tvořena)</a:t>
            </a:r>
          </a:p>
          <a:p>
            <a:r>
              <a:rPr lang="cs-CZ" sz="6800" b="1" u="sng" dirty="0"/>
              <a:t>Daňově uznatelným nákladem je pouze tvorba rezervy na opravy DM </a:t>
            </a:r>
          </a:p>
          <a:p>
            <a:r>
              <a:rPr lang="cs-CZ" sz="6800" b="1" dirty="0"/>
              <a:t>Účtovací předpisy pro účtování rezerv </a:t>
            </a:r>
          </a:p>
          <a:p>
            <a:pPr marL="457200" lvl="1" indent="0">
              <a:buNone/>
            </a:pPr>
            <a:r>
              <a:rPr lang="cs-CZ" sz="6800" b="1" dirty="0">
                <a:solidFill>
                  <a:srgbClr val="FF0000"/>
                </a:solidFill>
              </a:rPr>
              <a:t>Daňově uznatelné rezervy- na opravy DM                                                                          552/451</a:t>
            </a:r>
          </a:p>
          <a:p>
            <a:pPr marL="914400" lvl="2" indent="0">
              <a:buNone/>
            </a:pPr>
            <a:r>
              <a:rPr lang="cs-CZ" sz="5500" b="1" dirty="0"/>
              <a:t>Náklad  -   552- Tvorba a zúčtování rezerv podle zvláštních předpisů - </a:t>
            </a:r>
            <a:r>
              <a:rPr lang="cs-CZ" sz="5500" dirty="0"/>
              <a:t>daňově </a:t>
            </a:r>
            <a:r>
              <a:rPr lang="cs-CZ" sz="5500" b="1" dirty="0"/>
              <a:t>uznatelný náklad</a:t>
            </a:r>
            <a:endParaRPr lang="cs-CZ" sz="6200" i="1" dirty="0">
              <a:solidFill>
                <a:srgbClr val="0070C0"/>
              </a:solidFill>
            </a:endParaRPr>
          </a:p>
          <a:p>
            <a:pPr marL="914400" lvl="2" indent="0">
              <a:buNone/>
            </a:pPr>
            <a:r>
              <a:rPr lang="cs-CZ" sz="5500" b="1" dirty="0"/>
              <a:t>Pasivum - 451 - Rezerva podle zvláštních předpisů </a:t>
            </a:r>
          </a:p>
          <a:p>
            <a:pPr marL="457200" lvl="1" indent="0">
              <a:buNone/>
            </a:pPr>
            <a:r>
              <a:rPr lang="cs-CZ" sz="6800" b="1" dirty="0">
                <a:solidFill>
                  <a:srgbClr val="FF0000"/>
                </a:solidFill>
              </a:rPr>
              <a:t>Daňově neuznatelné rezervy – na ostatní účely </a:t>
            </a:r>
            <a:r>
              <a:rPr lang="cs-CZ" sz="6200" i="1" dirty="0">
                <a:solidFill>
                  <a:srgbClr val="FF0000"/>
                </a:solidFill>
              </a:rPr>
              <a:t>(záruční opravy, reklamace…)                  </a:t>
            </a:r>
            <a:r>
              <a:rPr lang="cs-CZ" sz="6200" b="1" i="1" dirty="0">
                <a:solidFill>
                  <a:srgbClr val="FF0000"/>
                </a:solidFill>
              </a:rPr>
              <a:t> </a:t>
            </a:r>
            <a:r>
              <a:rPr lang="cs-CZ" sz="6800" b="1" dirty="0">
                <a:solidFill>
                  <a:srgbClr val="FF0000"/>
                </a:solidFill>
              </a:rPr>
              <a:t>554/459</a:t>
            </a:r>
          </a:p>
          <a:p>
            <a:pPr marL="914400" lvl="2" indent="0">
              <a:buNone/>
            </a:pPr>
            <a:r>
              <a:rPr lang="cs-CZ" sz="5500" b="1" dirty="0"/>
              <a:t>554 – Tvorba a zúčtování ostatních rezerv </a:t>
            </a:r>
            <a:r>
              <a:rPr lang="cs-CZ" sz="5500" dirty="0"/>
              <a:t>– daňově </a:t>
            </a:r>
            <a:r>
              <a:rPr lang="cs-CZ" sz="5500" b="1" dirty="0"/>
              <a:t>neuznatelný náklad </a:t>
            </a:r>
            <a:endParaRPr lang="cs-CZ" sz="5500" dirty="0"/>
          </a:p>
          <a:p>
            <a:pPr marL="914400" lvl="2" indent="0">
              <a:buNone/>
            </a:pPr>
            <a:r>
              <a:rPr lang="cs-CZ" sz="5500" b="1" dirty="0"/>
              <a:t>459 – Ostatní rezervy </a:t>
            </a:r>
            <a:r>
              <a:rPr lang="cs-CZ" sz="5500" dirty="0"/>
              <a:t>-tvorba rezervy na jiné účely (záruční opravy, reklamace…) </a:t>
            </a:r>
          </a:p>
          <a:p>
            <a:pPr marL="914400" lvl="2" indent="0">
              <a:buNone/>
            </a:pPr>
            <a:r>
              <a:rPr lang="cs-CZ" sz="4900" i="1" dirty="0">
                <a:solidFill>
                  <a:srgbClr val="0070C0"/>
                </a:solidFill>
              </a:rPr>
              <a:t>Všimněte si, že na nákladových účtech je v  názvu účtů uvedeno </a:t>
            </a:r>
            <a:r>
              <a:rPr lang="cs-CZ" sz="4900" b="1" i="1" u="sng" dirty="0">
                <a:solidFill>
                  <a:srgbClr val="0070C0"/>
                </a:solidFill>
              </a:rPr>
              <a:t>tvorba a zúčtování rezervy……..,</a:t>
            </a:r>
            <a:r>
              <a:rPr lang="cs-CZ" sz="4900" i="1" dirty="0">
                <a:solidFill>
                  <a:srgbClr val="0070C0"/>
                </a:solidFill>
              </a:rPr>
              <a:t> to proto, že se na těchto nákladových účtech bude náklad snižovat ve chvíli, kdy dojde k čerpání účelu rezervy – rezerva se zúčtuje - náklad se „odúčtuje“ </a:t>
            </a:r>
            <a:r>
              <a:rPr lang="cs-CZ" sz="4900" i="1" u="sng" dirty="0">
                <a:solidFill>
                  <a:srgbClr val="0070C0"/>
                </a:solidFill>
              </a:rPr>
              <a:t>na str. D</a:t>
            </a:r>
          </a:p>
          <a:p>
            <a:pPr marL="914400" lvl="2" indent="0">
              <a:buNone/>
            </a:pPr>
            <a:endParaRPr lang="cs-CZ" b="1" dirty="0"/>
          </a:p>
          <a:p>
            <a:pPr marL="0" indent="0">
              <a:buNone/>
            </a:pPr>
            <a:endParaRPr lang="cs-CZ" sz="2400" dirty="0"/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315EE7EB-2E7B-4545-8316-187256E25CAD}"/>
              </a:ext>
            </a:extLst>
          </p:cNvPr>
          <p:cNvCxnSpPr>
            <a:cxnSpLocks/>
          </p:cNvCxnSpPr>
          <p:nvPr/>
        </p:nvCxnSpPr>
        <p:spPr>
          <a:xfrm>
            <a:off x="5816339" y="4703975"/>
            <a:ext cx="44211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1144437C-39D2-4DC9-85AA-E81BEE08AEC3}"/>
              </a:ext>
            </a:extLst>
          </p:cNvPr>
          <p:cNvCxnSpPr>
            <a:cxnSpLocks/>
          </p:cNvCxnSpPr>
          <p:nvPr/>
        </p:nvCxnSpPr>
        <p:spPr>
          <a:xfrm>
            <a:off x="9389097" y="5533534"/>
            <a:ext cx="9238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1610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61083E-2F22-435D-9686-6E362B1D5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085" y="113122"/>
            <a:ext cx="11500701" cy="70701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Tvorba rezerv - 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5B1C8F-C010-4140-89BE-399AB3EB2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085" y="1140643"/>
            <a:ext cx="11585542" cy="56042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/>
              <a:t>Příklad:</a:t>
            </a:r>
          </a:p>
          <a:p>
            <a:pPr marL="0" indent="0">
              <a:buNone/>
            </a:pPr>
            <a:r>
              <a:rPr lang="cs-CZ" sz="2400" dirty="0"/>
              <a:t>V roce 2023 je plánována oprava střechy, předpokládaná odhadovaná cena je 300 000,- Kč</a:t>
            </a:r>
          </a:p>
          <a:p>
            <a:pPr marL="0" indent="0">
              <a:buNone/>
            </a:pPr>
            <a:r>
              <a:rPr lang="cs-CZ" sz="2400" dirty="0"/>
              <a:t>Účetní jednotka v r. 2020  rozhodla, že se na tuto opravu bude tvořit každý rok rezervu.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31.12.20</a:t>
            </a:r>
            <a:r>
              <a:rPr lang="cs-CZ" sz="2400" b="1" dirty="0"/>
              <a:t>20</a:t>
            </a:r>
            <a:r>
              <a:rPr lang="cs-CZ" sz="2400" dirty="0"/>
              <a:t> VUD, tvorba rezervy 100 000,-     </a:t>
            </a:r>
            <a:r>
              <a:rPr lang="cs-CZ" sz="2400" b="1" dirty="0">
                <a:solidFill>
                  <a:srgbClr val="C00000"/>
                </a:solidFill>
              </a:rPr>
              <a:t>552</a:t>
            </a:r>
            <a:r>
              <a:rPr lang="cs-CZ" sz="2400" dirty="0"/>
              <a:t>/451(náklad </a:t>
            </a:r>
            <a:r>
              <a:rPr lang="cs-CZ" sz="2400" b="1" dirty="0">
                <a:solidFill>
                  <a:srgbClr val="C00000"/>
                </a:solidFill>
              </a:rPr>
              <a:t>2020-DzP</a:t>
            </a:r>
            <a:r>
              <a:rPr lang="cs-CZ" sz="2400" dirty="0"/>
              <a:t>/cizí kapitál, závazek)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dirty="0"/>
              <a:t>31.12.20</a:t>
            </a:r>
            <a:r>
              <a:rPr lang="cs-CZ" sz="2400" b="1" dirty="0"/>
              <a:t>21</a:t>
            </a:r>
            <a:r>
              <a:rPr lang="cs-CZ" sz="2400" dirty="0"/>
              <a:t> VUD, tvorba rezervy 100 000,-     </a:t>
            </a:r>
            <a:r>
              <a:rPr lang="cs-CZ" sz="2400" b="1" dirty="0">
                <a:solidFill>
                  <a:srgbClr val="C00000"/>
                </a:solidFill>
              </a:rPr>
              <a:t>552</a:t>
            </a:r>
            <a:r>
              <a:rPr lang="cs-CZ" sz="2400" dirty="0"/>
              <a:t>/451(náklad </a:t>
            </a:r>
            <a:r>
              <a:rPr lang="cs-CZ" sz="2400" b="1" dirty="0">
                <a:solidFill>
                  <a:srgbClr val="C00000"/>
                </a:solidFill>
              </a:rPr>
              <a:t>2021-DzP</a:t>
            </a:r>
            <a:r>
              <a:rPr lang="cs-CZ" sz="2400" dirty="0"/>
              <a:t>/ cizí kapitál, závazek)</a:t>
            </a:r>
          </a:p>
          <a:p>
            <a:pPr marL="0" indent="0">
              <a:buNone/>
            </a:pPr>
            <a:r>
              <a:rPr lang="cs-CZ" sz="2400" dirty="0"/>
              <a:t> </a:t>
            </a:r>
          </a:p>
          <a:p>
            <a:pPr marL="0" indent="0">
              <a:buNone/>
            </a:pPr>
            <a:r>
              <a:rPr lang="cs-CZ" sz="2400" dirty="0"/>
              <a:t>31.12.20</a:t>
            </a:r>
            <a:r>
              <a:rPr lang="cs-CZ" sz="2400" b="1" dirty="0"/>
              <a:t>22</a:t>
            </a:r>
            <a:r>
              <a:rPr lang="cs-CZ" sz="2400" dirty="0"/>
              <a:t> VUD, tvorba rezervy 100 000,-     </a:t>
            </a:r>
            <a:r>
              <a:rPr lang="cs-CZ" sz="2400" b="1" dirty="0">
                <a:solidFill>
                  <a:srgbClr val="C00000"/>
                </a:solidFill>
              </a:rPr>
              <a:t>552</a:t>
            </a:r>
            <a:r>
              <a:rPr lang="cs-CZ" sz="2400" dirty="0"/>
              <a:t>/451(náklad </a:t>
            </a:r>
            <a:r>
              <a:rPr lang="cs-CZ" sz="2400" b="1" dirty="0">
                <a:solidFill>
                  <a:srgbClr val="C00000"/>
                </a:solidFill>
              </a:rPr>
              <a:t>2022-DzP</a:t>
            </a:r>
            <a:r>
              <a:rPr lang="cs-CZ" sz="2400" dirty="0"/>
              <a:t>/ cizí kapitál, závazek)</a:t>
            </a:r>
          </a:p>
          <a:p>
            <a:pPr marL="0" indent="0">
              <a:buNone/>
            </a:pPr>
            <a:r>
              <a:rPr lang="cs-CZ" sz="2400" dirty="0"/>
              <a:t>  </a:t>
            </a:r>
          </a:p>
          <a:p>
            <a:pPr marL="0" indent="0">
              <a:buNone/>
            </a:pPr>
            <a:r>
              <a:rPr lang="cs-CZ" sz="2400" dirty="0"/>
              <a:t>21.6. 20</a:t>
            </a:r>
            <a:r>
              <a:rPr lang="cs-CZ" sz="2400" b="1" dirty="0"/>
              <a:t>23</a:t>
            </a:r>
            <a:r>
              <a:rPr lang="cs-CZ" sz="2400" dirty="0"/>
              <a:t> FAP, oprava střechy 350 000,-        </a:t>
            </a:r>
            <a:r>
              <a:rPr lang="cs-CZ" sz="2400" dirty="0">
                <a:highlight>
                  <a:srgbClr val="00FFFF"/>
                </a:highlight>
              </a:rPr>
              <a:t>511</a:t>
            </a:r>
            <a:r>
              <a:rPr lang="cs-CZ" sz="2400" dirty="0"/>
              <a:t>/321(náklad 2023/ závazek dodavateli) </a:t>
            </a:r>
          </a:p>
          <a:p>
            <a:pPr marL="0" indent="0">
              <a:buNone/>
            </a:pPr>
            <a:r>
              <a:rPr lang="cs-CZ" sz="2400" dirty="0"/>
              <a:t>21.6. 2023 VUD, zúčtování rezervy 300 000,- 451/</a:t>
            </a:r>
            <a:r>
              <a:rPr lang="cs-CZ" sz="2400" dirty="0">
                <a:highlight>
                  <a:srgbClr val="00FFFF"/>
                </a:highlight>
              </a:rPr>
              <a:t>552</a:t>
            </a:r>
            <a:r>
              <a:rPr lang="cs-CZ" sz="2400" dirty="0"/>
              <a:t> (v nákladech roku 2023 </a:t>
            </a:r>
            <a:r>
              <a:rPr lang="cs-CZ" sz="2400" b="1" dirty="0">
                <a:solidFill>
                  <a:srgbClr val="C00000"/>
                </a:solidFill>
              </a:rPr>
              <a:t>– </a:t>
            </a:r>
            <a:r>
              <a:rPr lang="cs-CZ" sz="2400" b="1" dirty="0" err="1">
                <a:solidFill>
                  <a:srgbClr val="C00000"/>
                </a:solidFill>
              </a:rPr>
              <a:t>DzP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zůstává 							    pouze 50 000,- na 511)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2D86FA94-D36D-4C15-9D46-3529A4EC6C89}"/>
              </a:ext>
            </a:extLst>
          </p:cNvPr>
          <p:cNvCxnSpPr/>
          <p:nvPr/>
        </p:nvCxnSpPr>
        <p:spPr>
          <a:xfrm>
            <a:off x="311085" y="4279770"/>
            <a:ext cx="235670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FF2CA1A8-500D-418C-BFDE-3295F13DD022}"/>
              </a:ext>
            </a:extLst>
          </p:cNvPr>
          <p:cNvCxnSpPr>
            <a:cxnSpLocks/>
          </p:cNvCxnSpPr>
          <p:nvPr/>
        </p:nvCxnSpPr>
        <p:spPr>
          <a:xfrm>
            <a:off x="311085" y="5184740"/>
            <a:ext cx="235670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71444973-A0A2-4135-99CD-9843EE74D576}"/>
              </a:ext>
            </a:extLst>
          </p:cNvPr>
          <p:cNvCxnSpPr/>
          <p:nvPr/>
        </p:nvCxnSpPr>
        <p:spPr>
          <a:xfrm>
            <a:off x="311085" y="3429000"/>
            <a:ext cx="235670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375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B1C679-5D53-4FF8-9A1F-2BBFC82B0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974"/>
            <a:ext cx="10515600" cy="1597971"/>
          </a:xfrm>
        </p:spPr>
        <p:txBody>
          <a:bodyPr/>
          <a:lstStyle/>
          <a:p>
            <a:r>
              <a:rPr lang="cs-CZ" b="1" u="sng" dirty="0">
                <a:solidFill>
                  <a:srgbClr val="CC00CC"/>
                </a:solidFill>
              </a:rPr>
              <a:t>B. Účetní uzávěrka</a:t>
            </a:r>
            <a:endParaRPr lang="cs-CZ" dirty="0">
              <a:solidFill>
                <a:srgbClr val="CC00C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900DB6-22D6-47E8-A87A-25C8CA9C2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1794"/>
            <a:ext cx="10515600" cy="4076314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/>
              <a:t>Účetní </a:t>
            </a:r>
            <a:r>
              <a:rPr lang="cs-CZ" sz="3200" b="1" dirty="0">
                <a:solidFill>
                  <a:srgbClr val="CC00CC"/>
                </a:solidFill>
              </a:rPr>
              <a:t>u</a:t>
            </a:r>
            <a:r>
              <a:rPr lang="cs-CZ" sz="3200" b="1" dirty="0"/>
              <a:t>závěrka </a:t>
            </a:r>
            <a:r>
              <a:rPr lang="cs-CZ" sz="3200" dirty="0"/>
              <a:t>– představuje výsledek účetních prací na konci účetního období. Cílem těchto prací je </a:t>
            </a:r>
            <a:r>
              <a:rPr lang="cs-CZ" sz="3200" b="1" dirty="0"/>
              <a:t>uzavření </a:t>
            </a:r>
            <a:r>
              <a:rPr lang="cs-CZ" sz="3200" dirty="0"/>
              <a:t>účetních knih a tím pádem i </a:t>
            </a:r>
            <a:r>
              <a:rPr lang="cs-CZ" sz="3200" b="1" dirty="0"/>
              <a:t>celého účetního období</a:t>
            </a:r>
            <a:r>
              <a:rPr lang="cs-CZ" sz="3200" dirty="0"/>
              <a:t>.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Účetní uzávěrka představuje </a:t>
            </a:r>
            <a:r>
              <a:rPr lang="cs-CZ" sz="3200" b="1" dirty="0">
                <a:solidFill>
                  <a:srgbClr val="0000FF"/>
                </a:solidFill>
              </a:rPr>
              <a:t>soubor mnoha účetních prací</a:t>
            </a:r>
            <a:r>
              <a:rPr lang="cs-CZ" sz="3200" dirty="0"/>
              <a:t>, jejichž smyslem je věrně (pravdivě)zobrazit situaci účetní jednotky v daném účetním období.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062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878CF0-7345-401C-A4FD-B0A9C3F42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0790"/>
          </a:xfrm>
        </p:spPr>
        <p:txBody>
          <a:bodyPr/>
          <a:lstStyle/>
          <a:p>
            <a:r>
              <a:rPr lang="cs-CZ" b="1" u="sng" dirty="0">
                <a:solidFill>
                  <a:srgbClr val="0000FF"/>
                </a:solidFill>
              </a:rPr>
              <a:t>C. Postup prací účetní </a:t>
            </a:r>
            <a:r>
              <a:rPr lang="cs-CZ" b="1" u="sng" dirty="0">
                <a:solidFill>
                  <a:srgbClr val="CC00CC"/>
                </a:solidFill>
              </a:rPr>
              <a:t>u</a:t>
            </a:r>
            <a:r>
              <a:rPr lang="cs-CZ" b="1" u="sng" dirty="0">
                <a:solidFill>
                  <a:srgbClr val="0000FF"/>
                </a:solidFill>
              </a:rPr>
              <a:t>závěrky</a:t>
            </a:r>
            <a:endParaRPr lang="cs-CZ" b="1" dirty="0">
              <a:solidFill>
                <a:srgbClr val="0000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0870F7-6616-4907-BDB4-11D1A7584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1618"/>
            <a:ext cx="10515600" cy="48860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>
                <a:solidFill>
                  <a:srgbClr val="CC0000"/>
                </a:solidFill>
              </a:rPr>
              <a:t>Přípravné práce </a:t>
            </a:r>
            <a:r>
              <a:rPr lang="cs-CZ" dirty="0"/>
              <a:t>účetní uzávěrky:</a:t>
            </a:r>
          </a:p>
          <a:p>
            <a:pPr marL="457200" lvl="1" indent="0">
              <a:buNone/>
            </a:pPr>
            <a:r>
              <a:rPr lang="cs-CZ" dirty="0"/>
              <a:t>    </a:t>
            </a:r>
            <a:r>
              <a:rPr lang="cs-CZ" dirty="0">
                <a:highlight>
                  <a:srgbClr val="00FF00"/>
                </a:highlight>
              </a:rPr>
              <a:t>inventarizace (D.)</a:t>
            </a:r>
          </a:p>
          <a:p>
            <a:pPr marL="457200" lvl="1" indent="0">
              <a:buNone/>
            </a:pPr>
            <a:r>
              <a:rPr lang="cs-CZ" dirty="0"/>
              <a:t>    účtování závěrečných operací na konci účetního období (E.)</a:t>
            </a:r>
            <a:r>
              <a:rPr lang="cs-CZ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1. semestr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9900"/>
                </a:solidFill>
              </a:rPr>
              <a:t>Vlastní práce </a:t>
            </a:r>
            <a:r>
              <a:rPr lang="cs-CZ" dirty="0"/>
              <a:t>účetní uzávěrky </a:t>
            </a:r>
            <a:r>
              <a:rPr lang="cs-CZ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2. semestr</a:t>
            </a:r>
          </a:p>
          <a:p>
            <a:pPr marL="457200" lvl="1" indent="0">
              <a:buNone/>
            </a:pPr>
            <a:r>
              <a:rPr lang="cs-CZ" dirty="0"/>
              <a:t>    zjištění hospodářského výsledku před zdaněním 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    výpočet základu daně z příjmů a zaúčtování daňové povinnosti 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    uzavření všech účtů, tj. zúčtování zůstatků všech nákladových a výnosových</a:t>
            </a:r>
          </a:p>
          <a:p>
            <a:pPr marL="457200" lvl="1" indent="0">
              <a:buNone/>
            </a:pPr>
            <a:r>
              <a:rPr lang="cs-CZ" dirty="0"/>
              <a:t>        účtů na účet 710 - Účet zisků a ztrát, zúčtování zůstatků všech rozvahových</a:t>
            </a:r>
          </a:p>
          <a:p>
            <a:pPr marL="457200" lvl="1" indent="0">
              <a:buNone/>
            </a:pPr>
            <a:r>
              <a:rPr lang="cs-CZ" dirty="0"/>
              <a:t>        účtů na účet 702 - Konečný účet </a:t>
            </a:r>
            <a:r>
              <a:rPr lang="cs-CZ" dirty="0" err="1"/>
              <a:t>rozvažný</a:t>
            </a:r>
            <a:endParaRPr lang="cs-CZ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FC28CBFF-CB3A-4321-AD03-413E8914312E}"/>
              </a:ext>
            </a:extLst>
          </p:cNvPr>
          <p:cNvCxnSpPr>
            <a:cxnSpLocks/>
          </p:cNvCxnSpPr>
          <p:nvPr/>
        </p:nvCxnSpPr>
        <p:spPr>
          <a:xfrm>
            <a:off x="1150070" y="1665819"/>
            <a:ext cx="471340" cy="3386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327BD692-7D37-4701-9AD4-A89B76354E14}"/>
              </a:ext>
            </a:extLst>
          </p:cNvPr>
          <p:cNvCxnSpPr>
            <a:cxnSpLocks/>
          </p:cNvCxnSpPr>
          <p:nvPr/>
        </p:nvCxnSpPr>
        <p:spPr>
          <a:xfrm>
            <a:off x="1150070" y="1665819"/>
            <a:ext cx="471340" cy="678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A2E91AF2-FD66-4FB8-B61E-63F35550D557}"/>
              </a:ext>
            </a:extLst>
          </p:cNvPr>
          <p:cNvCxnSpPr>
            <a:cxnSpLocks/>
          </p:cNvCxnSpPr>
          <p:nvPr/>
        </p:nvCxnSpPr>
        <p:spPr>
          <a:xfrm>
            <a:off x="1050888" y="3385210"/>
            <a:ext cx="570522" cy="951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49DB0520-8580-4621-9E18-31FFAD5C66CD}"/>
              </a:ext>
            </a:extLst>
          </p:cNvPr>
          <p:cNvCxnSpPr>
            <a:cxnSpLocks/>
          </p:cNvCxnSpPr>
          <p:nvPr/>
        </p:nvCxnSpPr>
        <p:spPr>
          <a:xfrm>
            <a:off x="1037534" y="3385210"/>
            <a:ext cx="593697" cy="275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668C6FEE-7B3F-4E5B-9E5D-D4166341E740}"/>
              </a:ext>
            </a:extLst>
          </p:cNvPr>
          <p:cNvCxnSpPr>
            <a:cxnSpLocks/>
          </p:cNvCxnSpPr>
          <p:nvPr/>
        </p:nvCxnSpPr>
        <p:spPr>
          <a:xfrm>
            <a:off x="1047356" y="3385210"/>
            <a:ext cx="574054" cy="1705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89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5D534E-BCE5-49A0-A25C-4454F399E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15" y="365125"/>
            <a:ext cx="11312165" cy="1325563"/>
          </a:xfrm>
        </p:spPr>
        <p:txBody>
          <a:bodyPr>
            <a:normAutofit/>
          </a:bodyPr>
          <a:lstStyle/>
          <a:p>
            <a:r>
              <a:rPr lang="cs-CZ" sz="4000" b="1" u="sng" dirty="0">
                <a:highlight>
                  <a:srgbClr val="00FF00"/>
                </a:highlight>
              </a:rPr>
              <a:t>D. Inventarizace a účtování o inventárních rozdílech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36E3F5-1156-4C42-A29C-B0660BF50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3791"/>
            <a:ext cx="10515600" cy="46490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u="sng" dirty="0"/>
              <a:t>Inventura</a:t>
            </a:r>
            <a:r>
              <a:rPr lang="cs-CZ" dirty="0"/>
              <a:t> - zjištění fyzického stavu majetku a závazků i dokladová</a:t>
            </a:r>
          </a:p>
          <a:p>
            <a:pPr marL="0" indent="0">
              <a:buNone/>
            </a:pPr>
            <a:r>
              <a:rPr lang="cs-CZ" b="1" u="sng" dirty="0"/>
              <a:t>Inventarizace</a:t>
            </a:r>
            <a:r>
              <a:rPr lang="cs-CZ" dirty="0"/>
              <a:t> – proces, zahrnující sled několika prací. Provádí se podle </a:t>
            </a:r>
            <a:r>
              <a:rPr lang="cs-CZ" dirty="0" err="1"/>
              <a:t>ZoU</a:t>
            </a:r>
            <a:r>
              <a:rPr lang="cs-CZ" dirty="0"/>
              <a:t>   1 x ročně (pokladna 1x Q)</a:t>
            </a:r>
          </a:p>
          <a:p>
            <a:pPr marL="0" indent="0">
              <a:buNone/>
            </a:pPr>
            <a:r>
              <a:rPr lang="cs-CZ" b="1" dirty="0"/>
              <a:t>Inventární práce: </a:t>
            </a:r>
          </a:p>
          <a:p>
            <a:pPr lvl="5"/>
            <a:r>
              <a:rPr lang="cs-CZ" sz="2800" dirty="0"/>
              <a:t>Jmenování členů inventární komise</a:t>
            </a:r>
          </a:p>
          <a:p>
            <a:pPr lvl="5"/>
            <a:r>
              <a:rPr lang="cs-CZ" sz="2800" dirty="0"/>
              <a:t>Inventura</a:t>
            </a:r>
          </a:p>
          <a:p>
            <a:pPr lvl="5"/>
            <a:r>
              <a:rPr lang="cs-CZ" sz="2800" dirty="0"/>
              <a:t>Zjištění inventárních rozdílů porovnáním účetního a fyzického stavu</a:t>
            </a:r>
          </a:p>
          <a:p>
            <a:pPr lvl="5"/>
            <a:r>
              <a:rPr lang="cs-CZ" sz="2800" dirty="0"/>
              <a:t>Vyvození zodpovědnosti za inventární rozdíly</a:t>
            </a:r>
          </a:p>
          <a:p>
            <a:pPr lvl="5"/>
            <a:r>
              <a:rPr lang="cs-CZ" sz="2800" dirty="0"/>
              <a:t>Zaúčtování inventárních rozdílů, včetně předpisů náhrad</a:t>
            </a:r>
          </a:p>
          <a:p>
            <a:pPr marL="3657600" lvl="8" indent="0">
              <a:buNone/>
            </a:pPr>
            <a:r>
              <a:rPr lang="cs-CZ" dirty="0"/>
              <a:t>	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E0EAE013-A555-41CF-9A7F-03040D86B758}"/>
              </a:ext>
            </a:extLst>
          </p:cNvPr>
          <p:cNvCxnSpPr/>
          <p:nvPr/>
        </p:nvCxnSpPr>
        <p:spPr>
          <a:xfrm flipH="1">
            <a:off x="3478491" y="2630078"/>
            <a:ext cx="4449451" cy="895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380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E59265-DE3B-46CD-ABF0-7E8420326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3481"/>
          </a:xfrm>
        </p:spPr>
        <p:txBody>
          <a:bodyPr/>
          <a:lstStyle/>
          <a:p>
            <a:r>
              <a:rPr lang="cs-CZ" b="1" u="sng" dirty="0">
                <a:highlight>
                  <a:srgbClr val="00FF00"/>
                </a:highlight>
              </a:rPr>
              <a:t>Účtování o inventárních rozdílech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ECB363-82F5-4D60-95C3-7CB80E2C0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500" y="1621410"/>
            <a:ext cx="11736370" cy="512818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Mohou nastat tyto situace: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Rovnost</a:t>
            </a:r>
            <a:r>
              <a:rPr lang="cs-CZ" dirty="0"/>
              <a:t>       účetní stav = fyzický stav       nevzniká žádný účetní případ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highlight>
                  <a:srgbClr val="C0C0C0"/>
                </a:highlight>
              </a:rPr>
              <a:t>Schodek</a:t>
            </a:r>
            <a:r>
              <a:rPr lang="cs-CZ" dirty="0"/>
              <a:t>      účetní stav     fyzický stav       účtuje se jako </a:t>
            </a:r>
            <a:r>
              <a:rPr lang="cs-CZ" b="1" dirty="0"/>
              <a:t>náklad a úbytek A </a:t>
            </a:r>
          </a:p>
          <a:p>
            <a:pPr marL="0" indent="0">
              <a:buNone/>
            </a:pPr>
            <a:r>
              <a:rPr lang="cs-CZ" dirty="0"/>
              <a:t>                                  </a:t>
            </a:r>
            <a:r>
              <a:rPr lang="cs-CZ" sz="2400" u="sng" dirty="0"/>
              <a:t>do normy </a:t>
            </a:r>
            <a:r>
              <a:rPr lang="cs-CZ" sz="2400" dirty="0"/>
              <a:t>přirozeného úbytku, jako spotřeba </a:t>
            </a:r>
            <a:r>
              <a:rPr lang="cs-CZ" sz="2400" dirty="0">
                <a:solidFill>
                  <a:srgbClr val="FF0000"/>
                </a:solidFill>
              </a:rPr>
              <a:t>501, 504/ 112,132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                                  </a:t>
            </a:r>
            <a:r>
              <a:rPr lang="cs-CZ" sz="2400" u="sng" dirty="0"/>
              <a:t>nad normu</a:t>
            </a:r>
            <a:r>
              <a:rPr lang="cs-CZ" sz="2400" dirty="0"/>
              <a:t>     </a:t>
            </a:r>
            <a:r>
              <a:rPr lang="cs-CZ" sz="2400" b="1" dirty="0"/>
              <a:t>manko</a:t>
            </a:r>
            <a:r>
              <a:rPr lang="cs-CZ" sz="2400" dirty="0"/>
              <a:t>, zaviněné zodpovědnou osobou         </a:t>
            </a:r>
            <a:r>
              <a:rPr lang="cs-CZ" sz="2400" dirty="0">
                <a:solidFill>
                  <a:srgbClr val="FF0000"/>
                </a:solidFill>
              </a:rPr>
              <a:t>5</a:t>
            </a:r>
            <a:r>
              <a:rPr lang="cs-CZ" sz="2400" b="1" u="sng" dirty="0">
                <a:solidFill>
                  <a:srgbClr val="FF0000"/>
                </a:solidFill>
              </a:rPr>
              <a:t>4</a:t>
            </a:r>
            <a:r>
              <a:rPr lang="cs-CZ" sz="2400" dirty="0">
                <a:solidFill>
                  <a:srgbClr val="FF0000"/>
                </a:solidFill>
              </a:rPr>
              <a:t>9/A-(112) 					</a:t>
            </a:r>
            <a:r>
              <a:rPr lang="cs-CZ" sz="2400" b="1" dirty="0"/>
              <a:t>škoda</a:t>
            </a:r>
            <a:r>
              <a:rPr lang="cs-CZ" sz="2400" dirty="0"/>
              <a:t>, způsobená vyšší mocí</a:t>
            </a:r>
            <a:r>
              <a:rPr lang="cs-CZ" dirty="0"/>
              <a:t>              </a:t>
            </a:r>
            <a:r>
              <a:rPr lang="cs-CZ" sz="2400" dirty="0"/>
              <a:t>          </a:t>
            </a:r>
            <a:r>
              <a:rPr lang="cs-CZ" sz="2400" dirty="0">
                <a:solidFill>
                  <a:srgbClr val="FF0000"/>
                </a:solidFill>
              </a:rPr>
              <a:t>5</a:t>
            </a:r>
            <a:r>
              <a:rPr lang="cs-CZ" sz="2400" b="1" u="sng" dirty="0">
                <a:solidFill>
                  <a:srgbClr val="FF0000"/>
                </a:solidFill>
              </a:rPr>
              <a:t>6</a:t>
            </a:r>
            <a:r>
              <a:rPr lang="cs-CZ" sz="2400" dirty="0">
                <a:solidFill>
                  <a:srgbClr val="FF0000"/>
                </a:solidFill>
              </a:rPr>
              <a:t>9/211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cs-CZ" b="1" dirty="0">
                <a:highlight>
                  <a:srgbClr val="C0C0C0"/>
                </a:highlight>
              </a:rPr>
              <a:t>Přebytek</a:t>
            </a:r>
            <a:r>
              <a:rPr lang="cs-CZ" b="1" dirty="0"/>
              <a:t>       </a:t>
            </a:r>
            <a:r>
              <a:rPr lang="cs-CZ" sz="2400" dirty="0"/>
              <a:t>účetní stav     fyzický stav      </a:t>
            </a:r>
            <a:r>
              <a:rPr lang="cs-CZ" sz="2300" dirty="0"/>
              <a:t>účtuje se jako </a:t>
            </a:r>
            <a:r>
              <a:rPr lang="cs-CZ" sz="2300" b="1" dirty="0"/>
              <a:t>přírůstek A </a:t>
            </a:r>
            <a:r>
              <a:rPr lang="cs-CZ" sz="2300" b="1" dirty="0" err="1"/>
              <a:t>a</a:t>
            </a:r>
            <a:r>
              <a:rPr lang="cs-CZ" sz="2300" b="1" dirty="0"/>
              <a:t> výnos </a:t>
            </a:r>
            <a:r>
              <a:rPr lang="cs-CZ" sz="2300" dirty="0">
                <a:solidFill>
                  <a:srgbClr val="FF0000"/>
                </a:solidFill>
              </a:rPr>
              <a:t>A+(112)/648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cs-CZ" b="1" dirty="0">
                <a:highlight>
                  <a:srgbClr val="00FFFF"/>
                </a:highlight>
              </a:rPr>
              <a:t>Předpisy náhrad mank </a:t>
            </a:r>
            <a:r>
              <a:rPr lang="cs-CZ" dirty="0"/>
              <a:t>se účtují jako pohledávka za zodpovědnou osobou a výnos </a:t>
            </a:r>
            <a:r>
              <a:rPr lang="cs-CZ" dirty="0">
                <a:solidFill>
                  <a:srgbClr val="FF0000"/>
                </a:solidFill>
              </a:rPr>
              <a:t>335/6</a:t>
            </a:r>
            <a:r>
              <a:rPr lang="cs-CZ" b="1" u="sng" dirty="0">
                <a:solidFill>
                  <a:srgbClr val="FF0000"/>
                </a:solidFill>
              </a:rPr>
              <a:t>4</a:t>
            </a:r>
            <a:r>
              <a:rPr lang="cs-CZ" dirty="0">
                <a:solidFill>
                  <a:srgbClr val="FF0000"/>
                </a:solidFill>
              </a:rPr>
              <a:t>8,6</a:t>
            </a:r>
            <a:r>
              <a:rPr lang="cs-CZ" b="1" u="sng" dirty="0">
                <a:solidFill>
                  <a:srgbClr val="FF0000"/>
                </a:solidFill>
              </a:rPr>
              <a:t>6</a:t>
            </a:r>
            <a:r>
              <a:rPr lang="cs-CZ" dirty="0">
                <a:solidFill>
                  <a:srgbClr val="FF0000"/>
                </a:solidFill>
              </a:rPr>
              <a:t>8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cs-CZ" b="1" dirty="0">
                <a:highlight>
                  <a:srgbClr val="00FFFF"/>
                </a:highlight>
              </a:rPr>
              <a:t>Předpisy náhrad škod </a:t>
            </a:r>
            <a:r>
              <a:rPr lang="cs-CZ" dirty="0"/>
              <a:t>se účtují jako pohledávka za pojišťovnou a výnos                   </a:t>
            </a:r>
            <a:r>
              <a:rPr lang="cs-CZ" dirty="0">
                <a:solidFill>
                  <a:srgbClr val="FF0000"/>
                </a:solidFill>
              </a:rPr>
              <a:t>378/6</a:t>
            </a:r>
            <a:r>
              <a:rPr lang="cs-CZ" b="1" u="sng" dirty="0">
                <a:solidFill>
                  <a:srgbClr val="FF0000"/>
                </a:solidFill>
              </a:rPr>
              <a:t>4</a:t>
            </a:r>
            <a:r>
              <a:rPr lang="cs-CZ" dirty="0">
                <a:solidFill>
                  <a:srgbClr val="FF0000"/>
                </a:solidFill>
              </a:rPr>
              <a:t>8,6</a:t>
            </a:r>
            <a:r>
              <a:rPr lang="cs-CZ" b="1" u="sng" dirty="0">
                <a:solidFill>
                  <a:srgbClr val="FF0000"/>
                </a:solidFill>
              </a:rPr>
              <a:t>6</a:t>
            </a:r>
            <a:r>
              <a:rPr lang="cs-CZ" dirty="0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1E2EF9D6-0418-4C44-AD99-96CAFA2346DE}"/>
              </a:ext>
            </a:extLst>
          </p:cNvPr>
          <p:cNvCxnSpPr>
            <a:cxnSpLocks/>
          </p:cNvCxnSpPr>
          <p:nvPr/>
        </p:nvCxnSpPr>
        <p:spPr>
          <a:xfrm>
            <a:off x="2227083" y="2271859"/>
            <a:ext cx="44777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668AE410-E8F7-4F8F-9568-9F4D79EFDC7C}"/>
              </a:ext>
            </a:extLst>
          </p:cNvPr>
          <p:cNvCxnSpPr>
            <a:cxnSpLocks/>
          </p:cNvCxnSpPr>
          <p:nvPr/>
        </p:nvCxnSpPr>
        <p:spPr>
          <a:xfrm>
            <a:off x="6325385" y="2271859"/>
            <a:ext cx="39592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303B07FE-A452-4257-82A5-0DD270D7BA59}"/>
              </a:ext>
            </a:extLst>
          </p:cNvPr>
          <p:cNvCxnSpPr>
            <a:cxnSpLocks/>
          </p:cNvCxnSpPr>
          <p:nvPr/>
        </p:nvCxnSpPr>
        <p:spPr>
          <a:xfrm>
            <a:off x="1996715" y="2870991"/>
            <a:ext cx="1218417" cy="2936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C4598F16-2BBB-4FDE-B6C1-F6A9AD1C3499}"/>
              </a:ext>
            </a:extLst>
          </p:cNvPr>
          <p:cNvCxnSpPr>
            <a:cxnSpLocks/>
          </p:cNvCxnSpPr>
          <p:nvPr/>
        </p:nvCxnSpPr>
        <p:spPr>
          <a:xfrm>
            <a:off x="1996715" y="2857552"/>
            <a:ext cx="1200741" cy="938569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D6612B30-C419-4A0D-859F-9A116CA62EAA}"/>
              </a:ext>
            </a:extLst>
          </p:cNvPr>
          <p:cNvCxnSpPr>
            <a:cxnSpLocks/>
          </p:cNvCxnSpPr>
          <p:nvPr/>
        </p:nvCxnSpPr>
        <p:spPr>
          <a:xfrm>
            <a:off x="2227083" y="2735028"/>
            <a:ext cx="44777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>
            <a:extLst>
              <a:ext uri="{FF2B5EF4-FFF2-40B4-BE49-F238E27FC236}">
                <a16:creationId xmlns:a16="http://schemas.microsoft.com/office/drawing/2014/main" id="{24DC1E27-4137-4313-AD04-21D693579039}"/>
              </a:ext>
            </a:extLst>
          </p:cNvPr>
          <p:cNvCxnSpPr>
            <a:cxnSpLocks/>
          </p:cNvCxnSpPr>
          <p:nvPr/>
        </p:nvCxnSpPr>
        <p:spPr>
          <a:xfrm>
            <a:off x="6372519" y="2735028"/>
            <a:ext cx="39592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>
            <a:extLst>
              <a:ext uri="{FF2B5EF4-FFF2-40B4-BE49-F238E27FC236}">
                <a16:creationId xmlns:a16="http://schemas.microsoft.com/office/drawing/2014/main" id="{5EBEB648-40A4-4BA7-B9AF-F73E9B0713E9}"/>
              </a:ext>
            </a:extLst>
          </p:cNvPr>
          <p:cNvCxnSpPr>
            <a:cxnSpLocks/>
          </p:cNvCxnSpPr>
          <p:nvPr/>
        </p:nvCxnSpPr>
        <p:spPr>
          <a:xfrm>
            <a:off x="4463591" y="2648932"/>
            <a:ext cx="197963" cy="7541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Přímá spojnice 33">
            <a:extLst>
              <a:ext uri="{FF2B5EF4-FFF2-40B4-BE49-F238E27FC236}">
                <a16:creationId xmlns:a16="http://schemas.microsoft.com/office/drawing/2014/main" id="{18CE4079-0EAA-4FDC-910A-53B58EA42546}"/>
              </a:ext>
            </a:extLst>
          </p:cNvPr>
          <p:cNvCxnSpPr/>
          <p:nvPr/>
        </p:nvCxnSpPr>
        <p:spPr>
          <a:xfrm flipH="1">
            <a:off x="4480088" y="2724346"/>
            <a:ext cx="164970" cy="14260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Přímá spojnice se šipkou 41">
            <a:extLst>
              <a:ext uri="{FF2B5EF4-FFF2-40B4-BE49-F238E27FC236}">
                <a16:creationId xmlns:a16="http://schemas.microsoft.com/office/drawing/2014/main" id="{96685BD8-E541-4D4A-8839-5F333FD4179C}"/>
              </a:ext>
            </a:extLst>
          </p:cNvPr>
          <p:cNvCxnSpPr>
            <a:cxnSpLocks/>
          </p:cNvCxnSpPr>
          <p:nvPr/>
        </p:nvCxnSpPr>
        <p:spPr>
          <a:xfrm flipV="1">
            <a:off x="4661554" y="3685880"/>
            <a:ext cx="278091" cy="1102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>
            <a:extLst>
              <a:ext uri="{FF2B5EF4-FFF2-40B4-BE49-F238E27FC236}">
                <a16:creationId xmlns:a16="http://schemas.microsoft.com/office/drawing/2014/main" id="{668A46C5-50D8-4614-A1B8-8C89E3AD7349}"/>
              </a:ext>
            </a:extLst>
          </p:cNvPr>
          <p:cNvCxnSpPr>
            <a:cxnSpLocks/>
          </p:cNvCxnSpPr>
          <p:nvPr/>
        </p:nvCxnSpPr>
        <p:spPr>
          <a:xfrm>
            <a:off x="4661554" y="3759832"/>
            <a:ext cx="278091" cy="31909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Pravá složená závorka 52">
            <a:extLst>
              <a:ext uri="{FF2B5EF4-FFF2-40B4-BE49-F238E27FC236}">
                <a16:creationId xmlns:a16="http://schemas.microsoft.com/office/drawing/2014/main" id="{010ECE91-8182-424E-A168-4B05899383F0}"/>
              </a:ext>
            </a:extLst>
          </p:cNvPr>
          <p:cNvSpPr/>
          <p:nvPr/>
        </p:nvSpPr>
        <p:spPr>
          <a:xfrm>
            <a:off x="9917194" y="3601039"/>
            <a:ext cx="278091" cy="605658"/>
          </a:xfrm>
          <a:prstGeom prst="rightBrace">
            <a:avLst>
              <a:gd name="adj1" fmla="val 24333"/>
              <a:gd name="adj2" fmla="val 47229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8" name="Přímá spojnice se šipkou 57">
            <a:extLst>
              <a:ext uri="{FF2B5EF4-FFF2-40B4-BE49-F238E27FC236}">
                <a16:creationId xmlns:a16="http://schemas.microsoft.com/office/drawing/2014/main" id="{6BE97A04-D843-43BF-9B28-63F484531479}"/>
              </a:ext>
            </a:extLst>
          </p:cNvPr>
          <p:cNvCxnSpPr>
            <a:cxnSpLocks/>
          </p:cNvCxnSpPr>
          <p:nvPr/>
        </p:nvCxnSpPr>
        <p:spPr>
          <a:xfrm>
            <a:off x="2373198" y="4533313"/>
            <a:ext cx="44777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>
            <a:extLst>
              <a:ext uri="{FF2B5EF4-FFF2-40B4-BE49-F238E27FC236}">
                <a16:creationId xmlns:a16="http://schemas.microsoft.com/office/drawing/2014/main" id="{9486792B-8C79-4E23-99EA-F744D497D596}"/>
              </a:ext>
            </a:extLst>
          </p:cNvPr>
          <p:cNvCxnSpPr>
            <a:cxnSpLocks/>
          </p:cNvCxnSpPr>
          <p:nvPr/>
        </p:nvCxnSpPr>
        <p:spPr>
          <a:xfrm flipH="1">
            <a:off x="4289194" y="4422722"/>
            <a:ext cx="209746" cy="13197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Přímá spojnice 64">
            <a:extLst>
              <a:ext uri="{FF2B5EF4-FFF2-40B4-BE49-F238E27FC236}">
                <a16:creationId xmlns:a16="http://schemas.microsoft.com/office/drawing/2014/main" id="{C1182959-C97A-4E21-9BB5-EDC68D5DC65F}"/>
              </a:ext>
            </a:extLst>
          </p:cNvPr>
          <p:cNvCxnSpPr>
            <a:cxnSpLocks/>
          </p:cNvCxnSpPr>
          <p:nvPr/>
        </p:nvCxnSpPr>
        <p:spPr>
          <a:xfrm>
            <a:off x="4291550" y="4553146"/>
            <a:ext cx="205034" cy="9426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Přímá spojnice se šipkou 73">
            <a:extLst>
              <a:ext uri="{FF2B5EF4-FFF2-40B4-BE49-F238E27FC236}">
                <a16:creationId xmlns:a16="http://schemas.microsoft.com/office/drawing/2014/main" id="{E713628F-2596-4BCC-8D67-67396A492DCD}"/>
              </a:ext>
            </a:extLst>
          </p:cNvPr>
          <p:cNvCxnSpPr>
            <a:cxnSpLocks/>
          </p:cNvCxnSpPr>
          <p:nvPr/>
        </p:nvCxnSpPr>
        <p:spPr>
          <a:xfrm flipV="1">
            <a:off x="5927101" y="4529929"/>
            <a:ext cx="410066" cy="67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42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707515-D5CD-4A04-B58D-E941BCB81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highlight>
                  <a:srgbClr val="00FF00"/>
                </a:highlight>
              </a:rPr>
              <a:t>Tři fáze účtování inventárních rozdílů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9A0715-1BBF-40CC-AAFE-C23E6E87B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200" dirty="0"/>
              <a:t>Fáze – </a:t>
            </a:r>
            <a:r>
              <a:rPr lang="cs-CZ" sz="3200" b="1" dirty="0"/>
              <a:t>zaúčtování zjištěných inventárních rozdílů </a:t>
            </a:r>
            <a:r>
              <a:rPr lang="cs-CZ" sz="3200" dirty="0"/>
              <a:t>(vznik manka, škody…., v následujícím příkladu označeno </a:t>
            </a:r>
            <a:r>
              <a:rPr lang="cs-CZ" sz="3200" dirty="0">
                <a:highlight>
                  <a:srgbClr val="C0C0C0"/>
                </a:highlight>
              </a:rPr>
              <a:t>šedivou barvou)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/>
              <a:t>Fáze – </a:t>
            </a:r>
            <a:r>
              <a:rPr lang="cs-CZ" sz="3200" b="1" dirty="0"/>
              <a:t>předpisy úhrad </a:t>
            </a:r>
            <a:r>
              <a:rPr lang="cs-CZ" sz="3200" dirty="0"/>
              <a:t>inventárních rozdílů zodpovědným osobám (zaměstnancům, pojišťovně…, v následujícím příkladu označeno </a:t>
            </a:r>
            <a:r>
              <a:rPr lang="cs-CZ" sz="3200" dirty="0">
                <a:highlight>
                  <a:srgbClr val="00FFFF"/>
                </a:highlight>
              </a:rPr>
              <a:t>modrou barvou)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/>
              <a:t>Fáze – </a:t>
            </a:r>
            <a:r>
              <a:rPr lang="cs-CZ" sz="3200" b="1" dirty="0"/>
              <a:t>úhrady předepsaných rozdílů </a:t>
            </a:r>
            <a:r>
              <a:rPr lang="cs-CZ" sz="3200" dirty="0"/>
              <a:t>(úhrada od pojišťovny, úhrada od zaměstnance… v následujícím příkladu označeno </a:t>
            </a:r>
            <a:r>
              <a:rPr lang="cs-CZ" sz="3200" dirty="0">
                <a:highlight>
                  <a:srgbClr val="FF00FF"/>
                </a:highlight>
              </a:rPr>
              <a:t>fialovou barvou)</a:t>
            </a:r>
          </a:p>
        </p:txBody>
      </p:sp>
    </p:spTree>
    <p:extLst>
      <p:ext uri="{BB962C8B-B14F-4D97-AF65-F5344CB8AC3E}">
        <p14:creationId xmlns:p14="http://schemas.microsoft.com/office/powerpoint/2010/main" val="1946243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AA027B-2FF8-42C4-B8C7-F8ED7500E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7300"/>
          </a:xfrm>
        </p:spPr>
        <p:txBody>
          <a:bodyPr>
            <a:normAutofit fontScale="90000"/>
          </a:bodyPr>
          <a:lstStyle/>
          <a:p>
            <a:r>
              <a:rPr lang="cs-CZ" b="1" u="sng" dirty="0">
                <a:highlight>
                  <a:srgbClr val="00FF00"/>
                </a:highlight>
              </a:rPr>
              <a:t>Příklad: inventární rozdíly</a:t>
            </a:r>
            <a:endParaRPr lang="cs-CZ" sz="1800" i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96CE41-E921-4FFB-A7E8-BEA7C5E8B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67" y="904973"/>
            <a:ext cx="11246177" cy="578805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Zaúčtujte:                                                                                                                             	MD	D                                        </a:t>
            </a:r>
            <a:r>
              <a:rPr lang="cs-CZ" sz="2400" dirty="0"/>
              <a:t>PS:</a:t>
            </a:r>
            <a:r>
              <a:rPr lang="cs-CZ" sz="2600" dirty="0"/>
              <a:t> 1. 1. 2019, VUD, VC automobilu 600 000,-Kč					022	701</a:t>
            </a:r>
          </a:p>
          <a:p>
            <a:pPr marL="0" indent="0">
              <a:buNone/>
            </a:pPr>
            <a:r>
              <a:rPr lang="cs-CZ" sz="2600" dirty="0"/>
              <a:t>PS: 1. 1. 2019, VUD, oprávky k  automobilu 280 000,- Kč				701	082		</a:t>
            </a:r>
            <a:r>
              <a:rPr lang="cs-CZ" sz="22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(auto bylo zařazeno na 60 měsíců a do 1. 1. bylo používáno 28 měsíců</a:t>
            </a:r>
            <a:r>
              <a:rPr lang="cs-CZ" sz="19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)</a:t>
            </a:r>
            <a:r>
              <a:rPr lang="cs-CZ" sz="2200" dirty="0"/>
              <a:t>	</a:t>
            </a:r>
          </a:p>
          <a:p>
            <a:pPr marL="0" indent="0">
              <a:buNone/>
            </a:pPr>
            <a:r>
              <a:rPr lang="cs-CZ" sz="2600" dirty="0"/>
              <a:t>         1. 12. 2019 konstatována rovnost na BU      					ne</a:t>
            </a:r>
            <a:r>
              <a:rPr lang="cs-CZ" dirty="0"/>
              <a:t>	ne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highlight>
                  <a:srgbClr val="C0C0C0"/>
                </a:highlight>
              </a:rPr>
              <a:t>15. 12. 2019, VUD, zjištěné manko v pokladně  500,- Kč 				569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  <a:highlight>
                  <a:srgbClr val="C0C0C0"/>
                </a:highlight>
              </a:rPr>
              <a:t>	</a:t>
            </a:r>
            <a:r>
              <a:rPr lang="cs-CZ" sz="2400" dirty="0">
                <a:highlight>
                  <a:srgbClr val="C0C0C0"/>
                </a:highlight>
              </a:rPr>
              <a:t>211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  <a:highlight>
                  <a:srgbClr val="C0C0C0"/>
                </a:highlight>
              </a:rPr>
              <a:t>        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600" dirty="0">
                <a:highlight>
                  <a:srgbClr val="C0C0C0"/>
                </a:highlight>
              </a:rPr>
              <a:t>15. 12. 2019, VUD, zjištěná škoda na materiálu povodní 135 000,- Kč</a:t>
            </a:r>
            <a:r>
              <a:rPr lang="cs-CZ" dirty="0">
                <a:highlight>
                  <a:srgbClr val="C0C0C0"/>
                </a:highlight>
              </a:rPr>
              <a:t>		</a:t>
            </a:r>
            <a:r>
              <a:rPr lang="cs-CZ" sz="2600" dirty="0">
                <a:highlight>
                  <a:srgbClr val="C0C0C0"/>
                </a:highlight>
              </a:rPr>
              <a:t>549</a:t>
            </a:r>
            <a:r>
              <a:rPr lang="cs-CZ" dirty="0">
                <a:highlight>
                  <a:srgbClr val="C0C0C0"/>
                </a:highlight>
              </a:rPr>
              <a:t>	</a:t>
            </a:r>
            <a:r>
              <a:rPr lang="cs-CZ" sz="2600" dirty="0">
                <a:highlight>
                  <a:srgbClr val="C0C0C0"/>
                </a:highlight>
              </a:rPr>
              <a:t>112</a:t>
            </a:r>
            <a:r>
              <a:rPr lang="cs-CZ" dirty="0">
                <a:solidFill>
                  <a:schemeClr val="bg1">
                    <a:lumMod val="75000"/>
                  </a:schemeClr>
                </a:solidFill>
                <a:highlight>
                  <a:srgbClr val="C0C0C0"/>
                </a:highlight>
              </a:rPr>
              <a:t>49</a:t>
            </a:r>
            <a:r>
              <a:rPr lang="cs-CZ" dirty="0">
                <a:highlight>
                  <a:srgbClr val="C0C0C0"/>
                </a:highlight>
              </a:rPr>
              <a:t>	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highlight>
                  <a:srgbClr val="C0C0C0"/>
                </a:highlight>
              </a:rPr>
              <a:t>15. 12. 2019, VUD, přebytek na ceninách  90,- Kč					213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  <a:highlight>
                  <a:srgbClr val="C0C0C0"/>
                </a:highlight>
              </a:rPr>
              <a:t>	</a:t>
            </a:r>
            <a:r>
              <a:rPr lang="cs-CZ" sz="2400" dirty="0">
                <a:highlight>
                  <a:srgbClr val="C0C0C0"/>
                </a:highlight>
              </a:rPr>
              <a:t>668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highlight>
                  <a:srgbClr val="C0C0C0"/>
                </a:highlight>
              </a:rPr>
              <a:t>15. 12. 2019, VUD, na zásobách zboží úbytek do přirozené normy  300,- Kč		504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  <a:highlight>
                  <a:srgbClr val="C0C0C0"/>
                </a:highlight>
              </a:rPr>
              <a:t>	</a:t>
            </a:r>
            <a:r>
              <a:rPr lang="cs-CZ" sz="2400" dirty="0">
                <a:highlight>
                  <a:srgbClr val="C0C0C0"/>
                </a:highlight>
              </a:rPr>
              <a:t>132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  <a:highlight>
                  <a:srgbClr val="C0C0C0"/>
                </a:highlight>
              </a:rPr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highlight>
                  <a:srgbClr val="C0C0C0"/>
                </a:highlight>
              </a:rPr>
              <a:t>20. 12. 2019, VUD, řádný odpis automobilu v důsledku nehody 120 000,- Kč		551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  <a:highlight>
                  <a:srgbClr val="C0C0C0"/>
                </a:highlight>
              </a:rPr>
              <a:t>	</a:t>
            </a:r>
            <a:r>
              <a:rPr lang="cs-CZ" sz="2400" dirty="0">
                <a:highlight>
                  <a:srgbClr val="C0C0C0"/>
                </a:highlight>
              </a:rPr>
              <a:t>082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highlight>
                  <a:srgbClr val="C0C0C0"/>
                </a:highlight>
              </a:rPr>
              <a:t>20. 12. 2019, VUD, odpis ZC automobilu v důsledku nehody 200 000,-			549</a:t>
            </a:r>
            <a:r>
              <a:rPr lang="cs-CZ" sz="2400" dirty="0">
                <a:solidFill>
                  <a:schemeClr val="bg1">
                    <a:lumMod val="75000"/>
                  </a:schemeClr>
                </a:solidFill>
                <a:highlight>
                  <a:srgbClr val="C0C0C0"/>
                </a:highlight>
              </a:rPr>
              <a:t>	</a:t>
            </a:r>
            <a:r>
              <a:rPr lang="cs-CZ" sz="2400" dirty="0">
                <a:highlight>
                  <a:srgbClr val="C0C0C0"/>
                </a:highlight>
              </a:rPr>
              <a:t>082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highlight>
                  <a:srgbClr val="00FFFF"/>
                </a:highlight>
              </a:rPr>
              <a:t>18. 12. 2019, VUD, předpis manka v pokladně k úhradě pokladníkovi 500,-		335</a:t>
            </a:r>
            <a:r>
              <a:rPr lang="cs-CZ" sz="2400" dirty="0">
                <a:solidFill>
                  <a:srgbClr val="8BF1F3"/>
                </a:solidFill>
                <a:highlight>
                  <a:srgbClr val="00FFFF"/>
                </a:highlight>
              </a:rPr>
              <a:t>	</a:t>
            </a:r>
            <a:r>
              <a:rPr lang="cs-CZ" sz="2400" dirty="0">
                <a:highlight>
                  <a:srgbClr val="00FFFF"/>
                </a:highlight>
              </a:rPr>
              <a:t>668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cs-CZ" sz="2400" dirty="0">
                <a:highlight>
                  <a:srgbClr val="00FFFF"/>
                </a:highlight>
              </a:rPr>
              <a:t> 18. 12. 2019, VUD, uznaná škoda na materiálu pojišťovnou v plné výši 135 000,-	378</a:t>
            </a:r>
            <a:r>
              <a:rPr lang="cs-CZ" sz="2400" dirty="0">
                <a:solidFill>
                  <a:srgbClr val="8BF1F3"/>
                </a:solidFill>
                <a:highlight>
                  <a:srgbClr val="00FFFF"/>
                </a:highlight>
              </a:rPr>
              <a:t>	</a:t>
            </a:r>
            <a:r>
              <a:rPr lang="cs-CZ" sz="2400" dirty="0">
                <a:highlight>
                  <a:srgbClr val="00FFFF"/>
                </a:highlight>
              </a:rPr>
              <a:t>648	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cs-CZ" sz="2400" dirty="0">
                <a:highlight>
                  <a:srgbClr val="00FFFF"/>
                </a:highlight>
              </a:rPr>
              <a:t> 27. 12. 2019, VUD, od pojišťovny uznaná škoda na automobilu 180 000,- Kč		378</a:t>
            </a:r>
            <a:r>
              <a:rPr lang="cs-CZ" sz="2400" dirty="0">
                <a:solidFill>
                  <a:srgbClr val="8BF1F3"/>
                </a:solidFill>
                <a:highlight>
                  <a:srgbClr val="00FFFF"/>
                </a:highlight>
              </a:rPr>
              <a:t>	</a:t>
            </a:r>
            <a:r>
              <a:rPr lang="cs-CZ" sz="2400" dirty="0">
                <a:highlight>
                  <a:srgbClr val="00FFFF"/>
                </a:highlight>
              </a:rPr>
              <a:t>648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cs-CZ" sz="2400" dirty="0">
                <a:highlight>
                  <a:srgbClr val="FF00FF"/>
                </a:highlight>
              </a:rPr>
              <a:t> 27. 12. 2019, VBU, úhrada škody na materiálu od pojišťovny 135 000,-			221</a:t>
            </a:r>
            <a:r>
              <a:rPr lang="cs-CZ" sz="2400" dirty="0">
                <a:solidFill>
                  <a:srgbClr val="FF33CC"/>
                </a:solidFill>
                <a:highlight>
                  <a:srgbClr val="FF00FF"/>
                </a:highlight>
              </a:rPr>
              <a:t>	</a:t>
            </a:r>
            <a:r>
              <a:rPr lang="cs-CZ" sz="2400" dirty="0">
                <a:highlight>
                  <a:srgbClr val="FF00FF"/>
                </a:highlight>
              </a:rPr>
              <a:t>378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cs-CZ" sz="2400" dirty="0"/>
              <a:t> 28. 12. 2020, VUD, automobil vyřazen z užívání ve VC 600 000,-			082</a:t>
            </a:r>
            <a:r>
              <a:rPr lang="cs-CZ" sz="2400" dirty="0">
                <a:solidFill>
                  <a:schemeClr val="bg1"/>
                </a:solidFill>
              </a:rPr>
              <a:t>	</a:t>
            </a:r>
            <a:r>
              <a:rPr lang="cs-CZ" sz="2400" dirty="0"/>
              <a:t>022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cs-CZ" sz="2400" dirty="0">
                <a:highlight>
                  <a:srgbClr val="FF00FF"/>
                </a:highlight>
              </a:rPr>
              <a:t>31. 12. 2019, ZLM, úhrada manka stržena pokladníkovi ze mzdy 500,-			331</a:t>
            </a:r>
            <a:r>
              <a:rPr lang="cs-CZ" sz="2400" dirty="0">
                <a:solidFill>
                  <a:srgbClr val="FF33CC"/>
                </a:solidFill>
                <a:highlight>
                  <a:srgbClr val="FF00FF"/>
                </a:highlight>
              </a:rPr>
              <a:t>	</a:t>
            </a:r>
            <a:r>
              <a:rPr lang="cs-CZ" sz="2400" dirty="0">
                <a:highlight>
                  <a:srgbClr val="FF00FF"/>
                </a:highlight>
              </a:rPr>
              <a:t>335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cs-CZ" sz="2400" dirty="0">
                <a:highlight>
                  <a:srgbClr val="FF00FF"/>
                </a:highlight>
              </a:rPr>
              <a:t>31. 12. 2019, VBU, od pojišťovny  přišla úhrada škody na automobilu 180 000,-		221</a:t>
            </a:r>
            <a:r>
              <a:rPr lang="cs-CZ" sz="2400" dirty="0">
                <a:solidFill>
                  <a:srgbClr val="FF33CC"/>
                </a:solidFill>
                <a:highlight>
                  <a:srgbClr val="FF00FF"/>
                </a:highlight>
              </a:rPr>
              <a:t>	</a:t>
            </a:r>
            <a:r>
              <a:rPr lang="cs-CZ" sz="2400" dirty="0">
                <a:highlight>
                  <a:srgbClr val="FF00FF"/>
                </a:highlight>
              </a:rPr>
              <a:t>378</a:t>
            </a:r>
          </a:p>
          <a:p>
            <a:pPr marL="457200" indent="-457200">
              <a:buFont typeface="+mj-lt"/>
              <a:buAutoNum type="arabicPeriod" startAt="6"/>
            </a:pPr>
            <a:endParaRPr lang="cs-CZ" sz="2400" dirty="0">
              <a:highlight>
                <a:srgbClr val="FF00FF"/>
              </a:highlight>
            </a:endParaRP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8CA837A9-4E54-41B9-8087-DA108D8F77BD}"/>
              </a:ext>
            </a:extLst>
          </p:cNvPr>
          <p:cNvCxnSpPr/>
          <p:nvPr/>
        </p:nvCxnSpPr>
        <p:spPr>
          <a:xfrm>
            <a:off x="10124388" y="1244338"/>
            <a:ext cx="509047" cy="311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32948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1888</TotalTime>
  <Words>4155</Words>
  <Application>Microsoft Office PowerPoint</Application>
  <PresentationFormat>Širokoúhlá obrazovka</PresentationFormat>
  <Paragraphs>335</Paragraphs>
  <Slides>32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Wingdings</vt:lpstr>
      <vt:lpstr>Motiv Office</vt:lpstr>
      <vt:lpstr>Účetní závěrka a účetní uzávěrka</vt:lpstr>
      <vt:lpstr>Obsah:</vt:lpstr>
      <vt:lpstr>A. Účetní závěrka</vt:lpstr>
      <vt:lpstr>B. Účetní uzávěrka</vt:lpstr>
      <vt:lpstr>C. Postup prací účetní uzávěrky</vt:lpstr>
      <vt:lpstr>D. Inventarizace a účtování o inventárních rozdílech</vt:lpstr>
      <vt:lpstr>Účtování o inventárních rozdílech</vt:lpstr>
      <vt:lpstr>Tři fáze účtování inventárních rozdílů</vt:lpstr>
      <vt:lpstr>Příklad: inventární rozdíly</vt:lpstr>
      <vt:lpstr>E. Účtování závěrečných operací na konci účetního období </vt:lpstr>
      <vt:lpstr>Závěrečné operace u zásob</vt:lpstr>
      <vt:lpstr>1. Zásoby na cestě        Závěrečné operace u zásob          </vt:lpstr>
      <vt:lpstr>2.  Nevyfakturované dodávky           Závěrečné operace u zásob  </vt:lpstr>
      <vt:lpstr>3. Závěrečné operace při účtování zásob způsobem B                          k 27.10.2021   Závěrečné operace u zásob  </vt:lpstr>
      <vt:lpstr>Dohadné položky</vt:lpstr>
      <vt:lpstr>Př. na DUP číslo účtu 389</vt:lpstr>
      <vt:lpstr>Grafické znázornění popsané situace na DUP</vt:lpstr>
      <vt:lpstr>Př. DUP - zaúčtujte, běžné období je 2019:</vt:lpstr>
      <vt:lpstr>Př. na DUA číslo účtu 388 dohadný účet aktivní</vt:lpstr>
      <vt:lpstr>Př. DUA - zaúčtujte, běžné období je 2019:</vt:lpstr>
      <vt:lpstr>Časové rozlišení nákladů a výnosů </vt:lpstr>
      <vt:lpstr>Souvislost nákladů s pohybem peněz </vt:lpstr>
      <vt:lpstr>Souvislost výnosů s pohybem peněz </vt:lpstr>
      <vt:lpstr>Souvislost nákladů a výnosů s pohybem peněz </vt:lpstr>
      <vt:lpstr>Možné situace časového rozlišení</vt:lpstr>
      <vt:lpstr>1. Náklady příštích období </vt:lpstr>
      <vt:lpstr>Náklady příštích období – 381 - aktivum </vt:lpstr>
      <vt:lpstr>Př. NPO</vt:lpstr>
      <vt:lpstr>Výnosy příštích období – 384 - pasivum </vt:lpstr>
      <vt:lpstr>Druhy účtů časového rozlišení - shrnutí</vt:lpstr>
      <vt:lpstr>Tvorba rezerv – význam a účtování</vt:lpstr>
      <vt:lpstr>Tvorba rezerv - příklad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Landová Michaela</dc:creator>
  <cp:lastModifiedBy>Landová Michaela</cp:lastModifiedBy>
  <cp:revision>136</cp:revision>
  <dcterms:created xsi:type="dcterms:W3CDTF">2020-10-10T13:44:45Z</dcterms:created>
  <dcterms:modified xsi:type="dcterms:W3CDTF">2021-10-27T09:13:57Z</dcterms:modified>
</cp:coreProperties>
</file>