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6:29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5852 604 24575,'-1'-4'0,"0"0"0,0 0 0,0 0 0,0 0 0,-1 0 0,1 1 0,-1-1 0,0 0 0,0 1 0,-1-1 0,1 1 0,-1 0 0,1 0 0,-1 0 0,0 0 0,0 0 0,-5-3 0,-2-2 0,-179-174 0,156 151 0,-1 2 0,-1 1 0,-2 2 0,-1 2 0,-1 1 0,0 2 0,-2 1 0,0 3 0,-2 1 0,-45-10 0,46 14 0,-33-9 0,-1 3 0,-95-9 0,-417 18 0,336 13 0,-793-4 0,746 15 0,29-1 0,-198 24 0,457-37 0,-97 13 0,-131 35 0,193-35 0,-50 23 0,37-13 0,54-22 0,-783 293 0,564-226 0,219-67 0,-1-1 0,1 1 0,0 0 0,0 0 0,1 0 0,-1 1 0,0 0 0,1 0 0,0 0 0,-1 0 0,1 1 0,0-1 0,-4 6 0,1 2 0,0 0 0,1 1 0,0-1 0,-5 16 0,-21 47 0,-72 195 0,98-249 0,-3 6 0,2 0 0,1 1 0,-5 45 0,12 244 0,0-296 0,1 1 0,1-1 0,1 0 0,1 0 0,10 28 0,-13-42 0,1 0 0,0 0 0,0 0 0,1 0 0,-1 0 0,1-1 0,0 0 0,1 0 0,0 0 0,-1 0 0,1-1 0,1 1 0,-1-1 0,1-1 0,-1 1 0,1-1 0,0 0 0,0 0 0,1-1 0,11 4 0,28 1 0,2-2 0,-1-3 0,60-3 0,-49 0 0,161 0 0,237-4 0,-367 2 0,-1-4 0,0-4 0,92-24 0,-135 25 0,0 2 0,70-4 0,91 10 0,-128 4 0,0-4 0,121-17 0,-107 4 0,1 4 0,164 1 0,1027 13 0,-681-5 0,286 2 0,-830-2 0,-1-2 0,102-22 0,0-15 0,-82 19 0,-72 21 0,0 0 0,0-1 0,0 0 0,0 0 0,0-1 0,0 0 0,-1 0 0,0 0 0,1 0 0,-1-1 0,-1 0 0,1 0 0,0 0 0,-1-1 0,0 1 0,0-1 0,0 0 0,-1 0 0,0-1 0,0 1 0,0-1 0,0 0 0,-1 1 0,0-1 0,2-10 0,2-9 0,-2 0 0,0 0 0,0-33 0,-7-81 0,1 63 0,2 37 0,1 17 0,-4-36 0,2 52 0,0 0 0,0 0 0,0 0 0,-1 0 0,0 1 0,-1-1 0,1 0 0,-1 1 0,0 0 0,-6-8 0,-18-17 0,-50-43 0,63 61 0,-124-95-1365,106 85-5461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9:47.8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3T14:23:12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0 0 0,'0'0'1754'0'0,"-29"9"-2653"0"0,29-8 44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20:36.1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3T14:23:12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0 0 0,'0'0'1754'0'0,"-29"9"-2653"0"0,29-8 44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7:17.6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7:17.9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8:51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2 707 24575,'-1'83'0,"3"88"0,-2-166 0,1 0 0,-1 0 0,1 0 0,0 0 0,1 0 0,-1 0 0,1 0 0,0 0 0,0-1 0,1 1 0,-1-1 0,1 1 0,4 4 0,-2-4 0,0-1 0,0 1 0,1-1 0,-1 0 0,1 0 0,0-1 0,0 0 0,1 0 0,8 3 0,63 26 0,-1 3 0,-1 3 0,88 62 0,-153-93 0,0 0 0,1 0 0,0-1 0,0 0 0,0-1 0,1-1 0,0 0 0,0 0 0,19 2 0,2-1 0,38 9 0,-35-5 0,8 2 0,-26-6 0,-1 0 0,32 2 0,365-2 0,-220-8 0,1402 3 0,-1575-1 0,0-1 0,35-8 0,19-3 0,-36 9 0,-1-2 0,63-19 0,-92 22 0,0 0 0,1-1 0,-2-1 0,1 0 0,-1 0 0,1-1 0,-1 0 0,-1 0 0,1-1 0,-1 0 0,-1-1 0,1 0 0,-1 0 0,0 0 0,6-11 0,0 1 0,-1-2 0,-1 1 0,0-1 0,-1-1 0,-1 0 0,-1 0 0,-2-1 0,1 0 0,2-27 0,-5 23 0,0 1 0,2-1 0,14-40 0,21-59 0,-36 102 0,-1-1 0,-1-1 0,0-35 0,3-36 0,15 1 0,-13 63 0,-1 0 0,3-46 0,-9 62 0,-1-3 0,2 0 0,0 0 0,5-21 0,-6 38 0,0-1 0,0 0 0,-1 0 0,1 1 0,-1-1 0,0 0 0,0 0 0,0 0 0,0 1 0,0-1 0,0 0 0,-1 0 0,0 0 0,1 1 0,-1-1 0,0 0 0,0 1 0,-1-1 0,1 1 0,0-1 0,-1 1 0,0 0 0,1-1 0,-1 1 0,0 0 0,0 0 0,0 0 0,0 0 0,-1 1 0,1-1 0,0 1 0,-1-1 0,1 1 0,-1 0 0,0 0 0,1 0 0,-6-1 0,-40-10 0,0 2 0,-79-6 0,63 6 0,50 6 0,-1 2 0,0 0 0,0 0 0,0 2 0,0-1 0,0 2 0,-17 2 0,-150 35 0,-35 0 0,89-12 0,90-16 0,-1-2 0,-63 5 0,-341-12 0,214-3 0,79 3 0,-173-3 0,144-11 0,-43-2 0,-205 17 0,388 0 0,-63 11 0,71-8 0,1-1 0,0-1 0,-55-3 0,42-7 0,36 5 0,0 1 0,0 0 0,0 0 0,0 0 0,0 1 0,0 0 0,0 0 0,0 1 0,0-1 0,-9 3 0,-1 2 0,1 1 0,0 0 0,0 1 0,-28 17 0,37-19 0,0 0 0,0 1 0,0 0 0,1 0 0,-1 0 0,2 1 0,-1 0 0,1 0 0,0 1 0,0 0 0,-4 9 0,0 9 0,0 1 0,2-1 0,1 2 0,-3 32 0,1-8 0,8-48 0,-4 13 0,2 1 0,0 0 0,1-1 0,1 21 0,0-34 0,0 0 0,1 0 0,-1 0 0,1-1 0,0 1 0,0 0 0,1-1 0,-1 1 0,1-1 0,-1 1 0,1-1 0,0 0 0,0 0 0,1 0 0,-1 0 0,1 0 0,-1 0 0,1-1 0,0 1 0,0-1 0,0 1 0,0-1 0,0 0 0,1-1 0,5 3 0,16 3-1365,-1-4-5461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8:54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1880 0 24575,'2'1'0,"1"-1"0,0 0 0,0 1 0,-1 0 0,1-1 0,0 1 0,-1 0 0,1 0 0,-1 1 0,1-1 0,-1 0 0,0 1 0,1 0 0,-1-1 0,0 1 0,0 0 0,0 0 0,0 0 0,-1 1 0,1-1 0,0 0 0,-1 1 0,0-1 0,3 5 0,1 7 0,0 0 0,0 0 0,3 23 0,-3-19 0,7 51 0,-2 1 0,0 135 0,0 2 0,2-79 0,-5 0 0,-14 175 0,2-261 0,-3 0 0,-1 0 0,-15 40 0,-51 118 0,18-55 0,-30 119 0,41-120 0,34-113 0,-2 0 0,-1 0 0,-30 43 0,13-22 0,6-13 0,-2-2 0,-2-1 0,-1-1 0,-49 43 0,68-68 0,0 0 0,-1 0 0,-1-1 0,1-1 0,-28 12 0,-75 20 0,111-38 0,4-2 0,-25 8 0,-1 0 0,0-2 0,0-1 0,-41 2 0,-115 7 0,-8 0 0,158-13 0,-162-1 0,187-1 0,0 0 0,0 0 0,-1-1 0,1 0 0,1 0 0,-1-1 0,0 0 0,1 0 0,-1-1 0,1 0 0,0-1 0,0 1 0,0-1 0,1 0 0,0-1 0,0 0 0,0 0 0,1 0 0,-9-13 0,-1-7 0,1 0 0,1 0 0,2-1 0,-10-35 0,20 59 0,-8-29 0,2-1 0,1 1 0,-2-65 0,-2-6 0,-5-67 0,10 151 0,4 19 0,1-1 0,0 1 0,0 0 0,0 0 0,0-1 0,0 1 0,-1 0 0,1 0 0,0-1 0,0 1 0,-1 0 0,1 0 0,0 0 0,0-1 0,-1 1 0,1 0 0,0 0 0,0 0 0,-1 0 0,1 0 0,0 0 0,-1 0 0,1 0 0,0 0 0,0 0 0,-1-1 0,1 2 0,0-1 0,-1 0 0,-1 1 0,1 0 0,0 0 0,0 0 0,-1 0 0,1 0 0,0 0 0,0 1 0,0-1 0,0 0 0,0 1 0,1-1 0,-1 1 0,0-1 0,1 1 0,-1 0 0,0 2 0,-16 56 0,-16 109 0,16-74 0,12-72 0,3-16 0,0 0 0,0 0 0,1 0 0,0 1 0,1-1 0,-1 0 0,1 1 0,1-1 0,-1 0 0,3 9 0,-3-15-34,0 0 0,1 0 0,-1-1 0,1 1 0,0 0-1,-1 0 1,1 0 0,0-1 0,-1 1 0,1 0 0,0 0 0,0-1 0,0 1-1,0-1 1,-1 1 0,1-1 0,0 1 0,0-1 0,0 0 0,0 1-1,0-1 1,0 0 0,0 0 0,0 0 0,0 0 0,0 0 0,0 0 0,0 0-1,0 0 1,1 0 0,-1 0 0,0 0 0,0-1 0,-1 1 0,1 0 0,0-1-1,0 1 1,0-1 0,1 0 0,22-11-6792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9:05.8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24575,'3'0'0,"1"1"0,0 0 0,-1 0 0,1 0 0,-1 1 0,1-1 0,-1 1 0,0 0 0,1 0 0,4 4 0,6 4 0,19 9 0,9 5 0,56 42 0,-85-56 0,-1 1 0,-1 0 0,1 1 0,-2 0 0,0 0 0,0 1 0,-1 0 0,10 22 0,-9-18 0,0-1 0,1 0 0,1 0 0,1-1 0,22 20 0,-29-28 0,-3-4-136,-1-1-1,0 0 1,1 1-1,0-1 1,-1 0-1,1 0 1,0-1-1,0 1 0,4 1 1,4-1-6690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9:37.8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9:41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19:47.4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38E4C-7706-4F99-B3FC-529363D35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D39E6-2DB7-4336-A1A3-BBB701487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CE1633-2D18-4F85-8DAD-DEC2282F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05D8C8-1DFB-4145-8CEC-E3448056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2EB35E-3914-41EB-B2A2-1AE38211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1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00449-EC46-455C-AFF4-E05A5CEB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0780A7-6C20-4937-A154-EC9137193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AD0E6-DECE-451E-9D2C-E720F4F7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05C440-3630-4926-8B2D-CCB1775D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ECC14-2CF9-4A7B-BF9B-A40CF4AC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78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3AEC3A7-D0EE-4267-8432-88BD22B2C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CE59FC-2422-4DD3-8B30-0C04D689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2A895C-16A0-4018-BA10-DE06433D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C932F6-F7A7-474A-ACFB-9F16E10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6EFEAD-8B14-4E42-B8E2-8A5BB6ED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70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254D9-F863-4B67-8871-063BED5C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F9DA4-2F17-43BA-A0BF-488BD2AF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A973AF-FB8A-4F42-872C-8DB3B5D3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27ADC2-5FFD-47FE-A6DE-5FE3B148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623DE-735A-4190-B52C-7AA0A1C1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1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72967-A880-41E2-BCFE-533E9A7D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89C3EA-4531-41D6-880C-51C08F165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B0697-A1F5-48AB-9D2A-72B4425A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6495FD-BD82-4FF0-89E9-59B18E15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9FA38-45D1-44DB-B4A2-86155AF5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21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B5F7E-1787-47B5-A846-1EBB03DC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F9E34-B140-4A2F-8630-42DA4E2F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6AAD57-8CF0-49EF-914F-45B34AEC0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0B7732-1701-4DD6-B34B-9AE1757B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09D42E-FD09-48C4-9530-48FD415E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C2F28A-1131-4F12-BD69-31302C0A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69418-6148-4C34-8D77-03F793613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28166E-6036-420C-B567-9F4569C10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654552-B0E4-4FF3-898C-BF642C62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A1D68C-319F-4652-86DB-D2ABFF5F3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DF7363-2497-4693-B5F0-07054483C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692460-7CED-4B3C-B6E6-87F6AF5E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1FDF4D-87F3-410D-8297-DF4EA4F0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06FF7F-3816-437A-9AA6-F03F750D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29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14E57-DF40-4CA2-8727-0A5E4352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13DB91-860D-46EF-96C7-38F2AEBC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671EBD-DF51-457B-8552-52027344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990FDC-9C74-41FA-905F-67484FE3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01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4E8D89-F451-468B-8DAD-368C0B93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0FD6DA-0B92-40E7-A206-BE33137C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1E257B-F8E9-4BC3-9307-8CC454F5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01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4E9DD-13F9-4123-9945-F7E1B9A0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E4CD7-0070-45F8-9A58-A34FFAD0D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1362F9-7EBF-4CC2-AC09-D833CB71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5337E0-FB11-4DAE-935D-58E2CC60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3EB677-EC09-4B21-89C5-797A7073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95B739-8098-4CD6-A466-793CC401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64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74F34-7BEB-4744-B8E9-0FF754D1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1C4E63-2D49-43A8-82A6-F7AD13ADC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296854-0D55-431F-B428-54050C146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742889-545F-4E14-96FE-998D885F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D8E76F-4087-4710-B880-98F9BD0F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00213B-69C5-43F3-B931-BDF6BC11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8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8574FB-E862-4CCC-8F47-E7FFB608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8484CE-6ADA-4933-876E-7D1DCDC15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00981D-FF2C-4518-8B5C-E5CEB19E2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2CE3-510B-490F-8A74-1F602FD7A33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01C85D-CF7E-460C-A375-1E0B0F16D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F81507-8BF7-49E1-8B8B-22DBB998E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93AF-8DFC-488B-92E4-DABD21C6D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5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customXml" Target="../ink/ink4.xml"/><Relationship Id="rId12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customXml" Target="../ink/ink2.xml"/><Relationship Id="rId9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customXml" Target="../ink/ink9.xml"/><Relationship Id="rId4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D2F70-0600-48E6-9CB4-521F282FE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  <a:solidFill>
            <a:srgbClr val="66FFFF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Mzdové výpočty a účtování o mzdách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444885-F84B-4BDF-A131-700CD27C8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16109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4"/>
            <a:ext cx="10515600" cy="848410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b="1" dirty="0"/>
              <a:t>Hrubá mzda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5"/>
            <a:ext cx="10515600" cy="524130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Hrubá mzda -  HM je součet všech mzdových forem </a:t>
            </a:r>
            <a:r>
              <a:rPr lang="cs-CZ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(součet všeho, co si zaměstnanec od zaměstnavatele za svou práci zaslouží)</a:t>
            </a:r>
          </a:p>
          <a:p>
            <a:pPr marL="0" indent="0">
              <a:buNone/>
            </a:pPr>
            <a:endParaRPr lang="cs-CZ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/>
              <a:t>Mzdové formy: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základní mzda (časová, úkolová, podílová)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Odměny, prémie, osobní ohodnocení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Příplatky za práci přes čas, ve svátek, ve ztížených pracovních podmínkách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Dovolená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Zaměstnanecké výhody a bonusy (osobní auto i k osobnímu užívání)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Pozor stravenky a náhrady v době nemoci (nemocenská) se do HM nepočítají!!! Náhrady v době nemoci se od 1. 9. 2019  vyplácejí od 1. dne nemoci (10 dní – 10 pracovních směn hradí zaměstnavatel, od 11. dne hradí náhrady v době nemoci SSZ)</a:t>
            </a:r>
          </a:p>
        </p:txBody>
      </p:sp>
    </p:spTree>
    <p:extLst>
      <p:ext uri="{BB962C8B-B14F-4D97-AF65-F5344CB8AC3E}">
        <p14:creationId xmlns:p14="http://schemas.microsoft.com/office/powerpoint/2010/main" val="378610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3" y="122549"/>
            <a:ext cx="11444140" cy="820129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b="1" dirty="0"/>
              <a:t>3 srážky z hrubé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036949"/>
            <a:ext cx="11444140" cy="569850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 HM se podle zákona dělají 3 srážky: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800" b="1" dirty="0"/>
              <a:t>Srážka zálohy na </a:t>
            </a:r>
            <a:r>
              <a:rPr lang="cs-CZ" sz="2800" b="1" dirty="0" err="1"/>
              <a:t>DzP</a:t>
            </a:r>
            <a:r>
              <a:rPr lang="cs-CZ" sz="2800" b="1" dirty="0"/>
              <a:t>        </a:t>
            </a:r>
            <a:r>
              <a:rPr lang="cs-CZ" sz="2800" dirty="0"/>
              <a:t>FU (</a:t>
            </a:r>
            <a:r>
              <a:rPr lang="cs-CZ" sz="2800" dirty="0" err="1"/>
              <a:t>DzP</a:t>
            </a:r>
            <a:r>
              <a:rPr lang="cs-CZ" sz="2800" dirty="0"/>
              <a:t> = 15% z HM – slevy na dani) </a:t>
            </a:r>
          </a:p>
          <a:p>
            <a:pPr marL="914400" lvl="2" indent="0">
              <a:buNone/>
            </a:pPr>
            <a:r>
              <a:rPr lang="cs-CZ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aktuálně od 1. 1.2021 není už základem daně SHM, ale pouze HM a měnila se výše slev na dani </a:t>
            </a:r>
            <a:r>
              <a:rPr lang="cs-CZ" b="1" i="1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vyhledejte a zapamatujte si aktuálně platné měsíční slevy na dani na poplatníka, na vyživovanou osobu,  na vyživované děti</a:t>
            </a:r>
          </a:p>
          <a:p>
            <a:pPr marL="914400" lvl="2" indent="0">
              <a:buNone/>
            </a:pPr>
            <a:endParaRPr lang="cs-CZ" b="1" i="1" dirty="0">
              <a:solidFill>
                <a:schemeClr val="accent1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pPr marL="1371600" lvl="2" indent="-457200">
              <a:buFont typeface="+mj-lt"/>
              <a:buAutoNum type="arabicPeriod" startAt="2"/>
            </a:pPr>
            <a:r>
              <a:rPr lang="cs-CZ" sz="2800" b="1" dirty="0"/>
              <a:t>Srážka sociálního pojištění      </a:t>
            </a:r>
            <a:r>
              <a:rPr lang="cs-CZ" sz="2800" dirty="0"/>
              <a:t>SSZ (soc. poj. </a:t>
            </a:r>
            <a:r>
              <a:rPr lang="cs-CZ" sz="2800" b="1" dirty="0"/>
              <a:t>sražené</a:t>
            </a:r>
            <a:r>
              <a:rPr lang="cs-CZ" sz="2800" dirty="0"/>
              <a:t> = 6,5% z HM)</a:t>
            </a:r>
          </a:p>
          <a:p>
            <a:pPr marL="914400" lvl="2" indent="0">
              <a:buNone/>
            </a:pPr>
            <a:endParaRPr lang="cs-CZ" sz="2800" dirty="0"/>
          </a:p>
          <a:p>
            <a:pPr marL="1428750" lvl="2" indent="-514350">
              <a:buFont typeface="+mj-lt"/>
              <a:buAutoNum type="arabicPeriod" startAt="3"/>
            </a:pPr>
            <a:r>
              <a:rPr lang="cs-CZ" sz="2800" b="1" dirty="0"/>
              <a:t>Srážka zdravotního pojištění      </a:t>
            </a:r>
            <a:r>
              <a:rPr lang="cs-CZ" sz="2800" dirty="0"/>
              <a:t>ZP (zdrav. poj. </a:t>
            </a:r>
            <a:r>
              <a:rPr lang="cs-CZ" sz="2800" b="1" dirty="0"/>
              <a:t>sražené</a:t>
            </a:r>
            <a:r>
              <a:rPr lang="cs-CZ" sz="2800" dirty="0"/>
              <a:t> = 4,5% z HM)</a:t>
            </a:r>
          </a:p>
          <a:p>
            <a:pPr marL="914400" lvl="2" indent="0">
              <a:buNone/>
            </a:pPr>
            <a:endParaRPr lang="cs-CZ" sz="2800" dirty="0"/>
          </a:p>
          <a:p>
            <a:r>
              <a:rPr lang="cs-CZ" dirty="0"/>
              <a:t>Čistá mzda – ČM je HM, ze které jsou odečteny všechny 3 srážky</a:t>
            </a:r>
          </a:p>
          <a:p>
            <a:pPr marL="0" indent="0" algn="ctr">
              <a:buNone/>
            </a:pPr>
            <a:r>
              <a:rPr lang="cs-CZ" b="1" dirty="0"/>
              <a:t>ČM = HM – sražené soc. poj. – sražené zdrav. poj. – záloha na </a:t>
            </a:r>
            <a:r>
              <a:rPr lang="cs-CZ" b="1" dirty="0" err="1"/>
              <a:t>DzP</a:t>
            </a:r>
            <a:endParaRPr lang="cs-CZ" b="1" dirty="0"/>
          </a:p>
          <a:p>
            <a:pPr marL="0" indent="0" algn="ctr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2700" b="1" dirty="0"/>
              <a:t>HM = 100% pro výpočet sraženého soc. zdrav. poj. i pro výpočet záloha na </a:t>
            </a:r>
            <a:r>
              <a:rPr lang="cs-CZ" sz="2700" b="1" dirty="0" err="1"/>
              <a:t>DzP</a:t>
            </a:r>
            <a:endParaRPr lang="cs-CZ" sz="2700" b="1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5532439-9985-4E75-B390-0246B2DCF425}"/>
              </a:ext>
            </a:extLst>
          </p:cNvPr>
          <p:cNvCxnSpPr>
            <a:cxnSpLocks/>
          </p:cNvCxnSpPr>
          <p:nvPr/>
        </p:nvCxnSpPr>
        <p:spPr>
          <a:xfrm>
            <a:off x="5076333" y="1725107"/>
            <a:ext cx="386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94769C1-C535-45E6-8989-263BE9296A5D}"/>
              </a:ext>
            </a:extLst>
          </p:cNvPr>
          <p:cNvCxnSpPr>
            <a:cxnSpLocks/>
          </p:cNvCxnSpPr>
          <p:nvPr/>
        </p:nvCxnSpPr>
        <p:spPr>
          <a:xfrm>
            <a:off x="5863472" y="3129699"/>
            <a:ext cx="333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A2FAB9-4753-4DCA-B498-E1C8842F04C1}"/>
              </a:ext>
            </a:extLst>
          </p:cNvPr>
          <p:cNvCxnSpPr>
            <a:cxnSpLocks/>
          </p:cNvCxnSpPr>
          <p:nvPr/>
        </p:nvCxnSpPr>
        <p:spPr>
          <a:xfrm>
            <a:off x="6196552" y="4006391"/>
            <a:ext cx="257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ABC15F4-37E8-4158-9ED9-7EE43BC14891}"/>
              </a:ext>
            </a:extLst>
          </p:cNvPr>
          <p:cNvCxnSpPr/>
          <p:nvPr/>
        </p:nvCxnSpPr>
        <p:spPr>
          <a:xfrm>
            <a:off x="1222342" y="5024488"/>
            <a:ext cx="97473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C995A6C-7CA3-44FF-8FE4-09DF18061630}"/>
              </a:ext>
            </a:extLst>
          </p:cNvPr>
          <p:cNvCxnSpPr>
            <a:cxnSpLocks/>
          </p:cNvCxnSpPr>
          <p:nvPr/>
        </p:nvCxnSpPr>
        <p:spPr>
          <a:xfrm>
            <a:off x="10969657" y="5024488"/>
            <a:ext cx="0" cy="5750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77751DBF-8F44-465B-886C-27AB119BA691}"/>
              </a:ext>
            </a:extLst>
          </p:cNvPr>
          <p:cNvCxnSpPr>
            <a:cxnSpLocks/>
          </p:cNvCxnSpPr>
          <p:nvPr/>
        </p:nvCxnSpPr>
        <p:spPr>
          <a:xfrm>
            <a:off x="1222342" y="5043341"/>
            <a:ext cx="0" cy="575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3A12603-716C-4446-8F3A-71F19B5B7191}"/>
              </a:ext>
            </a:extLst>
          </p:cNvPr>
          <p:cNvCxnSpPr>
            <a:cxnSpLocks/>
          </p:cNvCxnSpPr>
          <p:nvPr/>
        </p:nvCxnSpPr>
        <p:spPr>
          <a:xfrm>
            <a:off x="1222342" y="5618376"/>
            <a:ext cx="97473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6D93F6B-C9F7-8681-E6DA-8B481E500C62}"/>
                  </a:ext>
                </a:extLst>
              </p14:cNvPr>
              <p14:cNvContentPartPr/>
              <p14:nvPr/>
            </p14:nvContentPartPr>
            <p14:xfrm>
              <a:off x="8660374" y="1210842"/>
              <a:ext cx="2232360" cy="641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6D93F6B-C9F7-8681-E6DA-8B481E500C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51734" y="1201842"/>
                <a:ext cx="2250000" cy="65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A128B4BF-AF6E-1E40-5748-43AACF5383EC}"/>
                  </a:ext>
                </a:extLst>
              </p14:cNvPr>
              <p14:cNvContentPartPr/>
              <p14:nvPr/>
            </p14:nvContentPartPr>
            <p14:xfrm>
              <a:off x="5342254" y="2578482"/>
              <a:ext cx="360" cy="36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A128B4BF-AF6E-1E40-5748-43AACF5383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3254" y="25698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EFCAC2A2-4B67-4B91-EED4-E3057D39111B}"/>
                  </a:ext>
                </a:extLst>
              </p14:cNvPr>
              <p14:cNvContentPartPr/>
              <p14:nvPr/>
            </p14:nvContentPartPr>
            <p14:xfrm>
              <a:off x="5342254" y="2578482"/>
              <a:ext cx="360" cy="36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EFCAC2A2-4B67-4B91-EED4-E3057D3911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3254" y="256984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Skupina 39">
            <a:extLst>
              <a:ext uri="{FF2B5EF4-FFF2-40B4-BE49-F238E27FC236}">
                <a16:creationId xmlns:a16="http://schemas.microsoft.com/office/drawing/2014/main" id="{C03A382B-7B34-E40E-4B60-BE4F127F21BD}"/>
              </a:ext>
            </a:extLst>
          </p:cNvPr>
          <p:cNvGrpSpPr/>
          <p:nvPr/>
        </p:nvGrpSpPr>
        <p:grpSpPr>
          <a:xfrm>
            <a:off x="6944614" y="1798002"/>
            <a:ext cx="1913040" cy="1017720"/>
            <a:chOff x="6944614" y="1798002"/>
            <a:chExt cx="1913040" cy="101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5" name="Rukopis 34">
                  <a:extLst>
                    <a:ext uri="{FF2B5EF4-FFF2-40B4-BE49-F238E27FC236}">
                      <a16:creationId xmlns:a16="http://schemas.microsoft.com/office/drawing/2014/main" id="{6E5DBA68-9111-DBE5-AB78-2E439F2CDAB7}"/>
                    </a:ext>
                  </a:extLst>
                </p14:cNvPr>
                <p14:cNvContentPartPr/>
                <p14:nvPr/>
              </p14:nvContentPartPr>
              <p14:xfrm>
                <a:off x="6944614" y="2036322"/>
                <a:ext cx="1393920" cy="502560"/>
              </p14:xfrm>
            </p:contentPart>
          </mc:Choice>
          <mc:Fallback>
            <p:pic>
              <p:nvPicPr>
                <p:cNvPr id="35" name="Rukopis 34">
                  <a:extLst>
                    <a:ext uri="{FF2B5EF4-FFF2-40B4-BE49-F238E27FC236}">
                      <a16:creationId xmlns:a16="http://schemas.microsoft.com/office/drawing/2014/main" id="{6E5DBA68-9111-DBE5-AB78-2E439F2CDAB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935974" y="2027322"/>
                  <a:ext cx="141156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36" name="Rukopis 35">
                  <a:extLst>
                    <a:ext uri="{FF2B5EF4-FFF2-40B4-BE49-F238E27FC236}">
                      <a16:creationId xmlns:a16="http://schemas.microsoft.com/office/drawing/2014/main" id="{C43625A4-ED5B-96FF-1323-7719222E0DC4}"/>
                    </a:ext>
                  </a:extLst>
                </p14:cNvPr>
                <p14:cNvContentPartPr/>
                <p14:nvPr/>
              </p14:nvContentPartPr>
              <p14:xfrm>
                <a:off x="8127934" y="1798002"/>
                <a:ext cx="729720" cy="1017720"/>
              </p14:xfrm>
            </p:contentPart>
          </mc:Choice>
          <mc:Fallback>
            <p:pic>
              <p:nvPicPr>
                <p:cNvPr id="36" name="Rukopis 35">
                  <a:extLst>
                    <a:ext uri="{FF2B5EF4-FFF2-40B4-BE49-F238E27FC236}">
                      <a16:creationId xmlns:a16="http://schemas.microsoft.com/office/drawing/2014/main" id="{C43625A4-ED5B-96FF-1323-7719222E0DC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118934" y="1789002"/>
                  <a:ext cx="747360" cy="10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39" name="Rukopis 38">
                  <a:extLst>
                    <a:ext uri="{FF2B5EF4-FFF2-40B4-BE49-F238E27FC236}">
                      <a16:creationId xmlns:a16="http://schemas.microsoft.com/office/drawing/2014/main" id="{DF56F102-4232-6779-8263-845F6B547EED}"/>
                    </a:ext>
                  </a:extLst>
                </p14:cNvPr>
                <p14:cNvContentPartPr/>
                <p14:nvPr/>
              </p14:nvContentPartPr>
              <p14:xfrm>
                <a:off x="8177614" y="2506842"/>
                <a:ext cx="171360" cy="149040"/>
              </p14:xfrm>
            </p:contentPart>
          </mc:Choice>
          <mc:Fallback>
            <p:pic>
              <p:nvPicPr>
                <p:cNvPr id="39" name="Rukopis 38">
                  <a:extLst>
                    <a:ext uri="{FF2B5EF4-FFF2-40B4-BE49-F238E27FC236}">
                      <a16:creationId xmlns:a16="http://schemas.microsoft.com/office/drawing/2014/main" id="{DF56F102-4232-6779-8263-845F6B547EE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68974" y="2498202"/>
                  <a:ext cx="189000" cy="166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426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3" y="122549"/>
            <a:ext cx="11255604" cy="1121788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cs-CZ" sz="3600" b="1" dirty="0"/>
              <a:t>Zákonné sociální a zdravotní pojištění hrazené zaměstnavatelem za své zaměstnance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461155"/>
            <a:ext cx="11255604" cy="5137607"/>
          </a:xfrm>
        </p:spPr>
        <p:txBody>
          <a:bodyPr>
            <a:normAutofit/>
          </a:bodyPr>
          <a:lstStyle/>
          <a:p>
            <a:r>
              <a:rPr lang="cs-CZ" sz="3200" dirty="0"/>
              <a:t>Kromě </a:t>
            </a:r>
            <a:r>
              <a:rPr lang="cs-CZ" sz="3200" dirty="0">
                <a:highlight>
                  <a:srgbClr val="FF00FF"/>
                </a:highlight>
              </a:rPr>
              <a:t>sraženého</a:t>
            </a:r>
            <a:r>
              <a:rPr lang="cs-CZ" sz="3200" dirty="0"/>
              <a:t> soc. zdrav. pojištění rozlišujeme ještě zákonné soc. zdrav. pojištění </a:t>
            </a:r>
            <a:r>
              <a:rPr lang="cs-CZ" sz="3200" dirty="0">
                <a:highlight>
                  <a:srgbClr val="FF00FF"/>
                </a:highlight>
              </a:rPr>
              <a:t>hrazené</a:t>
            </a:r>
            <a:r>
              <a:rPr lang="cs-CZ" sz="3200" dirty="0"/>
              <a:t> zaměstnavatelem za zaměstnance</a:t>
            </a:r>
          </a:p>
          <a:p>
            <a:r>
              <a:rPr lang="cs-CZ" dirty="0"/>
              <a:t>Zákonné hrazené pojištění se zaměstnancům ze mzdy nestrhává, hradí ho zaměstnavatel jako svůj </a:t>
            </a:r>
            <a:r>
              <a:rPr lang="cs-CZ" u="sng" dirty="0">
                <a:solidFill>
                  <a:srgbClr val="FF0000"/>
                </a:solidFill>
              </a:rPr>
              <a:t>náklad</a:t>
            </a:r>
          </a:p>
          <a:p>
            <a:pPr marL="914400" lvl="2" indent="0">
              <a:buNone/>
            </a:pPr>
            <a:endParaRPr lang="cs-CZ" b="1" i="1" dirty="0">
              <a:solidFill>
                <a:schemeClr val="accent1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Zákonné hrazené sociální pojištění      </a:t>
            </a:r>
            <a:r>
              <a:rPr lang="cs-CZ" sz="2800" dirty="0"/>
              <a:t>SSZ (soc. poj. </a:t>
            </a:r>
            <a:r>
              <a:rPr lang="cs-CZ" sz="2800" b="1" dirty="0"/>
              <a:t>hrazené</a:t>
            </a:r>
            <a:r>
              <a:rPr lang="cs-CZ" sz="2800" dirty="0"/>
              <a:t> = 24,8% z celkových HM) </a:t>
            </a:r>
            <a:r>
              <a:rPr lang="cs-CZ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Pozor od 1. 9. 2019 se 0,2% snížilo z 25% na 24,8 %, z důvodu vyplácení nemocenské už od 1.dne nemoci.</a:t>
            </a:r>
          </a:p>
          <a:p>
            <a:pPr marL="914400" lvl="2" indent="0">
              <a:buNone/>
            </a:pPr>
            <a:endParaRPr lang="cs-CZ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Zákonné hrazené zdravotní pojištění      </a:t>
            </a:r>
            <a:r>
              <a:rPr lang="cs-CZ" sz="2800" dirty="0"/>
              <a:t>ZP (zdrav. poj. </a:t>
            </a:r>
            <a:r>
              <a:rPr lang="cs-CZ" sz="2800" b="1" dirty="0"/>
              <a:t>hrazené</a:t>
            </a:r>
            <a:r>
              <a:rPr lang="cs-CZ" sz="2800" dirty="0"/>
              <a:t> = 9% z celkových HM)</a:t>
            </a:r>
          </a:p>
          <a:p>
            <a:pPr marL="914400" lvl="2" indent="0">
              <a:buNone/>
            </a:pPr>
            <a:endParaRPr lang="cs-CZ" sz="2800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94769C1-C535-45E6-8989-263BE9296A5D}"/>
              </a:ext>
            </a:extLst>
          </p:cNvPr>
          <p:cNvCxnSpPr>
            <a:cxnSpLocks/>
          </p:cNvCxnSpPr>
          <p:nvPr/>
        </p:nvCxnSpPr>
        <p:spPr>
          <a:xfrm>
            <a:off x="6843859" y="3855564"/>
            <a:ext cx="333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A2FAB9-4753-4DCA-B498-E1C8842F04C1}"/>
              </a:ext>
            </a:extLst>
          </p:cNvPr>
          <p:cNvCxnSpPr>
            <a:cxnSpLocks/>
          </p:cNvCxnSpPr>
          <p:nvPr/>
        </p:nvCxnSpPr>
        <p:spPr>
          <a:xfrm>
            <a:off x="7176939" y="5467546"/>
            <a:ext cx="257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5CBB5AB-8331-27ED-D6E3-75258F68BDB3}"/>
                  </a:ext>
                </a:extLst>
              </p14:cNvPr>
              <p14:cNvContentPartPr/>
              <p14:nvPr/>
            </p14:nvContentPartPr>
            <p14:xfrm>
              <a:off x="2475934" y="1705482"/>
              <a:ext cx="360" cy="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5CBB5AB-8331-27ED-D6E3-75258F68BD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6934" y="16964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7E6F7E1E-C5D8-F042-3E90-F70BD917E38A}"/>
                  </a:ext>
                </a:extLst>
              </p14:cNvPr>
              <p14:cNvContentPartPr/>
              <p14:nvPr/>
            </p14:nvContentPartPr>
            <p14:xfrm>
              <a:off x="3091894" y="1571922"/>
              <a:ext cx="360" cy="36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7E6F7E1E-C5D8-F042-3E90-F70BD917E3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3254" y="156328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Skupina 9">
            <a:extLst>
              <a:ext uri="{FF2B5EF4-FFF2-40B4-BE49-F238E27FC236}">
                <a16:creationId xmlns:a16="http://schemas.microsoft.com/office/drawing/2014/main" id="{E855761A-46B3-2DE6-E47C-5DA47BB93BFA}"/>
              </a:ext>
            </a:extLst>
          </p:cNvPr>
          <p:cNvGrpSpPr/>
          <p:nvPr/>
        </p:nvGrpSpPr>
        <p:grpSpPr>
          <a:xfrm>
            <a:off x="3297814" y="1736082"/>
            <a:ext cx="360" cy="360"/>
            <a:chOff x="3297814" y="1736082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B8DF394C-56A6-E806-D09C-F8639BEDE5E3}"/>
                    </a:ext>
                  </a:extLst>
                </p14:cNvPr>
                <p14:cNvContentPartPr/>
                <p14:nvPr/>
              </p14:nvContentPartPr>
              <p14:xfrm>
                <a:off x="3297814" y="1736082"/>
                <a:ext cx="360" cy="36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B8DF394C-56A6-E806-D09C-F8639BEDE5E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88814" y="17274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FE279D4E-F9D5-2B48-698A-1DE45DAA2C0F}"/>
                    </a:ext>
                  </a:extLst>
                </p14:cNvPr>
                <p14:cNvContentPartPr/>
                <p14:nvPr/>
              </p14:nvContentPartPr>
              <p14:xfrm>
                <a:off x="3297814" y="1736082"/>
                <a:ext cx="360" cy="36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FE279D4E-F9D5-2B48-698A-1DE45DAA2C0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88814" y="172744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8747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3" y="122549"/>
            <a:ext cx="11255604" cy="1121788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cs-CZ" sz="3600" b="1" dirty="0"/>
              <a:t>Celkové náklady zaměstnavatele spojené se zaměstnáváním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461155"/>
            <a:ext cx="11255604" cy="5137607"/>
          </a:xfrm>
        </p:spPr>
        <p:txBody>
          <a:bodyPr>
            <a:normAutofit/>
          </a:bodyPr>
          <a:lstStyle/>
          <a:p>
            <a:r>
              <a:rPr lang="cs-CZ" sz="3200" dirty="0"/>
              <a:t>Celkové mzdové náklady – CMN zaměstnavatele jsou součtem HM a zákonného soc. zdrav. pojištění, hrazeného zaměstnavatelem za zaměstnance</a:t>
            </a:r>
          </a:p>
          <a:p>
            <a:pPr marL="0" indent="0" algn="ctr">
              <a:buNone/>
            </a:pPr>
            <a:r>
              <a:rPr lang="cs-CZ" sz="3200" b="1" dirty="0"/>
              <a:t>CMN = CHM + celkové zákonné soc. poj.  + zákonné zdrav. poj</a:t>
            </a:r>
            <a:r>
              <a:rPr lang="cs-CZ" b="1" dirty="0"/>
              <a:t>.</a:t>
            </a:r>
          </a:p>
          <a:p>
            <a:pPr marL="914400" lvl="2" indent="0">
              <a:buNone/>
            </a:pPr>
            <a:endParaRPr lang="cs-CZ" sz="2800" dirty="0"/>
          </a:p>
          <a:p>
            <a:pPr marL="914400" lvl="2" indent="0">
              <a:buNone/>
            </a:pPr>
            <a:r>
              <a:rPr lang="cs-CZ" sz="2800" dirty="0"/>
              <a:t>CHN = 100% pro výpočet zákonného soc. zdrav. poj.</a:t>
            </a:r>
          </a:p>
          <a:p>
            <a:pPr marL="914400" lvl="2" indent="0">
              <a:buNone/>
            </a:pPr>
            <a:r>
              <a:rPr lang="cs-CZ" sz="2800" dirty="0"/>
              <a:t>	Zákonné soc. poj. = 24,8% z CHM</a:t>
            </a:r>
          </a:p>
          <a:p>
            <a:pPr marL="914400" lvl="2" indent="0">
              <a:buNone/>
            </a:pPr>
            <a:r>
              <a:rPr lang="cs-CZ" sz="900" dirty="0"/>
              <a:t>                                                                                                                                                                                                                    		      </a:t>
            </a:r>
            <a:r>
              <a:rPr lang="cs-CZ" sz="2400" dirty="0"/>
              <a:t>celkem 33,8%</a:t>
            </a:r>
          </a:p>
          <a:p>
            <a:pPr marL="914400" lvl="2" indent="0">
              <a:buNone/>
            </a:pPr>
            <a:r>
              <a:rPr lang="cs-CZ" sz="2800" dirty="0"/>
              <a:t>	Zákonné zdrav. poj. = 9% z CHM</a:t>
            </a:r>
          </a:p>
          <a:p>
            <a:pPr marL="914400" lvl="2" indent="0">
              <a:buNone/>
            </a:pPr>
            <a:r>
              <a:rPr lang="cs-CZ" sz="2800" dirty="0"/>
              <a:t>CMN (celkové mzdové náklady zaměstnavatele) = </a:t>
            </a:r>
            <a:r>
              <a:rPr lang="cs-CZ" sz="2800" b="1" dirty="0">
                <a:solidFill>
                  <a:srgbClr val="FF0000"/>
                </a:solidFill>
              </a:rPr>
              <a:t>133,8%  HM !!!</a:t>
            </a:r>
          </a:p>
          <a:p>
            <a:pPr marL="914400" lvl="2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4B3832D-8851-480B-96F5-8B104F0AD091}"/>
              </a:ext>
            </a:extLst>
          </p:cNvPr>
          <p:cNvCxnSpPr/>
          <p:nvPr/>
        </p:nvCxnSpPr>
        <p:spPr>
          <a:xfrm flipH="1">
            <a:off x="1791093" y="3308808"/>
            <a:ext cx="697583" cy="61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F537DCC7-2469-4A80-A932-9116B23C6FF9}"/>
              </a:ext>
            </a:extLst>
          </p:cNvPr>
          <p:cNvSpPr/>
          <p:nvPr/>
        </p:nvSpPr>
        <p:spPr>
          <a:xfrm>
            <a:off x="7268067" y="4477733"/>
            <a:ext cx="509047" cy="9379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52452C22-32E6-41F9-AE18-E6934E3EDCC3}"/>
              </a:ext>
            </a:extLst>
          </p:cNvPr>
          <p:cNvCxnSpPr>
            <a:cxnSpLocks/>
          </p:cNvCxnSpPr>
          <p:nvPr/>
        </p:nvCxnSpPr>
        <p:spPr>
          <a:xfrm>
            <a:off x="1640264" y="5561814"/>
            <a:ext cx="689099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D87E4047-D6EA-495B-BFAA-FFFA1BB62437}"/>
              </a:ext>
            </a:extLst>
          </p:cNvPr>
          <p:cNvCxnSpPr/>
          <p:nvPr/>
        </p:nvCxnSpPr>
        <p:spPr>
          <a:xfrm>
            <a:off x="1291472" y="3214540"/>
            <a:ext cx="150829" cy="2498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70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4"/>
            <a:ext cx="10515600" cy="848410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cs-CZ" sz="3600" b="1" dirty="0"/>
              <a:t>Zaokrouhlování při mzdových výpočtech a odvody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5"/>
            <a:ext cx="10515600" cy="5241302"/>
          </a:xfrm>
        </p:spPr>
        <p:txBody>
          <a:bodyPr>
            <a:normAutofit fontScale="92500"/>
          </a:bodyPr>
          <a:lstStyle/>
          <a:p>
            <a:r>
              <a:rPr lang="cs-CZ" dirty="0"/>
              <a:t>Základ daně (HM) se pro výpočet </a:t>
            </a:r>
            <a:r>
              <a:rPr lang="cs-CZ" dirty="0" err="1"/>
              <a:t>DzP</a:t>
            </a:r>
            <a:r>
              <a:rPr lang="cs-CZ" dirty="0"/>
              <a:t> zaokrouhluje na celé 100 Kč nahoru </a:t>
            </a:r>
          </a:p>
          <a:p>
            <a:r>
              <a:rPr lang="cs-CZ" dirty="0"/>
              <a:t>Obě </a:t>
            </a:r>
            <a:r>
              <a:rPr lang="cs-CZ" b="1" u="sng" dirty="0"/>
              <a:t>vypočítané</a:t>
            </a:r>
            <a:r>
              <a:rPr lang="cs-CZ" u="sng" dirty="0"/>
              <a:t> </a:t>
            </a:r>
            <a:r>
              <a:rPr lang="cs-CZ" dirty="0"/>
              <a:t>sociální pojištění (sražené i hrazené) se zaokrouhlují na celé Kč nahoru</a:t>
            </a:r>
          </a:p>
          <a:p>
            <a:r>
              <a:rPr lang="cs-CZ" dirty="0"/>
              <a:t>Obě </a:t>
            </a:r>
            <a:r>
              <a:rPr lang="cs-CZ" b="1" u="sng" dirty="0"/>
              <a:t>vypočítané</a:t>
            </a:r>
            <a:r>
              <a:rPr lang="cs-CZ" u="sng" dirty="0"/>
              <a:t> </a:t>
            </a:r>
            <a:r>
              <a:rPr lang="cs-CZ" dirty="0"/>
              <a:t>zdravotní pojištění (sražené i hrazené) se zaokrouhlují na celé Kč nahoru </a:t>
            </a:r>
          </a:p>
          <a:p>
            <a:r>
              <a:rPr lang="cs-CZ" dirty="0"/>
              <a:t>Sociální pojištění (sražené i hrazené) se </a:t>
            </a:r>
            <a:r>
              <a:rPr lang="cs-CZ" b="1" dirty="0"/>
              <a:t>odvádějí SSZ </a:t>
            </a:r>
            <a:r>
              <a:rPr lang="cs-CZ" dirty="0"/>
              <a:t>v celkové částce za celou firmu do 8. dne po výplatě mezd</a:t>
            </a:r>
          </a:p>
          <a:p>
            <a:r>
              <a:rPr lang="cs-CZ" dirty="0"/>
              <a:t>Zdravotní pojištění (sražené i hrazené) se odvádějí v rozdělení podle </a:t>
            </a:r>
            <a:r>
              <a:rPr lang="cs-CZ" b="1" dirty="0"/>
              <a:t>příslušné ZP </a:t>
            </a:r>
            <a:r>
              <a:rPr lang="cs-CZ" dirty="0"/>
              <a:t>v celkové částce za celou firmu do 8. dne po výplatě mezd</a:t>
            </a:r>
          </a:p>
          <a:p>
            <a:r>
              <a:rPr lang="cs-CZ" b="1" dirty="0"/>
              <a:t>Záloha na DZP se odvádí </a:t>
            </a:r>
            <a:r>
              <a:rPr lang="cs-CZ" dirty="0"/>
              <a:t>FU celkové částce za celou firmu do 8. dne po výplatě mezd (12 měsíčních odvodů za rok)  a k 31. 12. se provede zúčtování záloh s FU za celý kalendářní rok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903D1ED-F36A-4EB9-AA41-A9C87A1D163F}"/>
              </a:ext>
            </a:extLst>
          </p:cNvPr>
          <p:cNvCxnSpPr/>
          <p:nvPr/>
        </p:nvCxnSpPr>
        <p:spPr>
          <a:xfrm flipV="1">
            <a:off x="11038787" y="1508288"/>
            <a:ext cx="0" cy="301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F0EE0BC-5F7F-4949-8891-55941F7F139A}"/>
              </a:ext>
            </a:extLst>
          </p:cNvPr>
          <p:cNvCxnSpPr/>
          <p:nvPr/>
        </p:nvCxnSpPr>
        <p:spPr>
          <a:xfrm flipV="1">
            <a:off x="3299382" y="2384981"/>
            <a:ext cx="0" cy="31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4B99151-ADAE-4179-815F-937008FB3423}"/>
              </a:ext>
            </a:extLst>
          </p:cNvPr>
          <p:cNvCxnSpPr/>
          <p:nvPr/>
        </p:nvCxnSpPr>
        <p:spPr>
          <a:xfrm flipV="1">
            <a:off x="3308807" y="3223967"/>
            <a:ext cx="0" cy="27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69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4"/>
            <a:ext cx="10515600" cy="848410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cs-CZ" sz="3600" b="1" dirty="0"/>
              <a:t>Účtování o mzdách – typické účetní případy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082"/>
            <a:ext cx="10515600" cy="55900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400" b="1" dirty="0"/>
              <a:t>1) VUV, 31. 3. HM za březen 100 000,-</a:t>
            </a:r>
          </a:p>
          <a:p>
            <a:pPr marL="0" indent="0">
              <a:buNone/>
            </a:pPr>
            <a:endParaRPr lang="cs-CZ" sz="3400" b="1" dirty="0"/>
          </a:p>
          <a:p>
            <a:pPr marL="0" indent="0">
              <a:buNone/>
            </a:pPr>
            <a:r>
              <a:rPr lang="cs-CZ" sz="3400" b="1" dirty="0"/>
              <a:t>2) VUV, 31. 3. srážka zálohy na </a:t>
            </a:r>
            <a:r>
              <a:rPr lang="cs-CZ" sz="3400" b="1" dirty="0" err="1"/>
              <a:t>DzP</a:t>
            </a:r>
            <a:r>
              <a:rPr lang="cs-CZ" sz="3400" b="1" dirty="0"/>
              <a:t> 	</a:t>
            </a:r>
          </a:p>
          <a:p>
            <a:pPr marL="0" indent="0">
              <a:buNone/>
            </a:pPr>
            <a:r>
              <a:rPr lang="cs-CZ" sz="3400" b="1" dirty="0"/>
              <a:t>			15 000,- mínus slevy na dani</a:t>
            </a:r>
          </a:p>
          <a:p>
            <a:pPr marL="0" indent="0">
              <a:buNone/>
            </a:pPr>
            <a:r>
              <a:rPr lang="cs-CZ" sz="3400" b="1" dirty="0"/>
              <a:t>3) VUV, 31. 3. srážka soc. poj.    </a:t>
            </a:r>
          </a:p>
          <a:p>
            <a:pPr marL="0" indent="0">
              <a:buNone/>
            </a:pPr>
            <a:r>
              <a:rPr lang="cs-CZ" sz="3400" b="1" dirty="0"/>
              <a:t>			6 500,-</a:t>
            </a:r>
          </a:p>
          <a:p>
            <a:pPr marL="0" indent="0">
              <a:buNone/>
            </a:pPr>
            <a:r>
              <a:rPr lang="cs-CZ" sz="3400" b="1" dirty="0"/>
              <a:t>4) VUV, 31. 3. srážka zdrav. poj. </a:t>
            </a:r>
          </a:p>
          <a:p>
            <a:pPr marL="0" indent="0">
              <a:buNone/>
            </a:pPr>
            <a:r>
              <a:rPr lang="cs-CZ" sz="3400" b="1" dirty="0"/>
              <a:t>			4 500,-</a:t>
            </a:r>
          </a:p>
          <a:p>
            <a:pPr marL="0" indent="0">
              <a:buNone/>
            </a:pPr>
            <a:r>
              <a:rPr lang="cs-CZ" sz="3400" b="1" dirty="0"/>
              <a:t>5) VUV, 31. 3. hrazené zákonné soc. poj.   </a:t>
            </a:r>
          </a:p>
          <a:p>
            <a:pPr marL="0" indent="0">
              <a:buNone/>
            </a:pPr>
            <a:r>
              <a:rPr lang="cs-CZ" sz="3400" b="1" dirty="0"/>
              <a:t>			24 800,-</a:t>
            </a:r>
          </a:p>
          <a:p>
            <a:pPr marL="0" indent="0">
              <a:buNone/>
            </a:pPr>
            <a:r>
              <a:rPr lang="cs-CZ" sz="3400" b="1" dirty="0"/>
              <a:t>6) VUV, 31. 3. hrazené zákonné zdrav. poj. </a:t>
            </a:r>
          </a:p>
          <a:p>
            <a:pPr marL="0" indent="0">
              <a:buNone/>
            </a:pPr>
            <a:r>
              <a:rPr lang="cs-CZ" sz="3400" b="1" dirty="0"/>
              <a:t>			9 000,-</a:t>
            </a:r>
          </a:p>
          <a:p>
            <a:pPr marL="0" indent="0">
              <a:buNone/>
            </a:pPr>
            <a:r>
              <a:rPr lang="cs-CZ" sz="3400" b="1" dirty="0"/>
              <a:t>7) VBU, 12. 4. výplata mezd (ČM) </a:t>
            </a:r>
          </a:p>
          <a:p>
            <a:pPr marL="0" indent="0">
              <a:buNone/>
            </a:pPr>
            <a:r>
              <a:rPr lang="cs-CZ" sz="3400" b="1" dirty="0"/>
              <a:t>			74 000,-</a:t>
            </a:r>
          </a:p>
          <a:p>
            <a:pPr marL="0" indent="0">
              <a:buNone/>
            </a:pPr>
            <a:r>
              <a:rPr lang="cs-CZ" sz="3400" b="1" dirty="0"/>
              <a:t>8) VBU, 20. 4. úhrada daně z příjmu </a:t>
            </a:r>
          </a:p>
          <a:p>
            <a:pPr marL="0" indent="0">
              <a:buNone/>
            </a:pPr>
            <a:r>
              <a:rPr lang="cs-CZ" sz="3400" b="1" dirty="0"/>
              <a:t>			15 000,-</a:t>
            </a:r>
          </a:p>
          <a:p>
            <a:pPr marL="0" indent="0">
              <a:buNone/>
            </a:pPr>
            <a:r>
              <a:rPr lang="cs-CZ" sz="3400" b="1" dirty="0"/>
              <a:t>9) VBU, 20. 4. úhrada soc. poj. (sražené i hrazené) </a:t>
            </a:r>
          </a:p>
          <a:p>
            <a:pPr marL="0" indent="0">
              <a:buNone/>
            </a:pPr>
            <a:r>
              <a:rPr lang="cs-CZ" sz="3400" b="1" dirty="0"/>
              <a:t>			31 300,-</a:t>
            </a:r>
          </a:p>
          <a:p>
            <a:pPr marL="0" indent="0">
              <a:buNone/>
            </a:pPr>
            <a:r>
              <a:rPr lang="cs-CZ" sz="3400" b="1" dirty="0"/>
              <a:t>10) VBU, 20. 4. úhrada zdrav. poj. (sražené i hrazené) </a:t>
            </a:r>
          </a:p>
          <a:p>
            <a:pPr marL="0" indent="0">
              <a:buNone/>
            </a:pPr>
            <a:r>
              <a:rPr lang="cs-CZ" sz="3400" b="1" dirty="0"/>
              <a:t>			13 500,-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40ECA499-28A0-46F1-AD20-F5F4730CB47F}"/>
                  </a:ext>
                </a:extLst>
              </p14:cNvPr>
              <p14:cNvContentPartPr/>
              <p14:nvPr/>
            </p14:nvContentPartPr>
            <p14:xfrm>
              <a:off x="5057993" y="3302492"/>
              <a:ext cx="10800" cy="39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40ECA499-28A0-46F1-AD20-F5F4730CB4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9353" y="3293852"/>
                <a:ext cx="2844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52C3DA18-0830-1FD3-B11D-80F72A2CD41F}"/>
                  </a:ext>
                </a:extLst>
              </p14:cNvPr>
              <p14:cNvContentPartPr/>
              <p14:nvPr/>
            </p14:nvContentPartPr>
            <p14:xfrm>
              <a:off x="3739174" y="2002842"/>
              <a:ext cx="360" cy="36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52C3DA18-0830-1FD3-B11D-80F72A2CD4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0534" y="199420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1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33643-D562-42AC-83BE-26950580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823"/>
            <a:ext cx="10515600" cy="848410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cs-CZ" sz="3600" b="1" dirty="0"/>
              <a:t>Účtování o mzdách – schéma 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7A22B-C475-4A48-A5EB-0881D9FE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082"/>
            <a:ext cx="10515600" cy="5590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40ECA499-28A0-46F1-AD20-F5F4730CB47F}"/>
                  </a:ext>
                </a:extLst>
              </p14:cNvPr>
              <p14:cNvContentPartPr/>
              <p14:nvPr/>
            </p14:nvContentPartPr>
            <p14:xfrm>
              <a:off x="5057993" y="3302492"/>
              <a:ext cx="10800" cy="39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40ECA499-28A0-46F1-AD20-F5F4730CB4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8993" y="3293492"/>
                <a:ext cx="28440" cy="216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D8E50414-9460-4C25-B001-DF39EC4E93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35933"/>
            <a:ext cx="12192000" cy="55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2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857</Words>
  <Application>Microsoft Office PowerPoint</Application>
  <PresentationFormat>Širokoúhlá obrazovka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      Mzdové výpočty a účtování o mzdách </vt:lpstr>
      <vt:lpstr>Hrubá mzda</vt:lpstr>
      <vt:lpstr>3 srážky z hrubé mzdy</vt:lpstr>
      <vt:lpstr>Zákonné sociální a zdravotní pojištění hrazené zaměstnavatelem za své zaměstnance</vt:lpstr>
      <vt:lpstr>Celkové náklady zaměstnavatele spojené se zaměstnáváním zaměstnanců</vt:lpstr>
      <vt:lpstr>Zaokrouhlování při mzdových výpočtech a odvody státu</vt:lpstr>
      <vt:lpstr>Účtování o mzdách – typické účetní případy</vt:lpstr>
      <vt:lpstr>Účtování o mzdách – schéma účtování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Mzdové výpočty</dc:title>
  <dc:creator>Landová Michaela</dc:creator>
  <cp:lastModifiedBy>Landová Michaela</cp:lastModifiedBy>
  <cp:revision>23</cp:revision>
  <dcterms:created xsi:type="dcterms:W3CDTF">2021-03-01T10:34:24Z</dcterms:created>
  <dcterms:modified xsi:type="dcterms:W3CDTF">2022-05-11T14:22:32Z</dcterms:modified>
</cp:coreProperties>
</file>