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3" r:id="rId3"/>
    <p:sldId id="284" r:id="rId4"/>
    <p:sldId id="267" r:id="rId5"/>
    <p:sldId id="268" r:id="rId6"/>
    <p:sldId id="269" r:id="rId7"/>
    <p:sldId id="287" r:id="rId8"/>
    <p:sldId id="288" r:id="rId9"/>
    <p:sldId id="28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16" autoAdjust="0"/>
  </p:normalViewPr>
  <p:slideViewPr>
    <p:cSldViewPr>
      <p:cViewPr varScale="1">
        <p:scale>
          <a:sx n="80" d="100"/>
          <a:sy n="80" d="100"/>
        </p:scale>
        <p:origin x="152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DAB2-37BF-4196-B993-3FA0ED3A77CC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1B61C0-F7F8-4A59-8E0E-A68F8912F3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71605-CC6A-41E2-A299-3792FEAC5157}" type="datetimeFigureOut">
              <a:rPr lang="cs-CZ" smtClean="0"/>
              <a:pPr/>
              <a:t>26.10.2020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F7834-210E-45B5-B2C0-0F2A23F9E90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238602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/>
              <a:t>Po</a:t>
            </a:r>
            <a:r>
              <a:rPr lang="cs-CZ" sz="4800" b="1" dirty="0"/>
              <a:t>dstata podvojného účetního zápisu</a:t>
            </a:r>
            <a:br>
              <a:rPr lang="cs-CZ" sz="4800" b="1" dirty="0"/>
            </a:br>
            <a:r>
              <a:rPr lang="cs-CZ" sz="3200" b="1" dirty="0"/>
              <a:t>4. blok</a:t>
            </a:r>
            <a:endParaRPr lang="cs-CZ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Ing. Michaela Landová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sz="3600" b="1" dirty="0"/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</p:spPr>
        <p:txBody>
          <a:bodyPr>
            <a:normAutofit/>
          </a:bodyPr>
          <a:lstStyle/>
          <a:p>
            <a:r>
              <a:rPr lang="cs-CZ" b="1" dirty="0"/>
              <a:t>Rozpis rozvahy do účtů</a:t>
            </a:r>
          </a:p>
          <a:p>
            <a:r>
              <a:rPr lang="cs-CZ" b="1" dirty="0"/>
              <a:t>Aktivní účty</a:t>
            </a:r>
          </a:p>
          <a:p>
            <a:r>
              <a:rPr lang="cs-CZ" b="1" dirty="0"/>
              <a:t>Pasivní účty</a:t>
            </a:r>
          </a:p>
          <a:p>
            <a:r>
              <a:rPr lang="cs-CZ" b="1" dirty="0"/>
              <a:t>Př. DÚ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/>
              <a:t>Cíl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Umět otevřít z rozvahy jednotlivé účty aktivní a pasivní </a:t>
            </a:r>
          </a:p>
          <a:p>
            <a:r>
              <a:rPr lang="cs-CZ" dirty="0"/>
              <a:t>Znát způsob práce s rozvahovými účty</a:t>
            </a:r>
          </a:p>
          <a:p>
            <a:r>
              <a:rPr lang="cs-CZ" dirty="0"/>
              <a:t>Zapisovat účetní operace na rozvahové účty (účtovat)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/>
              <a:t>Rozpis rozvahy do účtů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500174"/>
            <a:ext cx="8401080" cy="535782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/>
              <a:t>Rozvaha představuje stav majetku a zdrojů krytí k určitému okamžiku, v účetnictví je potřeba zaznamenávat nejen stav A </a:t>
            </a:r>
            <a:r>
              <a:rPr lang="cs-CZ" dirty="0" err="1"/>
              <a:t>a</a:t>
            </a:r>
            <a:r>
              <a:rPr lang="cs-CZ" dirty="0"/>
              <a:t> P, ale i pohyb, tedy </a:t>
            </a:r>
            <a:r>
              <a:rPr lang="cs-CZ" b="1" dirty="0"/>
              <a:t>změny stavů A </a:t>
            </a:r>
            <a:r>
              <a:rPr lang="cs-CZ" b="1" dirty="0" err="1"/>
              <a:t>a</a:t>
            </a:r>
            <a:r>
              <a:rPr lang="cs-CZ" b="1" dirty="0"/>
              <a:t> P, ke kterým neustále při činnosti firmy dochází</a:t>
            </a:r>
          </a:p>
          <a:p>
            <a:pPr>
              <a:buNone/>
            </a:pPr>
            <a:r>
              <a:rPr lang="cs-CZ" b="1" dirty="0"/>
              <a:t>Do rozvahy tyto změny není možno zaznamenávat</a:t>
            </a:r>
            <a:r>
              <a:rPr lang="cs-CZ" dirty="0"/>
              <a:t>, protože by se neustále rozvaha musela přepisovat. Proto </a:t>
            </a:r>
            <a:r>
              <a:rPr lang="cs-CZ" b="1" dirty="0"/>
              <a:t>se rozvaha rozepisuje do </a:t>
            </a:r>
            <a:r>
              <a:rPr lang="cs-CZ" dirty="0"/>
              <a:t>jednotlivých </a:t>
            </a:r>
            <a:r>
              <a:rPr lang="cs-CZ" b="1" dirty="0"/>
              <a:t>účtů,</a:t>
            </a:r>
            <a:r>
              <a:rPr lang="cs-CZ" dirty="0"/>
              <a:t> pro každou rozvahovou položku se vytvoří samostatná rozvahový účet</a:t>
            </a:r>
          </a:p>
          <a:p>
            <a:pPr>
              <a:buNone/>
            </a:pPr>
            <a:r>
              <a:rPr lang="cs-CZ" dirty="0"/>
              <a:t>Z aktiv se rozepisují tzv. </a:t>
            </a:r>
            <a:r>
              <a:rPr lang="cs-CZ" b="1" dirty="0"/>
              <a:t>rozvahové účty aktivní</a:t>
            </a:r>
          </a:p>
          <a:p>
            <a:pPr>
              <a:buNone/>
            </a:pPr>
            <a:r>
              <a:rPr lang="cs-CZ" dirty="0"/>
              <a:t>Z pasiv se rozepisují tzv. </a:t>
            </a:r>
            <a:r>
              <a:rPr lang="cs-CZ" b="1" dirty="0"/>
              <a:t>rozvahové účty pasivní</a:t>
            </a:r>
          </a:p>
          <a:p>
            <a:pPr>
              <a:buNone/>
            </a:pPr>
            <a:r>
              <a:rPr lang="cs-CZ" b="1" dirty="0"/>
              <a:t>S aktivními  účty se pracuje jinak než s účty pasivními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/>
              <a:t>Práce s aktivními účty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71472" y="1214422"/>
            <a:ext cx="7858180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/>
              <a:t>                                         </a:t>
            </a:r>
            <a:r>
              <a:rPr lang="cs-CZ" sz="2400" b="1" dirty="0"/>
              <a:t>Aktivní účet</a:t>
            </a:r>
          </a:p>
          <a:p>
            <a:pPr>
              <a:buNone/>
            </a:pPr>
            <a:r>
              <a:rPr lang="cs-CZ" sz="2400" dirty="0"/>
              <a:t>                                                 211</a:t>
            </a:r>
          </a:p>
          <a:p>
            <a:pPr>
              <a:buNone/>
            </a:pPr>
            <a:r>
              <a:rPr lang="cs-CZ" sz="2400" dirty="0"/>
              <a:t>            MD                        Pokladna                                 D</a:t>
            </a:r>
          </a:p>
          <a:p>
            <a:pPr>
              <a:buNone/>
            </a:pPr>
            <a:r>
              <a:rPr lang="cs-CZ" sz="2400" dirty="0"/>
              <a:t>             PS z rozvahy            +        -                </a:t>
            </a:r>
          </a:p>
          <a:p>
            <a:pPr>
              <a:buNone/>
            </a:pPr>
            <a:endParaRPr lang="cs-CZ" sz="2400" dirty="0"/>
          </a:p>
          <a:p>
            <a:pPr>
              <a:buNone/>
            </a:pPr>
            <a:r>
              <a:rPr lang="cs-CZ" sz="2400" dirty="0"/>
              <a:t>            účtování přírůstků                 účtování úbytků</a:t>
            </a:r>
          </a:p>
          <a:p>
            <a:pPr>
              <a:buNone/>
            </a:pPr>
            <a:endParaRPr lang="cs-CZ" sz="2400" dirty="0"/>
          </a:p>
          <a:p>
            <a:pPr>
              <a:buNone/>
            </a:pPr>
            <a:endParaRPr lang="cs-CZ" sz="2400" dirty="0"/>
          </a:p>
          <a:p>
            <a:pPr>
              <a:buNone/>
            </a:pPr>
            <a:endParaRPr lang="cs-CZ" sz="2400" dirty="0"/>
          </a:p>
          <a:p>
            <a:pPr>
              <a:buNone/>
            </a:pPr>
            <a:r>
              <a:rPr lang="cs-CZ" sz="2400" dirty="0"/>
              <a:t>            OMD                                       OD</a:t>
            </a:r>
          </a:p>
          <a:p>
            <a:pPr>
              <a:buNone/>
            </a:pPr>
            <a:r>
              <a:rPr lang="cs-CZ" sz="2400" dirty="0"/>
              <a:t>             KS</a:t>
            </a:r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1357290" y="2500306"/>
            <a:ext cx="578647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rot="5400000">
            <a:off x="2428860" y="4286256"/>
            <a:ext cx="35719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>
            <a:off x="1500166" y="2928934"/>
            <a:ext cx="564360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>
            <a:off x="1285852" y="4929198"/>
            <a:ext cx="592935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/>
          <p:nvPr/>
        </p:nvCxnSpPr>
        <p:spPr>
          <a:xfrm>
            <a:off x="1285852" y="5572140"/>
            <a:ext cx="600079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/>
              <a:t>Práce s pasivními účty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/>
              <a:t>                                          </a:t>
            </a:r>
            <a:r>
              <a:rPr lang="cs-CZ" b="1" dirty="0"/>
              <a:t>Pasivní účet</a:t>
            </a:r>
          </a:p>
          <a:p>
            <a:pPr>
              <a:buNone/>
            </a:pPr>
            <a:r>
              <a:rPr lang="cs-CZ" dirty="0"/>
              <a:t>                                                  321</a:t>
            </a:r>
          </a:p>
          <a:p>
            <a:pPr>
              <a:buNone/>
            </a:pPr>
            <a:r>
              <a:rPr lang="cs-CZ" dirty="0"/>
              <a:t>               MD                       Dodavatelé                                 D</a:t>
            </a:r>
          </a:p>
          <a:p>
            <a:pPr>
              <a:buNone/>
            </a:pPr>
            <a:r>
              <a:rPr lang="cs-CZ" dirty="0"/>
              <a:t>                                              -         +   PS z rozvahy              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              účtování úbytků                účtování přírůstků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            OMD                                 OD</a:t>
            </a:r>
          </a:p>
          <a:p>
            <a:pPr>
              <a:buNone/>
            </a:pPr>
            <a:r>
              <a:rPr lang="cs-CZ" dirty="0"/>
              <a:t>                                                        KS</a:t>
            </a: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1643042" y="2714620"/>
            <a:ext cx="614366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rot="5400000">
            <a:off x="2500298" y="4500570"/>
            <a:ext cx="35719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>
            <a:off x="1643042" y="3214686"/>
            <a:ext cx="600079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1500166" y="4929198"/>
            <a:ext cx="607223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>
            <a:off x="1500166" y="5429264"/>
            <a:ext cx="607223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/>
              <a:t>Druhy rozvahových účtů - shrnutí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329642" cy="5643578"/>
          </a:xfrm>
        </p:spPr>
        <p:txBody>
          <a:bodyPr/>
          <a:lstStyle/>
          <a:p>
            <a:pPr>
              <a:buNone/>
            </a:pPr>
            <a:r>
              <a:rPr lang="cs-CZ" dirty="0"/>
              <a:t>                                                              </a:t>
            </a:r>
            <a:r>
              <a:rPr lang="cs-CZ" sz="2000" dirty="0"/>
              <a:t>MD                     D</a:t>
            </a:r>
          </a:p>
          <a:p>
            <a:pPr>
              <a:buNone/>
            </a:pPr>
            <a:r>
              <a:rPr lang="cs-CZ" dirty="0"/>
              <a:t>                                                 Aktivní     </a:t>
            </a:r>
            <a:r>
              <a:rPr lang="cs-CZ"/>
              <a:t>+        </a:t>
            </a:r>
            <a:r>
              <a:rPr lang="cs-CZ" dirty="0"/>
              <a:t>-</a:t>
            </a:r>
          </a:p>
          <a:p>
            <a:pPr>
              <a:buNone/>
            </a:pPr>
            <a:r>
              <a:rPr lang="cs-CZ" dirty="0"/>
              <a:t>                   </a:t>
            </a:r>
          </a:p>
          <a:p>
            <a:pPr>
              <a:buNone/>
            </a:pPr>
            <a:r>
              <a:rPr lang="cs-CZ" dirty="0"/>
              <a:t>Rozvahové účty</a:t>
            </a:r>
          </a:p>
          <a:p>
            <a:pPr>
              <a:buNone/>
            </a:pPr>
            <a:r>
              <a:rPr lang="cs-CZ" dirty="0"/>
              <a:t>                                                    </a:t>
            </a:r>
          </a:p>
          <a:p>
            <a:pPr>
              <a:buNone/>
            </a:pPr>
            <a:r>
              <a:rPr lang="cs-CZ" dirty="0"/>
              <a:t>                                                              </a:t>
            </a:r>
            <a:r>
              <a:rPr lang="cs-CZ" sz="2400" dirty="0"/>
              <a:t>MD                 D</a:t>
            </a:r>
          </a:p>
          <a:p>
            <a:pPr>
              <a:buNone/>
            </a:pPr>
            <a:r>
              <a:rPr lang="cs-CZ" dirty="0"/>
              <a:t>					      Pasivní</a:t>
            </a:r>
            <a:r>
              <a:rPr lang="cs-CZ" sz="2800" dirty="0"/>
              <a:t>          -         +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  <p:cxnSp>
        <p:nvCxnSpPr>
          <p:cNvPr id="19" name="Přímá spojovací čára 18"/>
          <p:cNvCxnSpPr>
            <a:cxnSpLocks/>
          </p:cNvCxnSpPr>
          <p:nvPr/>
        </p:nvCxnSpPr>
        <p:spPr>
          <a:xfrm>
            <a:off x="6289347" y="1759376"/>
            <a:ext cx="17390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>
            <a:cxnSpLocks/>
          </p:cNvCxnSpPr>
          <p:nvPr/>
        </p:nvCxnSpPr>
        <p:spPr>
          <a:xfrm>
            <a:off x="6349970" y="4725144"/>
            <a:ext cx="167841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>
            <a:cxnSpLocks/>
          </p:cNvCxnSpPr>
          <p:nvPr/>
        </p:nvCxnSpPr>
        <p:spPr>
          <a:xfrm>
            <a:off x="7231530" y="1757787"/>
            <a:ext cx="0" cy="12391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>
            <a:cxnSpLocks/>
          </p:cNvCxnSpPr>
          <p:nvPr/>
        </p:nvCxnSpPr>
        <p:spPr>
          <a:xfrm>
            <a:off x="7231530" y="4725144"/>
            <a:ext cx="0" cy="13740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ovací čára 51"/>
          <p:cNvCxnSpPr>
            <a:cxnSpLocks/>
          </p:cNvCxnSpPr>
          <p:nvPr/>
        </p:nvCxnSpPr>
        <p:spPr>
          <a:xfrm flipV="1">
            <a:off x="3188131" y="2251067"/>
            <a:ext cx="1599893" cy="1096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ovací čára 53"/>
          <p:cNvCxnSpPr>
            <a:cxnSpLocks/>
          </p:cNvCxnSpPr>
          <p:nvPr/>
        </p:nvCxnSpPr>
        <p:spPr>
          <a:xfrm>
            <a:off x="3188131" y="3367844"/>
            <a:ext cx="1291014" cy="15255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5552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5C026C-04FB-4E01-A64E-0C998CF1F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l"/>
            <a:r>
              <a:rPr lang="cs-CZ" u="sng" dirty="0"/>
              <a:t>Příklad: DÚ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0B8BB7-A3CB-4AAD-9AE2-AC64E6EB5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Otevřete PS z rozvahy:                          </a:t>
            </a:r>
            <a:r>
              <a:rPr lang="cs-CZ" sz="2400" i="1" dirty="0"/>
              <a:t>v tisících Kč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Odběratelé 50,-, závazek státu 30,- , BU 700,- , úvěr 200,- , zaměstnanci 150,-, pohledávka za společníkem (neuhrazená část vkladu) 90,-</a:t>
            </a:r>
          </a:p>
          <a:p>
            <a:pPr marL="0" indent="0">
              <a:buNone/>
            </a:pPr>
            <a:r>
              <a:rPr lang="cs-CZ" dirty="0"/>
              <a:t>A zaúčtujte:</a:t>
            </a:r>
          </a:p>
          <a:p>
            <a:pPr marL="514350" indent="-514350">
              <a:buAutoNum type="arabicParenR"/>
            </a:pPr>
            <a:r>
              <a:rPr lang="cs-CZ" dirty="0"/>
              <a:t>Z BU uhrazena dlužná daň státu ……….</a:t>
            </a:r>
          </a:p>
          <a:p>
            <a:pPr marL="514350" indent="-514350">
              <a:buAutoNum type="arabicParenR"/>
            </a:pPr>
            <a:r>
              <a:rPr lang="cs-CZ" dirty="0"/>
              <a:t>Přijatá faktura za nákup software 78,-</a:t>
            </a:r>
          </a:p>
          <a:p>
            <a:pPr marL="514350" indent="-514350">
              <a:buAutoNum type="arabicParenR"/>
            </a:pPr>
            <a:r>
              <a:rPr lang="cs-CZ" dirty="0"/>
              <a:t>VBU, výplata dlužných mezd………..</a:t>
            </a:r>
          </a:p>
          <a:p>
            <a:pPr marL="514350" indent="-514350">
              <a:buAutoNum type="arabicParenR"/>
            </a:pPr>
            <a:r>
              <a:rPr lang="cs-CZ" dirty="0"/>
              <a:t>Z BU uhrazena splátka úvěru  20,-</a:t>
            </a:r>
          </a:p>
          <a:p>
            <a:pPr marL="514350" indent="-514350">
              <a:buAutoNum type="arabicParenR"/>
            </a:pPr>
            <a:r>
              <a:rPr lang="cs-CZ" dirty="0"/>
              <a:t>Na bankovní účet odběratelé uhradili 15,-</a:t>
            </a:r>
          </a:p>
          <a:p>
            <a:pPr marL="514350" indent="-514350">
              <a:buAutoNum type="arabicParenR"/>
            </a:pPr>
            <a:r>
              <a:rPr lang="cs-CZ" dirty="0"/>
              <a:t>Z BU byla doplněna pokladní hotovost 10,-</a:t>
            </a:r>
          </a:p>
          <a:p>
            <a:pPr marL="514350" indent="-514350">
              <a:buAutoNum type="arabicParenR"/>
            </a:pPr>
            <a:r>
              <a:rPr lang="cs-CZ" dirty="0"/>
              <a:t>Společník uhradil splátku vkladu strojem 90,-</a:t>
            </a:r>
          </a:p>
          <a:p>
            <a:pPr marL="514350" indent="-514350">
              <a:buAutoNum type="arabicParenR"/>
            </a:pPr>
            <a:r>
              <a:rPr lang="cs-CZ" dirty="0"/>
              <a:t>V hotovosti byl nakoupen materiál do skladu 7,-</a:t>
            </a:r>
          </a:p>
        </p:txBody>
      </p:sp>
    </p:spTree>
    <p:extLst>
      <p:ext uri="{BB962C8B-B14F-4D97-AF65-F5344CB8AC3E}">
        <p14:creationId xmlns:p14="http://schemas.microsoft.com/office/powerpoint/2010/main" val="763033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344</Words>
  <Application>Microsoft Office PowerPoint</Application>
  <PresentationFormat>Předvádění na obrazovce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sady Office</vt:lpstr>
      <vt:lpstr>Podstata podvojného účetního zápisu 4. blok</vt:lpstr>
      <vt:lpstr>Obsah</vt:lpstr>
      <vt:lpstr>Cíl</vt:lpstr>
      <vt:lpstr>Rozpis rozvahy do účtů</vt:lpstr>
      <vt:lpstr>Práce s aktivními účty</vt:lpstr>
      <vt:lpstr>Práce s pasivními účty</vt:lpstr>
      <vt:lpstr>Druhy rozvahových účtů - shrnutí </vt:lpstr>
      <vt:lpstr>Příklad: DÚ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Landová Michaela</cp:lastModifiedBy>
  <cp:revision>67</cp:revision>
  <dcterms:modified xsi:type="dcterms:W3CDTF">2020-10-26T13:35:22Z</dcterms:modified>
</cp:coreProperties>
</file>