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1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9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403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I1Vw66Zs0dQ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31.jpg"/><Relationship Id="rId4" Type="http://schemas.openxmlformats.org/officeDocument/2006/relationships/image" Target="../media/image27.jpg"/><Relationship Id="rId9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03203-6A3D-4B1A-8228-47249549F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82" y="1663430"/>
            <a:ext cx="10141497" cy="825128"/>
          </a:xfrm>
        </p:spPr>
        <p:txBody>
          <a:bodyPr/>
          <a:lstStyle/>
          <a:p>
            <a:r>
              <a:rPr lang="cs-CZ" dirty="0"/>
              <a:t>Dějiny a organizace TV a sportu 1</a:t>
            </a:r>
            <a:br>
              <a:rPr lang="cs-CZ" dirty="0"/>
            </a:br>
            <a:r>
              <a:rPr lang="cs-CZ" sz="3200" b="0" i="1" dirty="0"/>
              <a:t>Neudržitelnost středověku v moderním tempu života</a:t>
            </a:r>
            <a:endParaRPr lang="cs-CZ" b="0" i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88DF73-DFAB-4560-B3D1-AA952BC1C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82" y="4369443"/>
            <a:ext cx="4412196" cy="1830886"/>
          </a:xfrm>
        </p:spPr>
        <p:txBody>
          <a:bodyPr/>
          <a:lstStyle/>
          <a:p>
            <a:r>
              <a:rPr lang="cs-CZ" dirty="0"/>
              <a:t>Školní rok: 2022/2023 </a:t>
            </a:r>
          </a:p>
          <a:p>
            <a:r>
              <a:rPr lang="cs-CZ" dirty="0"/>
              <a:t>První ročník, denní studium</a:t>
            </a:r>
          </a:p>
          <a:p>
            <a:r>
              <a:rPr lang="cs-CZ" dirty="0"/>
              <a:t>Přednášející: Mgr. Václav Pechman</a:t>
            </a:r>
          </a:p>
          <a:p>
            <a:r>
              <a:rPr lang="cs-CZ" dirty="0"/>
              <a:t>Kontakt: vasek.pechman@seznam.cz</a:t>
            </a:r>
          </a:p>
          <a:p>
            <a:endParaRPr lang="cs-CZ" dirty="0"/>
          </a:p>
          <a:p>
            <a:pPr marL="457200" indent="-457200"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0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FF8C-428D-ABC7-0A97-AC5DA776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Městská zábava </a:t>
            </a:r>
            <a:r>
              <a:rPr lang="cs-CZ" b="0" dirty="0"/>
              <a:t>(kočovní artisté, popravy + tresty)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D3F3EF-B2F2-3105-549C-6C4137D5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1676"/>
            <a:ext cx="9099755" cy="5077839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Histriones</a:t>
            </a:r>
            <a:r>
              <a:rPr lang="cs-CZ" sz="1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b="1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joculatores</a:t>
            </a:r>
            <a:r>
              <a:rPr lang="cs-CZ" sz="1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hudebníci, zpěváci, herci, akrobaté a cvičitelé zvířat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cs typeface="Times New Roman" panose="02020603050405020304" pitchFamily="18" charset="0"/>
              </a:rPr>
              <a:t>„žongléři“</a:t>
            </a:r>
            <a:endParaRPr lang="cs-CZ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Později šašci, kteří byli hybatelé dění a moderátoři střeleckých slavností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specifické ošacení a speciální plácačka (</a:t>
            </a:r>
            <a:r>
              <a:rPr lang="cs-CZ" sz="1800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Pritsche</a:t>
            </a: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rgbClr val="00B0F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Výkon trestu jako podívaná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=&gt; pranýřování, mučení a bičování (= utrpení odsouzených jako poutač pozornosti přihlížejících)</a:t>
            </a:r>
            <a:endParaRPr lang="cs-CZ" sz="18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Þ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A9BBA00F-BD8C-B939-F91E-9E83D6905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777" y="1165123"/>
            <a:ext cx="3047224" cy="5692877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91772B4A-7179-5959-847E-0A3620C5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4087406"/>
            <a:ext cx="6997268" cy="27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C730814A-3F41-479C-13FB-F52B6C152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9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267CF336-ADB9-BAC8-627E-697B8616C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taré, exteriér, bílá&#10;&#10;Popis byl vytvořen automaticky">
            <a:extLst>
              <a:ext uri="{FF2B5EF4-FFF2-40B4-BE49-F238E27FC236}">
                <a16:creationId xmlns:a16="http://schemas.microsoft.com/office/drawing/2014/main" id="{B60200BB-895E-8B30-D267-1DAD74D25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2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D9F986-8F25-8361-0A53-6E31AE7E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1211153"/>
            <a:ext cx="9033422" cy="44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FEC6E-0F98-B5FC-CC40-E3762A3B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KUŽELKOVÉ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83C8-C653-60FE-3A7C-47FBAE2C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10116766" cy="298513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Již 13. století – původně hazardní hra, jejímž cílem bylo dostat svou kouli nejblíže k jehlanu/kuželu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half-bowls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koule vrhaná na sedmnáct jehlanů, 12 tvořící kruh, tři v jeho středu a další 2 za kruhem (= přechod ke kuželkám)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Bowling – snaha povalit co největší množství kuželek uspořádaných do pravidelného tvaru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Švédsko (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Küpp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Finsko (</a:t>
            </a:r>
            <a:r>
              <a:rPr lang="cs-CZ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Mölky</a:t>
            </a: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perokresba&#10;&#10;Popis byl vytvořen automaticky">
            <a:extLst>
              <a:ext uri="{FF2B5EF4-FFF2-40B4-BE49-F238E27FC236}">
                <a16:creationId xmlns:a16="http://schemas.microsoft.com/office/drawing/2014/main" id="{9EC85D6E-533E-4E9D-5EC2-CF34A01BF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7" y="3878826"/>
            <a:ext cx="7545747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6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67A6E-7190-D4DB-351F-74561EA1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Jeu</a:t>
            </a:r>
            <a:r>
              <a:rPr lang="cs-CZ" dirty="0"/>
              <a:t> de </a:t>
            </a:r>
            <a:r>
              <a:rPr lang="cs-CZ" dirty="0" err="1"/>
              <a:t>Paume</a:t>
            </a:r>
            <a:r>
              <a:rPr lang="cs-CZ" dirty="0"/>
              <a:t>, „hra dlaní“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5576EE-B49D-626A-D89B-780576EE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6787709" cy="5698840"/>
          </a:xfrm>
        </p:spPr>
        <p:txBody>
          <a:bodyPr/>
          <a:lstStyle/>
          <a:p>
            <a:r>
              <a:rPr lang="cs-CZ" sz="2000" dirty="0">
                <a:solidFill>
                  <a:srgbClr val="00B0F0"/>
                </a:solidFill>
              </a:rPr>
              <a:t>1275: zábava urozených rodin namísto rytířských soubojů </a:t>
            </a:r>
          </a:p>
          <a:p>
            <a:r>
              <a:rPr lang="cs-CZ" sz="2000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1316: Ludvík X. hrající náruživě v potu tváře se ve snaze ochladit v jeskyni nastydl a na následky zápalu plic následně zemřel</a:t>
            </a:r>
            <a:endParaRPr lang="cs-CZ" sz="2000" dirty="0">
              <a:solidFill>
                <a:srgbClr val="00B0F0"/>
              </a:solidFill>
            </a:endParaRPr>
          </a:p>
          <a:p>
            <a:r>
              <a:rPr lang="cs-CZ" sz="2000" dirty="0">
                <a:solidFill>
                  <a:srgbClr val="00B0F0"/>
                </a:solidFill>
              </a:rPr>
              <a:t>1527: písemná zmínka o profesionálních hráčích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</a:rPr>
              <a:t>Předmět sázkových příležitostí -&gt; Za vyhraný míč se vyplácelo 15 </a:t>
            </a:r>
            <a:r>
              <a:rPr lang="cs-CZ" sz="2000" dirty="0" err="1">
                <a:solidFill>
                  <a:srgbClr val="00B0F0"/>
                </a:solidFill>
              </a:rPr>
              <a:t>sou</a:t>
            </a:r>
            <a:r>
              <a:rPr lang="cs-CZ" sz="2000" dirty="0">
                <a:solidFill>
                  <a:srgbClr val="00B0F0"/>
                </a:solidFill>
              </a:rPr>
              <a:t> -&gt; cílem jich bylo získat 60 = kopa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 err="1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Tennis</a:t>
            </a:r>
            <a:r>
              <a:rPr lang="cs-CZ" sz="20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000" dirty="0" err="1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tennez</a:t>
            </a:r>
            <a:r>
              <a:rPr lang="cs-CZ" sz="20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! = berte, držte (slovní spojení předcházející zahájení hry)</a:t>
            </a:r>
            <a:endParaRPr lang="cs-CZ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Kurt – cour = klášterní dvory, hřiště dodnes zachovávající půdorys původního dějiště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solidFill>
                <a:srgbClr val="00B0F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Hurling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speciální forma tenisu </a:t>
            </a:r>
            <a:endParaRPr lang="cs-CZ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 descr="Obsah obrázku text, exteriér, skupina&#10;&#10;Popis byl vytvořen automaticky">
            <a:extLst>
              <a:ext uri="{FF2B5EF4-FFF2-40B4-BE49-F238E27FC236}">
                <a16:creationId xmlns:a16="http://schemas.microsoft.com/office/drawing/2014/main" id="{ED41713D-4AED-87FE-84F2-AA37B0DB7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6"/>
          <a:stretch/>
        </p:blipFill>
        <p:spPr>
          <a:xfrm>
            <a:off x="7070739" y="1533832"/>
            <a:ext cx="5145992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8DD418E-1BA4-95C6-9990-8FCBE9CD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339214"/>
            <a:ext cx="10116766" cy="6209070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„Malý míček byl uváděn do pohybu různými holemi. Cílem hry bylo dostat míček do některé z malých cylindrických jamek, které byly rozmístěny na hrací ploše asi ve vzdálenosti 100m.“</a:t>
            </a:r>
          </a:p>
          <a:p>
            <a:pPr marL="0" indent="0" algn="ctr">
              <a:buNone/>
            </a:pP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 Jeden hráč se snaží prudce hozeným míčkem zasáhnut stoličku postavenou na zemi. Druhý hráč stojící u stoličky se mu v tom snaží zabránit tím, že pálkou odráží míč, nesmí se však dotknout stoličky.“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53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C887D-94F2-E30D-51E6-D6E55FED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Hazardní rozměr hry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DEC374-2300-BDF2-492C-622C12B6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10116766" cy="1820014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Všechny aktivity (aktivně i pasivně provozované) jsou potenciálním předmětem sázení</a:t>
            </a:r>
          </a:p>
          <a:p>
            <a:pPr marL="0" indent="0">
              <a:buNone/>
            </a:pPr>
            <a:r>
              <a:rPr lang="cs-CZ" sz="1600" dirty="0"/>
              <a:t>Jindřich VIII. Tudor (1491-1547) vsadil v jedné ze svých velkých her Ježíšův zvon z katedrály Sv. Pavla v Londýně*</a:t>
            </a:r>
          </a:p>
          <a:p>
            <a:pPr marL="96837" indent="0">
              <a:lnSpc>
                <a:spcPct val="107000"/>
              </a:lnSpc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 16. století: tzv. hrnce štěstí:</a:t>
            </a:r>
          </a:p>
          <a:p>
            <a:pPr marL="968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jednom hrnci jména všech, kdo zaplatili, v druhém hrnci lístky označující výhry a lístky prázdné. Šestnáctiletý chlapec tahal vždy z obou hrnců zároveň a nejprve četl jméno a poté upřesňoval, zda dotyčný něco obdrží.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254518-B2AE-E0BE-F28B-60D16474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4" y="5846325"/>
            <a:ext cx="10114141" cy="9467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4EC8817-9DAF-6B33-212B-CB4160F31A85}"/>
              </a:ext>
            </a:extLst>
          </p:cNvPr>
          <p:cNvSpPr txBox="1"/>
          <p:nvPr/>
        </p:nvSpPr>
        <p:spPr>
          <a:xfrm>
            <a:off x="0" y="6279025"/>
            <a:ext cx="981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*adrenalin, dostupnost, nákup možnosti výhry, dovednostní charakter, odreagování, snadný výdělek</a:t>
            </a:r>
          </a:p>
        </p:txBody>
      </p:sp>
      <p:pic>
        <p:nvPicPr>
          <p:cNvPr id="11" name="Obrázek 10" descr="Obsah obrázku text, podepsat&#10;&#10;Popis byl vytvořen automaticky">
            <a:extLst>
              <a:ext uri="{FF2B5EF4-FFF2-40B4-BE49-F238E27FC236}">
                <a16:creationId xmlns:a16="http://schemas.microsoft.com/office/drawing/2014/main" id="{EFAB6EC5-71E2-6F0B-9215-B80C58491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/>
          <a:stretch/>
        </p:blipFill>
        <p:spPr>
          <a:xfrm>
            <a:off x="2566220" y="2719986"/>
            <a:ext cx="5393516" cy="35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8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99A86-F9FC-D602-86B2-09149C80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Itálie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5C5F96-79CD-D435-AD98-A14BADE3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7"/>
            <a:ext cx="10116766" cy="1067846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„Lidé jsou sami zdrojem svého štěstí“ </a:t>
            </a:r>
          </a:p>
          <a:p>
            <a:pPr marL="0" indent="0" algn="ctr"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Leon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Battista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Alberti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 descr="Obsah obrázku osoba, muž, tmavé, zírající&#10;&#10;Popis byl vytvořen automaticky">
            <a:extLst>
              <a:ext uri="{FF2B5EF4-FFF2-40B4-BE49-F238E27FC236}">
                <a16:creationId xmlns:a16="http://schemas.microsoft.com/office/drawing/2014/main" id="{ADC7B2B5-532C-B3EC-1B1C-BA911E98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754"/>
            <a:ext cx="2266216" cy="26547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AF06D3C-5B33-647A-B05F-50028A3EC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55" y="2200078"/>
            <a:ext cx="1731524" cy="2718202"/>
          </a:xfrm>
          <a:prstGeom prst="rect">
            <a:avLst/>
          </a:prstGeom>
        </p:spPr>
      </p:pic>
      <p:pic>
        <p:nvPicPr>
          <p:cNvPr id="18" name="Obrázek 17" descr="Obsah obrázku text, osoba&#10;&#10;Popis byl vytvořen automaticky">
            <a:extLst>
              <a:ext uri="{FF2B5EF4-FFF2-40B4-BE49-F238E27FC236}">
                <a16:creationId xmlns:a16="http://schemas.microsoft.com/office/drawing/2014/main" id="{A49AA2BF-D8C9-BC8D-33D0-E70CF636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87" y="2156423"/>
            <a:ext cx="2821040" cy="2761857"/>
          </a:xfrm>
          <a:prstGeom prst="rect">
            <a:avLst/>
          </a:prstGeom>
        </p:spPr>
      </p:pic>
      <p:pic>
        <p:nvPicPr>
          <p:cNvPr id="22" name="Obrázek 21" descr="Obsah obrázku muž, osoba, interiér, staré&#10;&#10;Popis byl vytvořen automaticky">
            <a:extLst>
              <a:ext uri="{FF2B5EF4-FFF2-40B4-BE49-F238E27FC236}">
                <a16:creationId xmlns:a16="http://schemas.microsoft.com/office/drawing/2014/main" id="{11E9A29C-0E59-C5E7-E6F1-DA4B540D9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46" y="2156423"/>
            <a:ext cx="2390070" cy="27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D43574F-3FF5-D002-3EB0-EA8DBC128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7" y="1019306"/>
            <a:ext cx="2271251" cy="5662571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8264B57-87D2-E270-2389-A8108676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Pokuste se vymezit pracovní náplň těchto profesí…</a:t>
            </a:r>
          </a:p>
        </p:txBody>
      </p:sp>
    </p:spTree>
    <p:extLst>
      <p:ext uri="{BB962C8B-B14F-4D97-AF65-F5344CB8AC3E}">
        <p14:creationId xmlns:p14="http://schemas.microsoft.com/office/powerpoint/2010/main" val="397793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99A86-F9FC-D602-86B2-09149C80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Itálie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5C5F96-79CD-D435-AD98-A14BADE3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7"/>
            <a:ext cx="10116766" cy="1067846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„Lidé jsou sami zdrojem svého štěstí“ </a:t>
            </a:r>
          </a:p>
          <a:p>
            <a:pPr marL="0" indent="0" algn="ctr"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Leon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Battista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Alberti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 descr="Obsah obrázku osoba, muž, tmavé, zírající&#10;&#10;Popis byl vytvořen automaticky">
            <a:extLst>
              <a:ext uri="{FF2B5EF4-FFF2-40B4-BE49-F238E27FC236}">
                <a16:creationId xmlns:a16="http://schemas.microsoft.com/office/drawing/2014/main" id="{ADC7B2B5-532C-B3EC-1B1C-BA911E98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754"/>
            <a:ext cx="2266216" cy="2654710"/>
          </a:xfrm>
          <a:prstGeom prst="rect">
            <a:avLst/>
          </a:prstGeom>
        </p:spPr>
      </p:pic>
      <p:pic>
        <p:nvPicPr>
          <p:cNvPr id="10" name="Obrázek 9" descr="Obsah obrázku klipart&#10;&#10;Popis byl vytvořen automaticky">
            <a:extLst>
              <a:ext uri="{FF2B5EF4-FFF2-40B4-BE49-F238E27FC236}">
                <a16:creationId xmlns:a16="http://schemas.microsoft.com/office/drawing/2014/main" id="{DEB78C50-25DB-BB95-084C-7B4CE0079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4896464"/>
            <a:ext cx="1731524" cy="17315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AF06D3C-5B33-647A-B05F-50028A3EC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55" y="2200078"/>
            <a:ext cx="1731524" cy="2718202"/>
          </a:xfrm>
          <a:prstGeom prst="rect">
            <a:avLst/>
          </a:prstGeom>
        </p:spPr>
      </p:pic>
      <p:pic>
        <p:nvPicPr>
          <p:cNvPr id="16" name="Obrázek 15" descr="Obsah obrázku klipart&#10;&#10;Popis byl vytvořen automaticky">
            <a:extLst>
              <a:ext uri="{FF2B5EF4-FFF2-40B4-BE49-F238E27FC236}">
                <a16:creationId xmlns:a16="http://schemas.microsoft.com/office/drawing/2014/main" id="{0EE7ECED-49D3-C2A0-638B-4E446AD91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55" y="4896464"/>
            <a:ext cx="1731524" cy="1731524"/>
          </a:xfrm>
          <a:prstGeom prst="rect">
            <a:avLst/>
          </a:prstGeom>
        </p:spPr>
      </p:pic>
      <p:pic>
        <p:nvPicPr>
          <p:cNvPr id="18" name="Obrázek 17" descr="Obsah obrázku text, osoba&#10;&#10;Popis byl vytvořen automaticky">
            <a:extLst>
              <a:ext uri="{FF2B5EF4-FFF2-40B4-BE49-F238E27FC236}">
                <a16:creationId xmlns:a16="http://schemas.microsoft.com/office/drawing/2014/main" id="{A49AA2BF-D8C9-BC8D-33D0-E70CF636F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87" y="2156423"/>
            <a:ext cx="2821040" cy="2761857"/>
          </a:xfrm>
          <a:prstGeom prst="rect">
            <a:avLst/>
          </a:prstGeom>
        </p:spPr>
      </p:pic>
      <p:pic>
        <p:nvPicPr>
          <p:cNvPr id="20" name="Obrázek 19" descr="Obsah obrázku klipart&#10;&#10;Popis byl vytvořen automaticky">
            <a:extLst>
              <a:ext uri="{FF2B5EF4-FFF2-40B4-BE49-F238E27FC236}">
                <a16:creationId xmlns:a16="http://schemas.microsoft.com/office/drawing/2014/main" id="{2C6DCE73-B235-0582-38C2-5C1CC3FF1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56" y="4989255"/>
            <a:ext cx="1731524" cy="1731524"/>
          </a:xfrm>
          <a:prstGeom prst="rect">
            <a:avLst/>
          </a:prstGeom>
        </p:spPr>
      </p:pic>
      <p:pic>
        <p:nvPicPr>
          <p:cNvPr id="22" name="Obrázek 21" descr="Obsah obrázku muž, osoba, interiér, staré&#10;&#10;Popis byl vytvořen automaticky">
            <a:extLst>
              <a:ext uri="{FF2B5EF4-FFF2-40B4-BE49-F238E27FC236}">
                <a16:creationId xmlns:a16="http://schemas.microsoft.com/office/drawing/2014/main" id="{11E9A29C-0E59-C5E7-E6F1-DA4B540D9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46" y="2156423"/>
            <a:ext cx="2390070" cy="2761858"/>
          </a:xfrm>
          <a:prstGeom prst="rect">
            <a:avLst/>
          </a:prstGeom>
        </p:spPr>
      </p:pic>
      <p:pic>
        <p:nvPicPr>
          <p:cNvPr id="24" name="Obrázek 23" descr="Obsah obrázku klipart&#10;&#10;Popis byl vytvořen automaticky">
            <a:extLst>
              <a:ext uri="{FF2B5EF4-FFF2-40B4-BE49-F238E27FC236}">
                <a16:creationId xmlns:a16="http://schemas.microsoft.com/office/drawing/2014/main" id="{C6EBAA57-D5B0-9355-FC8C-7B3DF8812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17" y="4932451"/>
            <a:ext cx="1682227" cy="16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57A95-EDD9-C327-8590-2BB21C79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Humanismus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31A3B1-9D47-6EBA-700A-4EE00B294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10116766" cy="5639847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Filosofické, literární a kulturní hnutí ze 14. století charakteristické obnoveným zájmem o klasické jazyky a antickou kulturu spolu s vysokým hodnocením lidské osoby.</a:t>
            </a:r>
            <a:endParaRPr lang="cs-CZ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století: Univerzity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Bologni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Padově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12.-13. století: vymanění ze systému rigidního feudalismu + vznik samostatných městských států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století – Donatellova socha Davida (po dlouhé době na odiv stavěná krása nahého lidského těla)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 1500, Řím: každou noc se cca 4-5 zavražděných na ulici =&gt; Praktický požadavek dokonalého ovládnutí zbraní (dýka a meč) =&gt; poptávka po šermířské průpravě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 peněz spojený se zámořskými objevnými/obchodními cestami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Banco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rotto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– zlomená lavice jako symbol neschopnosti dostát závazkům vůči věřitelům</a:t>
            </a:r>
          </a:p>
          <a:p>
            <a:pPr marL="0" indent="0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víra v počestnost budoucího postupu dlužníka</a:t>
            </a:r>
          </a:p>
        </p:txBody>
      </p:sp>
    </p:spTree>
    <p:extLst>
      <p:ext uri="{BB962C8B-B14F-4D97-AF65-F5344CB8AC3E}">
        <p14:creationId xmlns:p14="http://schemas.microsoft.com/office/powerpoint/2010/main" val="338018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795A1-4707-D5FF-23B5-72EB5211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4" y="0"/>
            <a:ext cx="10116766" cy="1799303"/>
          </a:xfrm>
        </p:spPr>
        <p:txBody>
          <a:bodyPr>
            <a:normAutofit/>
          </a:bodyPr>
          <a:lstStyle/>
          <a:p>
            <a:r>
              <a:rPr lang="cs-CZ" sz="3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Benátky: Souboj s býky, štvaní medvěda, ubíjení kočky, závod ve šplhání, tanec, souboj o uvázanou husu </a:t>
            </a:r>
            <a:b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8" name="Obrázek 7" descr="Obsah obrázku text, kámen&#10;&#10;Popis byl vytvořen automaticky">
            <a:extLst>
              <a:ext uri="{FF2B5EF4-FFF2-40B4-BE49-F238E27FC236}">
                <a16:creationId xmlns:a16="http://schemas.microsoft.com/office/drawing/2014/main" id="{EC5801CD-6AD1-BB12-6492-D8341B06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16834" r="26236" b="8040"/>
          <a:stretch/>
        </p:blipFill>
        <p:spPr>
          <a:xfrm rot="5400000">
            <a:off x="2260955" y="1022090"/>
            <a:ext cx="5722371" cy="59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8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87C62-D8BF-1369-76AB-0D96003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/>
              <a:t>Slavnosti, při nichž s sebou průvod táhl loď jako vůz</a:t>
            </a:r>
            <a:br>
              <a:rPr lang="cs-CZ" sz="2800" dirty="0"/>
            </a:br>
            <a:r>
              <a:rPr lang="cs-CZ" sz="2800" dirty="0"/>
              <a:t>„</a:t>
            </a:r>
            <a:r>
              <a:rPr lang="cs-CZ" sz="2800" dirty="0" err="1"/>
              <a:t>carus</a:t>
            </a:r>
            <a:r>
              <a:rPr lang="cs-CZ" sz="2800" dirty="0"/>
              <a:t> </a:t>
            </a:r>
            <a:r>
              <a:rPr lang="cs-CZ" sz="2800" dirty="0" err="1"/>
              <a:t>navalis</a:t>
            </a:r>
            <a:r>
              <a:rPr lang="cs-CZ" sz="2800" dirty="0"/>
              <a:t>“ - karneval</a:t>
            </a:r>
          </a:p>
        </p:txBody>
      </p:sp>
      <p:pic>
        <p:nvPicPr>
          <p:cNvPr id="8" name="Obrázek 7" descr="Obsah obrázku text, tráva, silnice, exteriér&#10;&#10;Popis byl vytvořen automaticky">
            <a:extLst>
              <a:ext uri="{FF2B5EF4-FFF2-40B4-BE49-F238E27FC236}">
                <a16:creationId xmlns:a16="http://schemas.microsoft.com/office/drawing/2014/main" id="{1862DAB4-E676-0AB9-9135-0A8E9512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2433278"/>
            <a:ext cx="4695265" cy="3124485"/>
          </a:xfrm>
          <a:prstGeom prst="rect">
            <a:avLst/>
          </a:prstGeom>
        </p:spPr>
      </p:pic>
      <p:pic>
        <p:nvPicPr>
          <p:cNvPr id="10" name="Obrázek 9" descr="Obsah obrázku text, silnice, tráva, exteriér&#10;&#10;Popis byl vytvořen automaticky">
            <a:extLst>
              <a:ext uri="{FF2B5EF4-FFF2-40B4-BE49-F238E27FC236}">
                <a16:creationId xmlns:a16="http://schemas.microsoft.com/office/drawing/2014/main" id="{82B57348-D39F-1E25-470F-D1A3A53B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23" y="2433277"/>
            <a:ext cx="4695264" cy="31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39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98220-59C0-A5E2-9696-6D08B317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Stagnace vrstvy bojovníků (přelom 16. a 17. století)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53992D-CB1F-D90A-74AE-7789ACDF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5774986" cy="569884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Gladiatores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(lidé zastupující za odměnu aristokraty v právních soubojích)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 (králův bojovník hájící mečem králova práva)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II. (disponující právem k podpisu královských listin)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Právní zástupce v byrokratické rovině s převažující formálností celého rituálu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Karikatura rytířství v díle Důmyslný rytíř Don Quijote de la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Mancha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(1605)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 descr="Obsah obrázku text, kůň&#10;&#10;Popis byl vytvořen automaticky">
            <a:extLst>
              <a:ext uri="{FF2B5EF4-FFF2-40B4-BE49-F238E27FC236}">
                <a16:creationId xmlns:a16="http://schemas.microsoft.com/office/drawing/2014/main" id="{48E5FBA2-C591-6413-AAD6-33C3A92C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6"/>
          <a:stretch/>
        </p:blipFill>
        <p:spPr>
          <a:xfrm>
            <a:off x="7513826" y="1180369"/>
            <a:ext cx="4688844" cy="56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898CB-34C6-048D-1767-31598A46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doba určovaná vědou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99E142-F571-78FC-819B-A065F0169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Věda jako protipól slepé víry = soustředění na samotné poznávání světa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sz="23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opora ve zkušenostech, pozorování a experimentu</a:t>
            </a:r>
            <a:endParaRPr lang="cs-CZ" sz="23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Polovina 16. století – prolomení církevního zákazu provedení pitvy</a:t>
            </a: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-&gt; průlomové poznatky v oborech chemie, anatomie, fyziologie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300" dirty="0">
              <a:solidFill>
                <a:srgbClr val="00B0F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Newtonův gravitační zákon (1665) objasňující strukturu světa = konec středověkého myšlení </a:t>
            </a:r>
            <a:endParaRPr lang="cs-CZ" sz="23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3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3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Lidská psychika -&gt; výchovné teorie -&gt; pohybové hry jako součást rodícího se oboru pedagogiky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5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 descr="Obsah obrázku exteriér, budova, obloha, kostel&#10;&#10;Popis byl vytvořen automaticky">
            <a:extLst>
              <a:ext uri="{FF2B5EF4-FFF2-40B4-BE49-F238E27FC236}">
                <a16:creationId xmlns:a16="http://schemas.microsoft.com/office/drawing/2014/main" id="{1A9DA1A7-4D6F-849C-A426-6305965E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160"/>
            <a:ext cx="1962150" cy="3616325"/>
          </a:xfrm>
          <a:prstGeom prst="rect">
            <a:avLst/>
          </a:prstGeom>
        </p:spPr>
      </p:pic>
      <p:pic>
        <p:nvPicPr>
          <p:cNvPr id="10" name="Obrázek 9" descr="Obsah obrázku budova, exteriér, ulice, podepsat&#10;&#10;Popis byl vytvořen automaticky">
            <a:extLst>
              <a:ext uri="{FF2B5EF4-FFF2-40B4-BE49-F238E27FC236}">
                <a16:creationId xmlns:a16="http://schemas.microsoft.com/office/drawing/2014/main" id="{6A24CE34-9756-C040-6CD0-B1E700749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40" y="2236160"/>
            <a:ext cx="5062538" cy="3616325"/>
          </a:xfrm>
          <a:prstGeom prst="rect">
            <a:avLst/>
          </a:prstGeom>
        </p:spPr>
      </p:pic>
      <p:pic>
        <p:nvPicPr>
          <p:cNvPr id="12" name="Obrázek 11" descr="Obsah obrázku obloha, budova, exteriér, město&#10;&#10;Popis byl vytvořen automaticky">
            <a:extLst>
              <a:ext uri="{FF2B5EF4-FFF2-40B4-BE49-F238E27FC236}">
                <a16:creationId xmlns:a16="http://schemas.microsoft.com/office/drawing/2014/main" id="{EA23EFAC-BB51-D412-52F5-D1AF4AF8F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69" y="2236160"/>
            <a:ext cx="2879725" cy="36163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22D3BB-5E32-1429-4215-4ACEAE9B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2016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/>
              <a:t>Gotika-Renesance-Baroko</a:t>
            </a:r>
          </a:p>
        </p:txBody>
      </p:sp>
    </p:spTree>
    <p:extLst>
      <p:ext uri="{BB962C8B-B14F-4D97-AF65-F5344CB8AC3E}">
        <p14:creationId xmlns:p14="http://schemas.microsoft.com/office/powerpoint/2010/main" val="69854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08DB3CD-6124-B8FB-3FB0-3BEDDF21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opakování: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139742F-2259-BEF8-3254-3F264019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10116766" cy="5481198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V jakých ročních obdobích se na venkově nejčastěji konaly slavnosti spojené s pohybovými hrami?</a:t>
            </a:r>
          </a:p>
          <a:p>
            <a:pPr marL="0" indent="0">
              <a:buNone/>
            </a:pPr>
            <a:r>
              <a:rPr lang="cs-CZ" sz="3200" dirty="0"/>
              <a:t>Co tvořilo hlavní náplň zábavy středověkého městského obyvatelstva?</a:t>
            </a:r>
          </a:p>
          <a:p>
            <a:pPr marL="0" indent="0">
              <a:buNone/>
            </a:pPr>
            <a:r>
              <a:rPr lang="cs-CZ" sz="3200" dirty="0"/>
              <a:t>Skrz jakou přidruženou činnost akcelerovala popularita všech sportovních aktivit s ustálenými pravidly?</a:t>
            </a:r>
          </a:p>
          <a:p>
            <a:pPr marL="0" indent="0">
              <a:buNone/>
            </a:pPr>
            <a:r>
              <a:rPr lang="cs-CZ" sz="3200" dirty="0"/>
              <a:t>Co staví humanismus do centra pozornosti veškerého počínání?</a:t>
            </a:r>
          </a:p>
          <a:p>
            <a:pPr marL="0" indent="0">
              <a:buNone/>
            </a:pPr>
            <a:r>
              <a:rPr lang="cs-CZ" sz="3200" dirty="0"/>
              <a:t>V jakém oboru začaly figurovat pohybové hry jako jeden z nástrojů působení na člověka?</a:t>
            </a:r>
          </a:p>
        </p:txBody>
      </p:sp>
    </p:spTree>
    <p:extLst>
      <p:ext uri="{BB962C8B-B14F-4D97-AF65-F5344CB8AC3E}">
        <p14:creationId xmlns:p14="http://schemas.microsoft.com/office/powerpoint/2010/main" val="192516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86B7E788-4B24-1EE4-7DBE-858295412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6" y="51829"/>
            <a:ext cx="5330343" cy="68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text, čepice&#10;&#10;Popis byl vytvořen automaticky">
            <a:extLst>
              <a:ext uri="{FF2B5EF4-FFF2-40B4-BE49-F238E27FC236}">
                <a16:creationId xmlns:a16="http://schemas.microsoft.com/office/drawing/2014/main" id="{D09A27E7-0E2A-81EF-9145-05A9C2156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7" y="643467"/>
            <a:ext cx="2303547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CF446E18-07AA-DED3-96A2-E871CC72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24" y="650497"/>
            <a:ext cx="2431407" cy="24686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muž, osoba, interiér&#10;&#10;Popis byl vytvořen automaticky">
            <a:extLst>
              <a:ext uri="{FF2B5EF4-FFF2-40B4-BE49-F238E27FC236}">
                <a16:creationId xmlns:a16="http://schemas.microsoft.com/office/drawing/2014/main" id="{DF405470-6556-BF9E-FB5A-D2C30709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58" y="650497"/>
            <a:ext cx="2468623" cy="24686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D21DD10F-5F6E-DB13-0E98-9616BD0B3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3" y="3748194"/>
            <a:ext cx="2288094" cy="247163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, muž, osoba&#10;&#10;Popis byl vytvořen automaticky">
            <a:extLst>
              <a:ext uri="{FF2B5EF4-FFF2-40B4-BE49-F238E27FC236}">
                <a16:creationId xmlns:a16="http://schemas.microsoft.com/office/drawing/2014/main" id="{7CA3C5E2-A564-E7EB-3A4D-666B1EA10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58" y="3818714"/>
            <a:ext cx="2628082" cy="2401112"/>
          </a:xfrm>
          <a:prstGeom prst="rect">
            <a:avLst/>
          </a:prstGeom>
        </p:spPr>
      </p:pic>
      <p:pic>
        <p:nvPicPr>
          <p:cNvPr id="11" name="Obrázek 10" descr="Obsah obrázku text, osoba, muž, pózování&#10;&#10;Popis byl vytvořen automaticky">
            <a:extLst>
              <a:ext uri="{FF2B5EF4-FFF2-40B4-BE49-F238E27FC236}">
                <a16:creationId xmlns:a16="http://schemas.microsoft.com/office/drawing/2014/main" id="{FC8DFDAF-7173-30DC-00A0-DEC5F9422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57" y="3755224"/>
            <a:ext cx="2666825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3B630-9594-3947-805D-6A7DAD2D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1" y="368709"/>
            <a:ext cx="10068339" cy="1460091"/>
          </a:xfrm>
        </p:spPr>
        <p:txBody>
          <a:bodyPr>
            <a:normAutofit fontScale="90000"/>
          </a:bodyPr>
          <a:lstStyle/>
          <a:p>
            <a:r>
              <a:rPr lang="cs-CZ" dirty="0"/>
              <a:t>Oliver/Olivie							</a:t>
            </a:r>
            <a:r>
              <a:rPr lang="cs-CZ" dirty="0" err="1"/>
              <a:t>Yankees</a:t>
            </a:r>
            <a:br>
              <a:rPr lang="cs-CZ" dirty="0"/>
            </a:br>
            <a:r>
              <a:rPr lang="cs-CZ" b="0" dirty="0"/>
              <a:t>sběr oliv								Jan </a:t>
            </a:r>
            <a:r>
              <a:rPr lang="cs-CZ" b="0" dirty="0" err="1"/>
              <a:t>Kaas</a:t>
            </a:r>
            <a:br>
              <a:rPr lang="cs-CZ" b="0" dirty="0"/>
            </a:br>
            <a:r>
              <a:rPr lang="cs-CZ" b="0" dirty="0"/>
              <a:t>nejasné rodičovství	</a:t>
            </a:r>
            <a:r>
              <a:rPr lang="cs-CZ" dirty="0"/>
              <a:t>			</a:t>
            </a:r>
            <a:r>
              <a:rPr lang="cs-CZ" b="0" dirty="0"/>
              <a:t>       stereotypizace</a:t>
            </a:r>
          </a:p>
        </p:txBody>
      </p:sp>
      <p:pic>
        <p:nvPicPr>
          <p:cNvPr id="7" name="Obrázek 6" descr="Obsah obrázku text, strom, exteriér, rostlina&#10;&#10;Popis byl vytvořen automaticky">
            <a:extLst>
              <a:ext uri="{FF2B5EF4-FFF2-40B4-BE49-F238E27FC236}">
                <a16:creationId xmlns:a16="http://schemas.microsoft.com/office/drawing/2014/main" id="{815DD0D8-D319-BC22-3396-D915D45C3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0" y="1828800"/>
            <a:ext cx="4855198" cy="41000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F22A44-52E3-A87C-614C-32452775A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97" y="2055018"/>
            <a:ext cx="3647615" cy="36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AF255-85E2-1658-1293-66D3491F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čas venkova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2DF8AB-EC54-5283-8051-298EE9C4C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10116766" cy="207073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= centrum produkce, fyzická síla jako zdroj lidské existence</a:t>
            </a:r>
          </a:p>
          <a:p>
            <a:r>
              <a:rPr lang="cs-CZ" sz="2400" dirty="0"/>
              <a:t>Tanec, zápas, vzpírání těžkých břemen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4CE434DF-3F09-B46D-F4B6-7AF6065322BE}"/>
              </a:ext>
            </a:extLst>
          </p:cNvPr>
          <p:cNvSpPr txBox="1">
            <a:spLocks/>
          </p:cNvSpPr>
          <p:nvPr/>
        </p:nvSpPr>
        <p:spPr>
          <a:xfrm>
            <a:off x="0" y="5663380"/>
            <a:ext cx="10437780" cy="129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14AAE0"/>
                </a:solidFill>
                <a:latin typeface="+mn-lt"/>
                <a:ea typeface="+mn-ea"/>
                <a:cs typeface="+mn-cs"/>
              </a:defRPr>
            </a:lvl1pPr>
            <a:lvl2pPr marL="895350" indent="-5349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b="1" dirty="0"/>
              <a:t>ZÁBAVA a HRY </a:t>
            </a:r>
            <a:r>
              <a:rPr lang="cs-CZ" sz="1800" dirty="0"/>
              <a:t>v období hojnosti, kdy nebyla nutná starost o hospodářství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/>
              <a:t>(=zvratové období roku a mezníky vegetačního cyklu)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b="1" dirty="0"/>
              <a:t>POSTNÍ DOBA: </a:t>
            </a:r>
            <a:r>
              <a:rPr lang="cs-CZ" sz="1800" dirty="0"/>
              <a:t>zřeknutí se všeho, co je zbytečné, postradatelné a překážející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BBA76BE-DEBB-908D-B8CC-C05650A3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2095350"/>
            <a:ext cx="3931123" cy="3360476"/>
          </a:xfrm>
          <a:prstGeom prst="rect">
            <a:avLst/>
          </a:prstGeom>
        </p:spPr>
      </p:pic>
      <p:pic>
        <p:nvPicPr>
          <p:cNvPr id="11" name="Obrázek 10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897D4F7C-0181-EE0B-F32D-3C5A2A79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00" y="2047375"/>
            <a:ext cx="4057680" cy="34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EE1E-F353-41E0-D47C-F0B1FB9C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Městský život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C90C3E-11F4-8DEA-D441-C6AA98F9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1011676"/>
            <a:ext cx="10116766" cy="5846324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Vzniklá na základě vůle panovníka (podřízená světskému či duchovnímu pánovi) </a:t>
            </a:r>
            <a:endParaRPr lang="cs-CZ" sz="18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Finanční, politická a vojenská podpora vládce  &lt;--&gt;  práva a privilegia</a:t>
            </a:r>
            <a:endParaRPr lang="cs-CZ" sz="18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právo trhu</a:t>
            </a:r>
            <a:endParaRPr lang="cs-CZ" sz="1800" b="1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právo (pivo) várečné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Právo jedné míle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Právo samosprávy (12 konšelů v čele s purkmistrem)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Právo hradební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Právo hrdelní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Právo horní (těžba nerostů)</a:t>
            </a:r>
            <a:endParaRPr lang="cs-CZ" sz="1800" b="1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endParaRPr lang="cs-CZ" sz="18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Centrum obchodu (síla neměla v životě obyvatel mimořádnou hodnotu)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	rozvoj řemeslné výroby – potřeba odborné přípravy – zakládání univerzit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8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Kostky, šachy, kuželky, míčové a společenské hry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1800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(německý termín pro míč i taneční zábavu), </a:t>
            </a:r>
            <a:r>
              <a:rPr lang="cs-CZ" sz="1800" dirty="0" err="1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Ballade</a:t>
            </a:r>
            <a:r>
              <a:rPr lang="cs-CZ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(píseň zpívaná při hře)</a:t>
            </a:r>
            <a:endParaRPr lang="cs-CZ" sz="18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1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zvon, objekt, staré&#10;&#10;Popis byl vytvořen automaticky">
            <a:extLst>
              <a:ext uri="{FF2B5EF4-FFF2-40B4-BE49-F238E27FC236}">
                <a16:creationId xmlns:a16="http://schemas.microsoft.com/office/drawing/2014/main" id="{897FC19A-4B7D-72C7-D0F8-17C9FA242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0"/>
          <a:stretch/>
        </p:blipFill>
        <p:spPr>
          <a:xfrm>
            <a:off x="578405" y="206476"/>
            <a:ext cx="9277844" cy="4306529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EE66C38-DEB7-B68F-CFEE-01656135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66" y="4551290"/>
            <a:ext cx="10116766" cy="2100234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dirty="0"/>
              <a:t>Jakým způsobem mohl být koordinován život nesourodého života ve městech?</a:t>
            </a:r>
          </a:p>
        </p:txBody>
      </p:sp>
    </p:spTree>
    <p:extLst>
      <p:ext uri="{BB962C8B-B14F-4D97-AF65-F5344CB8AC3E}">
        <p14:creationId xmlns:p14="http://schemas.microsoft.com/office/powerpoint/2010/main" val="197643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2236477-6607-BBDB-8EAD-C2D74720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4409768"/>
            <a:ext cx="10116766" cy="244823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Původně zvukový signál oznamující čas boží (=čas na modlitby)</a:t>
            </a:r>
            <a:r>
              <a:rPr lang="cs-CZ" sz="2000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cs-CZ" sz="20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Později informační médium zpravující o významné události -&gt;Nakonec nástroj odměřující čas</a:t>
            </a:r>
            <a:endParaRPr lang="cs-CZ" sz="2000" b="1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solidFill>
                <a:srgbClr val="00B0F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 14. století- hodiny na věžích kostela </a:t>
            </a:r>
            <a:endParaRPr lang="cs-CZ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0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Akademická čtvrthodinka vyrovnávající rozdíl mezi hodinovým strojkem a slunečními hodinami</a:t>
            </a:r>
            <a:endParaRPr lang="cs-CZ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 descr="Obsah obrázku zvon, objekt, staré&#10;&#10;Popis byl vytvořen automaticky">
            <a:extLst>
              <a:ext uri="{FF2B5EF4-FFF2-40B4-BE49-F238E27FC236}">
                <a16:creationId xmlns:a16="http://schemas.microsoft.com/office/drawing/2014/main" id="{D99E5FF6-90ED-6FA5-D03D-760E331E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0"/>
          <a:stretch/>
        </p:blipFill>
        <p:spPr>
          <a:xfrm>
            <a:off x="740475" y="0"/>
            <a:ext cx="9277844" cy="4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531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1112</Words>
  <Application>Microsoft Office PowerPoint</Application>
  <PresentationFormat>Širokoúhlá obrazovka</PresentationFormat>
  <Paragraphs>117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 New Roman</vt:lpstr>
      <vt:lpstr>Wingdings</vt:lpstr>
      <vt:lpstr>1_Motiv Office</vt:lpstr>
      <vt:lpstr>Dějiny a organizace TV a sportu 1 Neudržitelnost středověku v moderním tempu života</vt:lpstr>
      <vt:lpstr>Pokuste se vymezit pracovní náplň těchto profesí…</vt:lpstr>
      <vt:lpstr>Prezentace aplikace PowerPoint</vt:lpstr>
      <vt:lpstr>Prezentace aplikace PowerPoint</vt:lpstr>
      <vt:lpstr>Oliver/Olivie       Yankees sběr oliv        Jan Kaas nejasné rodičovství           stereotypizace</vt:lpstr>
      <vt:lpstr>Volný čas venkova</vt:lpstr>
      <vt:lpstr>Městský život</vt:lpstr>
      <vt:lpstr>Prezentace aplikace PowerPoint</vt:lpstr>
      <vt:lpstr>Prezentace aplikace PowerPoint</vt:lpstr>
      <vt:lpstr>Městská zábava (kočovní artisté, popravy + tresty)</vt:lpstr>
      <vt:lpstr>Prezentace aplikace PowerPoint</vt:lpstr>
      <vt:lpstr>Prezentace aplikace PowerPoint</vt:lpstr>
      <vt:lpstr>Prezentace aplikace PowerPoint</vt:lpstr>
      <vt:lpstr>Prezentace aplikace PowerPoint</vt:lpstr>
      <vt:lpstr>KUŽELKOVÉ HRY</vt:lpstr>
      <vt:lpstr>Jeu de Paume, „hra dlaní“</vt:lpstr>
      <vt:lpstr>Prezentace aplikace PowerPoint</vt:lpstr>
      <vt:lpstr>Hazardní rozměr hry</vt:lpstr>
      <vt:lpstr>Itálie</vt:lpstr>
      <vt:lpstr>Itálie</vt:lpstr>
      <vt:lpstr>Humanismus</vt:lpstr>
      <vt:lpstr>Benátky: Souboj s býky, štvaní medvěda, ubíjení kočky, závod ve šplhání, tanec, souboj o uvázanou husu  </vt:lpstr>
      <vt:lpstr>Slavnosti, při nichž s sebou průvod táhl loď jako vůz „carus navalis“ - karneval</vt:lpstr>
      <vt:lpstr>Stagnace vrstvy bojovníků (přelom 16. a 17. století)</vt:lpstr>
      <vt:lpstr>Nová doba určovaná vědou</vt:lpstr>
      <vt:lpstr>Gotika-Renesance-Baroko</vt:lpstr>
      <vt:lpstr>Závěrečné opakování: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a organizace TV a sportu 1 Od druhu nižšího řádu po nejlepší svého druhu I.</dc:title>
  <dc:creator>Václav Pechman</dc:creator>
  <cp:lastModifiedBy>Václav Pechman</cp:lastModifiedBy>
  <cp:revision>2</cp:revision>
  <dcterms:created xsi:type="dcterms:W3CDTF">2022-11-07T10:08:16Z</dcterms:created>
  <dcterms:modified xsi:type="dcterms:W3CDTF">2022-11-07T17:10:32Z</dcterms:modified>
</cp:coreProperties>
</file>