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media/image20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322" r:id="rId2"/>
    <p:sldId id="323" r:id="rId3"/>
    <p:sldId id="324" r:id="rId4"/>
    <p:sldId id="325" r:id="rId5"/>
    <p:sldId id="326" r:id="rId6"/>
    <p:sldId id="327" r:id="rId7"/>
    <p:sldId id="328" r:id="rId8"/>
    <p:sldId id="354" r:id="rId9"/>
    <p:sldId id="330" r:id="rId10"/>
    <p:sldId id="333" r:id="rId11"/>
    <p:sldId id="331" r:id="rId12"/>
    <p:sldId id="355" r:id="rId13"/>
    <p:sldId id="335" r:id="rId14"/>
    <p:sldId id="337" r:id="rId15"/>
    <p:sldId id="338" r:id="rId16"/>
    <p:sldId id="340" r:id="rId17"/>
    <p:sldId id="336" r:id="rId18"/>
    <p:sldId id="339" r:id="rId19"/>
    <p:sldId id="342" r:id="rId20"/>
    <p:sldId id="343" r:id="rId21"/>
    <p:sldId id="344" r:id="rId22"/>
    <p:sldId id="346" r:id="rId23"/>
    <p:sldId id="347" r:id="rId24"/>
    <p:sldId id="348" r:id="rId25"/>
    <p:sldId id="350" r:id="rId26"/>
    <p:sldId id="356" r:id="rId27"/>
    <p:sldId id="345" r:id="rId28"/>
    <p:sldId id="341" r:id="rId29"/>
    <p:sldId id="351" r:id="rId30"/>
    <p:sldId id="352" r:id="rId31"/>
    <p:sldId id="353" r:id="rId3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AA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051" autoAdjust="0"/>
    <p:restoredTop sz="94660"/>
  </p:normalViewPr>
  <p:slideViewPr>
    <p:cSldViewPr snapToGrid="0">
      <p:cViewPr varScale="1">
        <p:scale>
          <a:sx n="43" d="100"/>
          <a:sy n="43" d="100"/>
        </p:scale>
        <p:origin x="216" y="1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3860C4-F4E8-46FC-BCED-AF295F96A877}" type="datetimeFigureOut">
              <a:rPr lang="cs-CZ" smtClean="0"/>
              <a:t>22.05.2023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5961DA-1947-466B-92AC-23BA7A7BA0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0809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E0F5D2-E60F-4240-8730-C81A3A58AA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1014" y="365126"/>
            <a:ext cx="10116766" cy="646551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14AAE0"/>
                </a:solidFill>
              </a:defRPr>
            </a:lvl1pPr>
          </a:lstStyle>
          <a:p>
            <a:r>
              <a:rPr lang="cs-CZ" dirty="0"/>
              <a:t>Název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34DE3B-F17C-41E0-B68B-A3421995B1B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1014" y="1011676"/>
            <a:ext cx="10116766" cy="5077839"/>
          </a:xfrm>
        </p:spPr>
        <p:txBody>
          <a:bodyPr>
            <a:noAutofit/>
          </a:bodyPr>
          <a:lstStyle>
            <a:lvl1pPr marL="360363" indent="-360363"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rgbClr val="14AAE0"/>
                </a:solidFill>
              </a:defRPr>
            </a:lvl1pPr>
            <a:lvl2pPr marL="895350" indent="-534988">
              <a:buFont typeface="Wingdings" panose="05000000000000000000" pitchFamily="2" charset="2"/>
              <a:buChar char="Ø"/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cs-CZ" dirty="0"/>
              <a:t>První úroveň textu v seznamu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399161D-FE8E-4237-8748-280A29DCD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Vyšší odborná škola České unie sportu s.r.o.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1912520-3974-485A-B44E-1A959BD28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53077" y="6356349"/>
            <a:ext cx="634506" cy="365125"/>
          </a:xfrm>
        </p:spPr>
        <p:txBody>
          <a:bodyPr/>
          <a:lstStyle>
            <a:lvl1pPr>
              <a:defRPr sz="1400" b="1">
                <a:solidFill>
                  <a:schemeClr val="accent2"/>
                </a:solidFill>
              </a:defRPr>
            </a:lvl1pPr>
          </a:lstStyle>
          <a:p>
            <a:fld id="{1C382322-DC42-488A-832D-C71D8D5BD1B8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BD9321F-89B7-4CF8-A4E9-3451FC5D35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23"/>
          <a:stretch/>
        </p:blipFill>
        <p:spPr>
          <a:xfrm>
            <a:off x="10695114" y="0"/>
            <a:ext cx="14968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815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DF82AAD-B2B2-4197-99A5-AC024C7A9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D3ADE-5DBE-4ECE-B901-015EB2A1F9ED}" type="datetimeFigureOut">
              <a:rPr lang="cs-CZ" smtClean="0"/>
              <a:t>22.05.2023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795410D-9448-4057-B2BC-1155AD1E8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C3B7B6B-68BA-4C82-AA04-B50CDBF9A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82322-DC42-488A-832D-C71D8D5BD1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000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CC64A0D9-C88D-4BFD-99C4-047AAB2124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" t="91462" r="12181" b="-1"/>
          <a:stretch/>
        </p:blipFill>
        <p:spPr>
          <a:xfrm>
            <a:off x="6489" y="6274935"/>
            <a:ext cx="10688625" cy="585536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793E466-AAD0-4C40-93A9-A2CD1F16CC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8051" y="365125"/>
            <a:ext cx="10068339" cy="720001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00B0F0"/>
                </a:solidFill>
              </a:defRPr>
            </a:lvl1pPr>
          </a:lstStyle>
          <a:p>
            <a:r>
              <a:rPr lang="cs-CZ" dirty="0"/>
              <a:t>Obsah</a:t>
            </a:r>
          </a:p>
        </p:txBody>
      </p:sp>
      <p:sp>
        <p:nvSpPr>
          <p:cNvPr id="7" name="Zástupný symbol obrázku 6">
            <a:extLst>
              <a:ext uri="{FF2B5EF4-FFF2-40B4-BE49-F238E27FC236}">
                <a16:creationId xmlns:a16="http://schemas.microsoft.com/office/drawing/2014/main" id="{36BAB30B-FD95-427E-AE1B-3C305AA7C8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921153" y="2752683"/>
            <a:ext cx="720000" cy="720000"/>
          </a:xfrm>
        </p:spPr>
        <p:txBody>
          <a:bodyPr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cs-CZ" dirty="0"/>
          </a:p>
        </p:txBody>
      </p:sp>
      <p:sp>
        <p:nvSpPr>
          <p:cNvPr id="9" name="Zástupný objekt grafu 8">
            <a:extLst>
              <a:ext uri="{FF2B5EF4-FFF2-40B4-BE49-F238E27FC236}">
                <a16:creationId xmlns:a16="http://schemas.microsoft.com/office/drawing/2014/main" id="{C3014CD4-D41E-4F53-AAD9-AE9DF30D7426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607478" y="2752683"/>
            <a:ext cx="720000" cy="720000"/>
          </a:xfrm>
        </p:spPr>
        <p:txBody>
          <a:bodyPr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cs-CZ" dirty="0"/>
          </a:p>
        </p:txBody>
      </p:sp>
      <p:sp>
        <p:nvSpPr>
          <p:cNvPr id="11" name="Zástupný symbol pro tabulku 10">
            <a:extLst>
              <a:ext uri="{FF2B5EF4-FFF2-40B4-BE49-F238E27FC236}">
                <a16:creationId xmlns:a16="http://schemas.microsoft.com/office/drawing/2014/main" id="{3C3511DB-71AD-48A6-8214-A3C56BC30736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5374323" y="2752683"/>
            <a:ext cx="720000" cy="720000"/>
          </a:xfrm>
        </p:spPr>
        <p:txBody>
          <a:bodyPr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cs-CZ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5D7870C2-0780-4141-BB48-A758F586B5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23"/>
          <a:stretch/>
        </p:blipFill>
        <p:spPr>
          <a:xfrm>
            <a:off x="10695114" y="0"/>
            <a:ext cx="14968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248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zápatí 4">
            <a:extLst>
              <a:ext uri="{FF2B5EF4-FFF2-40B4-BE49-F238E27FC236}">
                <a16:creationId xmlns:a16="http://schemas.microsoft.com/office/drawing/2014/main" id="{02DCD30B-43EC-49BF-BDF6-33058F88D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Vyšší odborná škola České unie sportu s.r.o.</a:t>
            </a:r>
            <a:endParaRPr lang="cs-CZ" dirty="0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2340C68E-1787-45EA-989E-28BD8D3CB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53077" y="6356349"/>
            <a:ext cx="634506" cy="365125"/>
          </a:xfrm>
        </p:spPr>
        <p:txBody>
          <a:bodyPr/>
          <a:lstStyle>
            <a:lvl1pPr>
              <a:defRPr sz="1400" b="1">
                <a:solidFill>
                  <a:schemeClr val="accent2"/>
                </a:solidFill>
              </a:defRPr>
            </a:lvl1pPr>
          </a:lstStyle>
          <a:p>
            <a:fld id="{1C382322-DC42-488A-832D-C71D8D5BD1B8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4507818B-12EE-42F1-AD83-61F2C3FE89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23"/>
          <a:stretch/>
        </p:blipFill>
        <p:spPr>
          <a:xfrm>
            <a:off x="10695114" y="0"/>
            <a:ext cx="14968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617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ěkování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CC64A0D9-C88D-4BFD-99C4-047AAB2124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" t="91462" r="12181" b="-1"/>
          <a:stretch/>
        </p:blipFill>
        <p:spPr>
          <a:xfrm>
            <a:off x="6489" y="6274935"/>
            <a:ext cx="10688625" cy="585536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5D7870C2-0780-4141-BB48-A758F586B5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23"/>
          <a:stretch/>
        </p:blipFill>
        <p:spPr>
          <a:xfrm>
            <a:off x="10695114" y="0"/>
            <a:ext cx="1496886" cy="6858000"/>
          </a:xfrm>
          <a:prstGeom prst="rect">
            <a:avLst/>
          </a:prstGeom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id="{71BB0C1C-9931-4F0C-AAEE-00702D555424}"/>
              </a:ext>
            </a:extLst>
          </p:cNvPr>
          <p:cNvSpPr txBox="1">
            <a:spLocks/>
          </p:cNvSpPr>
          <p:nvPr userDrawn="1"/>
        </p:nvSpPr>
        <p:spPr>
          <a:xfrm>
            <a:off x="370789" y="1297715"/>
            <a:ext cx="10065297" cy="7795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4400" b="1" dirty="0">
                <a:solidFill>
                  <a:schemeClr val="accent2"/>
                </a:solidFill>
              </a:rPr>
              <a:t>Děkuji za pozornost</a:t>
            </a:r>
          </a:p>
        </p:txBody>
      </p:sp>
      <p:sp>
        <p:nvSpPr>
          <p:cNvPr id="10" name="Veselý obličej 9">
            <a:extLst>
              <a:ext uri="{FF2B5EF4-FFF2-40B4-BE49-F238E27FC236}">
                <a16:creationId xmlns:a16="http://schemas.microsoft.com/office/drawing/2014/main" id="{94401020-E9AF-44B4-A939-9B75EE2DF1A4}"/>
              </a:ext>
            </a:extLst>
          </p:cNvPr>
          <p:cNvSpPr>
            <a:spLocks noChangeAspect="1"/>
          </p:cNvSpPr>
          <p:nvPr userDrawn="1"/>
        </p:nvSpPr>
        <p:spPr>
          <a:xfrm>
            <a:off x="4020907" y="2840360"/>
            <a:ext cx="2332759" cy="2209982"/>
          </a:xfrm>
          <a:prstGeom prst="smileyFace">
            <a:avLst/>
          </a:prstGeom>
          <a:solidFill>
            <a:srgbClr val="FFFF0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2923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ccel="50000" decel="5000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děkování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CC64A0D9-C88D-4BFD-99C4-047AAB2124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" t="91462" r="12181" b="-1"/>
          <a:stretch/>
        </p:blipFill>
        <p:spPr>
          <a:xfrm>
            <a:off x="6489" y="6274935"/>
            <a:ext cx="10688625" cy="585536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5D7870C2-0780-4141-BB48-A758F586B5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23"/>
          <a:stretch/>
        </p:blipFill>
        <p:spPr>
          <a:xfrm>
            <a:off x="10695114" y="0"/>
            <a:ext cx="1496886" cy="6858000"/>
          </a:xfrm>
          <a:prstGeom prst="rect">
            <a:avLst/>
          </a:prstGeom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id="{71BB0C1C-9931-4F0C-AAEE-00702D555424}"/>
              </a:ext>
            </a:extLst>
          </p:cNvPr>
          <p:cNvSpPr txBox="1">
            <a:spLocks/>
          </p:cNvSpPr>
          <p:nvPr userDrawn="1"/>
        </p:nvSpPr>
        <p:spPr>
          <a:xfrm>
            <a:off x="370789" y="1297715"/>
            <a:ext cx="10065297" cy="7795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4400" b="1" dirty="0">
                <a:solidFill>
                  <a:schemeClr val="accent2"/>
                </a:solidFill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2275335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stávka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CC64A0D9-C88D-4BFD-99C4-047AAB2124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" t="91462" r="12181" b="-1"/>
          <a:stretch/>
        </p:blipFill>
        <p:spPr>
          <a:xfrm>
            <a:off x="6489" y="6274935"/>
            <a:ext cx="10688625" cy="585536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5D7870C2-0780-4141-BB48-A758F586B5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23"/>
          <a:stretch/>
        </p:blipFill>
        <p:spPr>
          <a:xfrm>
            <a:off x="10695114" y="0"/>
            <a:ext cx="1496886" cy="6858000"/>
          </a:xfrm>
          <a:prstGeom prst="rect">
            <a:avLst/>
          </a:prstGeom>
        </p:spPr>
      </p:pic>
      <p:pic>
        <p:nvPicPr>
          <p:cNvPr id="5" name="Obrázek 4" descr="coffee-break.jpg">
            <a:extLst>
              <a:ext uri="{FF2B5EF4-FFF2-40B4-BE49-F238E27FC236}">
                <a16:creationId xmlns:a16="http://schemas.microsoft.com/office/drawing/2014/main" id="{F5EF287A-4312-43E8-B9CE-606EE21603C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744186" y="883794"/>
            <a:ext cx="5004791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529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stávka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EB0D61DD-EEC6-4F8F-865C-3D2D3B35FEF0}"/>
              </a:ext>
            </a:extLst>
          </p:cNvPr>
          <p:cNvSpPr>
            <a:spLocks/>
          </p:cNvSpPr>
          <p:nvPr userDrawn="1"/>
        </p:nvSpPr>
        <p:spPr>
          <a:xfrm>
            <a:off x="377951" y="712664"/>
            <a:ext cx="10070593" cy="5127304"/>
          </a:xfrm>
          <a:custGeom>
            <a:avLst/>
            <a:gdLst/>
            <a:ahLst/>
            <a:cxnLst/>
            <a:rect l="l" t="t" r="r" b="b"/>
            <a:pathLst>
              <a:path w="7236459" h="5000625">
                <a:moveTo>
                  <a:pt x="0" y="5000383"/>
                </a:moveTo>
                <a:lnTo>
                  <a:pt x="7236002" y="5000383"/>
                </a:lnTo>
                <a:lnTo>
                  <a:pt x="7236002" y="0"/>
                </a:lnTo>
                <a:lnTo>
                  <a:pt x="0" y="0"/>
                </a:lnTo>
                <a:lnTo>
                  <a:pt x="0" y="5000383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CC64A0D9-C88D-4BFD-99C4-047AAB2124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" t="91462" r="12181" b="-1"/>
          <a:stretch/>
        </p:blipFill>
        <p:spPr>
          <a:xfrm>
            <a:off x="6489" y="6274935"/>
            <a:ext cx="10688625" cy="585536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5D7870C2-0780-4141-BB48-A758F586B5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23"/>
          <a:stretch/>
        </p:blipFill>
        <p:spPr>
          <a:xfrm>
            <a:off x="10695114" y="0"/>
            <a:ext cx="1496886" cy="6858000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3931EEBA-5F8A-4AF9-9CB8-E11FA8F758A5}"/>
              </a:ext>
            </a:extLst>
          </p:cNvPr>
          <p:cNvSpPr/>
          <p:nvPr userDrawn="1"/>
        </p:nvSpPr>
        <p:spPr>
          <a:xfrm>
            <a:off x="3788894" y="2721969"/>
            <a:ext cx="38910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800" b="1" spc="-15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Přestávka</a:t>
            </a:r>
            <a:endParaRPr lang="cs-CZ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943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k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CC64A0D9-C88D-4BFD-99C4-047AAB2124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" t="91462" r="12181" b="-1"/>
          <a:stretch/>
        </p:blipFill>
        <p:spPr>
          <a:xfrm>
            <a:off x="6489" y="6274935"/>
            <a:ext cx="10688625" cy="585536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5D7870C2-0780-4141-BB48-A758F586B5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23"/>
          <a:stretch/>
        </p:blipFill>
        <p:spPr>
          <a:xfrm>
            <a:off x="10695114" y="0"/>
            <a:ext cx="1496886" cy="6858000"/>
          </a:xfrm>
          <a:prstGeom prst="rect">
            <a:avLst/>
          </a:prstGeom>
        </p:spPr>
      </p:pic>
      <p:sp>
        <p:nvSpPr>
          <p:cNvPr id="9" name="object 2">
            <a:extLst>
              <a:ext uri="{FF2B5EF4-FFF2-40B4-BE49-F238E27FC236}">
                <a16:creationId xmlns:a16="http://schemas.microsoft.com/office/drawing/2014/main" id="{4FB8A2FF-323F-41F1-8D65-C796003193D0}"/>
              </a:ext>
            </a:extLst>
          </p:cNvPr>
          <p:cNvSpPr>
            <a:spLocks/>
          </p:cNvSpPr>
          <p:nvPr userDrawn="1"/>
        </p:nvSpPr>
        <p:spPr>
          <a:xfrm>
            <a:off x="377951" y="712664"/>
            <a:ext cx="10070593" cy="5127304"/>
          </a:xfrm>
          <a:custGeom>
            <a:avLst/>
            <a:gdLst/>
            <a:ahLst/>
            <a:cxnLst/>
            <a:rect l="l" t="t" r="r" b="b"/>
            <a:pathLst>
              <a:path w="7236459" h="5000625">
                <a:moveTo>
                  <a:pt x="0" y="5000383"/>
                </a:moveTo>
                <a:lnTo>
                  <a:pt x="7236002" y="5000383"/>
                </a:lnTo>
                <a:lnTo>
                  <a:pt x="7236002" y="0"/>
                </a:lnTo>
                <a:lnTo>
                  <a:pt x="0" y="0"/>
                </a:lnTo>
                <a:lnTo>
                  <a:pt x="0" y="5000383"/>
                </a:lnTo>
                <a:close/>
              </a:path>
            </a:pathLst>
          </a:custGeom>
          <a:solidFill>
            <a:srgbClr val="14AA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C0EDB7A-AC59-4947-ADD1-C7BAF29E3501}"/>
              </a:ext>
            </a:extLst>
          </p:cNvPr>
          <p:cNvSpPr/>
          <p:nvPr userDrawn="1"/>
        </p:nvSpPr>
        <p:spPr>
          <a:xfrm>
            <a:off x="3788894" y="2721969"/>
            <a:ext cx="38910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800" b="1" spc="-15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Diskuse</a:t>
            </a:r>
            <a:endParaRPr lang="cs-CZ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049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F30260-5A00-4738-9AAA-6EF4B0B4D1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5047" y="1663430"/>
            <a:ext cx="10022732" cy="825128"/>
          </a:xfrm>
        </p:spPr>
        <p:txBody>
          <a:bodyPr anchor="b">
            <a:noAutofit/>
          </a:bodyPr>
          <a:lstStyle>
            <a:lvl1pPr algn="ctr">
              <a:defRPr sz="4000" b="1">
                <a:solidFill>
                  <a:srgbClr val="14AAE0"/>
                </a:solidFill>
              </a:defRPr>
            </a:lvl1pPr>
          </a:lstStyle>
          <a:p>
            <a:r>
              <a:rPr lang="cs-CZ" dirty="0"/>
              <a:t>Název prezentace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D44B338-1811-4028-8ACB-4AD36CCC0A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7225" y="5749047"/>
            <a:ext cx="3446835" cy="452335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Autor prezentace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8148666-F09A-4DB6-B39A-F4BEC79A21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23"/>
          <a:stretch/>
        </p:blipFill>
        <p:spPr>
          <a:xfrm>
            <a:off x="10695114" y="0"/>
            <a:ext cx="1496886" cy="68580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DEA2B0B5-E694-49ED-B93C-104D41A386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" t="91462" r="12181" b="-1"/>
          <a:stretch/>
        </p:blipFill>
        <p:spPr>
          <a:xfrm>
            <a:off x="6489" y="6274935"/>
            <a:ext cx="10688625" cy="58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365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7819C44-073B-43AF-82B4-50666B44D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9EC236D-01B7-4829-834E-3DD13B3D5D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F4B5E48-9DF6-4A93-976D-954F4257D3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D3ADE-5DBE-4ECE-B901-015EB2A1F9ED}" type="datetimeFigureOut">
              <a:rPr lang="cs-CZ" smtClean="0"/>
              <a:t>22.05.2023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1A0D9BC-5562-4B5E-9F06-DC00BFE054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28CF744-1ADF-4783-BAAD-DC00651BA3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82322-DC42-488A-832D-C71D8D5BD1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6653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  <p:sldLayoutId id="2147483655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49" r:id="rId9"/>
    <p:sldLayoutId id="2147483656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iscus.cz/web/svazy/?is_map_active=1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hyperlink" Target="https://www.youtube.com/watch?v=JmZytPyGz4Y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skatelevize.cz/porady/10116288585-archiv-ct24/218411058210016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www.youtube.com/watch?v=ms4dkoCythI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4D3AA39B-0984-4597-9526-D8F3C04A8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079524"/>
            <a:ext cx="9601200" cy="2566217"/>
          </a:xfrm>
        </p:spPr>
        <p:txBody>
          <a:bodyPr>
            <a:normAutofit/>
          </a:bodyPr>
          <a:lstStyle/>
          <a:p>
            <a:r>
              <a:rPr lang="cs-CZ" dirty="0"/>
              <a:t>Dějiny a organizace sportu 2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r>
              <a:rPr lang="cs-CZ" dirty="0"/>
              <a:t>Organizace sportu a TV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A6E2AED-5BCA-47E3-9050-12593E88F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4778476"/>
            <a:ext cx="9601200" cy="184354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/>
              <a:t>Školní rok: 2022/2023</a:t>
            </a:r>
          </a:p>
          <a:p>
            <a:pPr marL="0" indent="0">
              <a:buNone/>
            </a:pPr>
            <a:r>
              <a:rPr lang="cs-CZ" dirty="0"/>
              <a:t>Ročník: 1., denní studium</a:t>
            </a:r>
          </a:p>
          <a:p>
            <a:pPr marL="0" indent="0">
              <a:buNone/>
            </a:pPr>
            <a:r>
              <a:rPr lang="cs-CZ" dirty="0"/>
              <a:t>Přednášející: Mgr. Václav Pechman</a:t>
            </a:r>
          </a:p>
          <a:p>
            <a:pPr marL="0" indent="0">
              <a:buNone/>
            </a:pPr>
            <a:r>
              <a:rPr lang="cs-CZ" dirty="0"/>
              <a:t>Kontakt: vasek.pechman@seznam.cz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4717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 descr="Obsah obrázku stůl&#10;&#10;Popis byl vytvořen automaticky">
            <a:extLst>
              <a:ext uri="{FF2B5EF4-FFF2-40B4-BE49-F238E27FC236}">
                <a16:creationId xmlns:a16="http://schemas.microsoft.com/office/drawing/2014/main" id="{0CABF5A5-783B-AFA4-CE3A-4EA1DD3959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77"/>
          <a:stretch/>
        </p:blipFill>
        <p:spPr>
          <a:xfrm>
            <a:off x="3805083" y="89975"/>
            <a:ext cx="4852219" cy="668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676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 descr="Obsah obrázku stůl&#10;&#10;Popis byl vytvořen automaticky">
            <a:extLst>
              <a:ext uri="{FF2B5EF4-FFF2-40B4-BE49-F238E27FC236}">
                <a16:creationId xmlns:a16="http://schemas.microsoft.com/office/drawing/2014/main" id="{E5ECBE2E-13A4-A34C-9144-9B790B6806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340" y="176981"/>
            <a:ext cx="6322508" cy="6386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9782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4">
            <a:extLst>
              <a:ext uri="{FF2B5EF4-FFF2-40B4-BE49-F238E27FC236}">
                <a16:creationId xmlns:a16="http://schemas.microsoft.com/office/drawing/2014/main" id="{3C0A149C-6B33-7E10-B32F-1B8BF24EBD8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4447786" cy="4321277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cs-CZ" sz="2300" b="1" u="sng" dirty="0">
                <a:solidFill>
                  <a:srgbClr val="14AAE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Rozpad ČSTV</a:t>
            </a:r>
          </a:p>
          <a:p>
            <a:pPr marL="34290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cs-CZ" sz="2300" dirty="0">
                <a:solidFill>
                  <a:srgbClr val="14AAE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Obnovení činnosti organizacích zrušených v roce 1948 (Sokol, Orel, KČT)</a:t>
            </a:r>
          </a:p>
          <a:p>
            <a:pPr marL="34290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cs-CZ" sz="2300" dirty="0">
                <a:solidFill>
                  <a:srgbClr val="14AAE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Osamostatnění Českého olympijského výboru</a:t>
            </a:r>
          </a:p>
          <a:p>
            <a:pPr marL="34290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cs-CZ" sz="2300" dirty="0">
                <a:solidFill>
                  <a:srgbClr val="14AAE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Vznik Asociace tělovýchovných jednot (samostatnost kvůli majetkovému napětí)</a:t>
            </a:r>
          </a:p>
          <a:p>
            <a:pPr marL="34290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cs-CZ" sz="2300" dirty="0">
                <a:solidFill>
                  <a:srgbClr val="14AAE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Vznik Asociace sportu pro všechny (kořeny sportovního podnikání v 70. letech)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cs-CZ" sz="2300" dirty="0">
                <a:solidFill>
                  <a:srgbClr val="14AAE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Český svaz tělesné výchovy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</p:txBody>
      </p:sp>
      <p:sp>
        <p:nvSpPr>
          <p:cNvPr id="3" name="Zástupný obsah 5">
            <a:extLst>
              <a:ext uri="{FF2B5EF4-FFF2-40B4-BE49-F238E27FC236}">
                <a16:creationId xmlns:a16="http://schemas.microsoft.com/office/drawing/2014/main" id="{C69AD350-663F-DC27-1CAC-76CDF1AC8452}"/>
              </a:ext>
            </a:extLst>
          </p:cNvPr>
          <p:cNvSpPr txBox="1">
            <a:spLocks/>
          </p:cNvSpPr>
          <p:nvPr/>
        </p:nvSpPr>
        <p:spPr>
          <a:xfrm>
            <a:off x="4910917" y="0"/>
            <a:ext cx="5666597" cy="4321278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cs-CZ" sz="2600" b="1" u="sng" dirty="0">
                <a:solidFill>
                  <a:srgbClr val="14AAE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Zánik SVAZARMU</a:t>
            </a:r>
          </a:p>
          <a:p>
            <a:pPr marL="34290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cs-CZ" sz="2600" dirty="0">
                <a:solidFill>
                  <a:srgbClr val="14AAE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Obnovení činnosti Autoklubu ČR a Českého střeleckého svazu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cs-CZ" sz="2600" dirty="0">
                <a:solidFill>
                  <a:srgbClr val="14AAE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Vznik Sdružení technických sportů a činností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cs-CZ" sz="2600" dirty="0">
                <a:solidFill>
                  <a:srgbClr val="14AAE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MV – Resortní sportovní centrum OLYMP (Adam Ondra, Martina Sáblíková…)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cs-CZ" sz="2600" dirty="0">
                <a:solidFill>
                  <a:srgbClr val="14AAE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MO – Armádní sportovní centrum Dukla (Vítězslav Veselý, David Kostelecký, Josef Dostál…)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cs-CZ" sz="2600" dirty="0">
                <a:solidFill>
                  <a:srgbClr val="14AAE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MŠMT – Vysokoškolské sportovní centrum VICTORIA (, Lenka Šmídová, </a:t>
            </a:r>
            <a:r>
              <a:rPr lang="cs-CZ" sz="2600" dirty="0" err="1">
                <a:solidFill>
                  <a:srgbClr val="14AAE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Perušič</a:t>
            </a:r>
            <a:r>
              <a:rPr lang="cs-CZ" sz="2600" dirty="0">
                <a:solidFill>
                  <a:srgbClr val="14AAE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cs-CZ" sz="2600" dirty="0" err="1">
                <a:solidFill>
                  <a:srgbClr val="14AAE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Schweiner</a:t>
            </a:r>
            <a:r>
              <a:rPr lang="cs-CZ" sz="2600" dirty="0">
                <a:solidFill>
                  <a:srgbClr val="14AAE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5E698A65-AD4E-A061-B07E-E56C99B269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21277"/>
            <a:ext cx="10577514" cy="256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0552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6437C6E9-7EF4-6737-ABE8-995C5CA4B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75216"/>
            <a:ext cx="9601200" cy="921774"/>
          </a:xfrm>
        </p:spPr>
        <p:txBody>
          <a:bodyPr/>
          <a:lstStyle/>
          <a:p>
            <a:pPr algn="ctr"/>
            <a:r>
              <a:rPr lang="cs-CZ" dirty="0"/>
              <a:t>Současné české sportovní prostředí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D767FD4-541D-BE7D-5705-FF74E699D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996990"/>
            <a:ext cx="9601200" cy="3333136"/>
          </a:xfrm>
        </p:spPr>
        <p:txBody>
          <a:bodyPr/>
          <a:lstStyle/>
          <a:p>
            <a:pPr marL="0" indent="0" algn="ctr">
              <a:buNone/>
            </a:pPr>
            <a:r>
              <a:rPr lang="cs-CZ" sz="2400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„Organizace, instituce, spolky a sdružení, kde se realizuje předmětná činnost, nebo se sportovní činností bezprostředně souvisí, navazuje na ní, či jí vytváří podmínky“ </a:t>
            </a:r>
            <a:endParaRPr lang="cs-CZ" sz="2800" u="sng" dirty="0"/>
          </a:p>
          <a:p>
            <a:pPr marL="0" indent="0">
              <a:buNone/>
            </a:pP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= 2,5 mil. registrovaných sportovců, 20 tisíc sportovních organizací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F6BEF593-3E6D-ED2C-019D-B46EF102C7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66" y="3113289"/>
            <a:ext cx="8649907" cy="333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9915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66B6D94F-AE4F-56A2-69A4-DE00F943F7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828" y="480515"/>
            <a:ext cx="8328343" cy="589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110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F3ECFAD4-FB84-459D-B360-BEE58AA49A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934" y="480515"/>
            <a:ext cx="8478131" cy="589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1407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2DC0F9-E1BA-2411-53D4-FF7F07EA2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6424" y="13826"/>
            <a:ext cx="6176776" cy="1485900"/>
          </a:xfrm>
        </p:spPr>
        <p:txBody>
          <a:bodyPr>
            <a:normAutofit/>
          </a:bodyPr>
          <a:lstStyle/>
          <a:p>
            <a:r>
              <a:rPr lang="cs-CZ" dirty="0"/>
              <a:t>Český olympijský výbor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F5BB990-D818-82EF-20A3-D3DEA799A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6424" y="1195543"/>
            <a:ext cx="6176776" cy="5648631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</a:pPr>
            <a:r>
              <a:rPr lang="cs-CZ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Jediný subjekt oprávněný řídit olympijské hnutí v České republice</a:t>
            </a:r>
          </a:p>
          <a:p>
            <a:pPr>
              <a:lnSpc>
                <a:spcPct val="107000"/>
              </a:lnSpc>
            </a:pPr>
            <a:r>
              <a:rPr lang="cs-CZ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Realizuje veřejně prospěšnou činnost v zájmu českého sportu a zejména svých členů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Spolek, jehož účelem je </a:t>
            </a:r>
            <a:r>
              <a:rPr lang="cs-CZ" sz="2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„rozvíjet a šířit olympijské ideály a zastupovat a zabezpečovat účast České republiky na olympijských hrách.“</a:t>
            </a:r>
            <a:r>
              <a:rPr lang="cs-CZ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spcAft>
                <a:spcPts val="800"/>
              </a:spcAft>
              <a:buNone/>
            </a:pPr>
            <a:endParaRPr lang="cs-CZ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1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433DF90-0ED6-7BD7-D58D-2D78BB371C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27" y="1499726"/>
            <a:ext cx="3478539" cy="3858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668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2DC0F9-E1BA-2411-53D4-FF7F07EA2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1704" y="176982"/>
            <a:ext cx="6176776" cy="855405"/>
          </a:xfrm>
        </p:spPr>
        <p:txBody>
          <a:bodyPr>
            <a:normAutofit/>
          </a:bodyPr>
          <a:lstStyle/>
          <a:p>
            <a:r>
              <a:rPr lang="cs-CZ" dirty="0"/>
              <a:t>Česká unie sportu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B055FAB-7A65-3319-4A70-B46C6A7CDF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76" y="2427139"/>
            <a:ext cx="3093388" cy="200297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F5BB990-D818-82EF-20A3-D3DEA799A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1704" y="1032387"/>
            <a:ext cx="6176776" cy="5648631"/>
          </a:xfrm>
        </p:spPr>
        <p:txBody>
          <a:bodyPr>
            <a:normAutofit fontScale="77500" lnSpcReduction="20000"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Vznikla 27. dubna 2013 formou transformace a změny názvu ČSTV</a:t>
            </a:r>
          </a:p>
          <a:p>
            <a:pPr>
              <a:spcAft>
                <a:spcPts val="800"/>
              </a:spcAft>
            </a:pP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75 sportovních svazů, 8108 sportovních zařízení, 7458 tělovýchovných jednot a klubů, 14 529 sportovních oddílů, 1 004 656 evidovaných osob</a:t>
            </a:r>
          </a:p>
          <a:p>
            <a:pPr>
              <a:spcAft>
                <a:spcPts val="800"/>
              </a:spcAft>
            </a:pP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Největší střešní a servisní sportovní organizace v ČR</a:t>
            </a:r>
          </a:p>
          <a:p>
            <a:pPr>
              <a:spcAft>
                <a:spcPts val="800"/>
              </a:spcAft>
            </a:pP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Nejvyšší orgán = Valná hromada tvořená zástupci národních sportovních svazů a zástupců SK/TJ</a:t>
            </a:r>
          </a:p>
          <a:p>
            <a:pPr>
              <a:spcAft>
                <a:spcPts val="800"/>
              </a:spcAft>
            </a:pP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Výkonný výbor ČUS zajišťuje celoroční provoz ČUS</a:t>
            </a:r>
          </a:p>
          <a:p>
            <a:pPr>
              <a:spcAft>
                <a:spcPts val="800"/>
              </a:spcAft>
            </a:pP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Střediska: Nymburk, Brandýs nad Labem, PS Podolí a SA Strahov, dále pak a.s. Skiareál Špindlerův Mlýn, Sport. areál (SA) Harrachov, SKI Pec pod Sněžkou a lyžařský areál (LA) Zadov, s.r.o.</a:t>
            </a:r>
          </a:p>
          <a:p>
            <a:pPr>
              <a:spcAft>
                <a:spcPts val="800"/>
              </a:spcAft>
            </a:pPr>
            <a:r>
              <a:rPr lang="cs-CZ" u="sng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https://iscus.cz/web/svazy/?is_map_active=1</a:t>
            </a:r>
            <a:endParaRPr lang="cs-CZ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11026483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2DC0F9-E1BA-2411-53D4-FF7F07EA2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6785" y="-94011"/>
            <a:ext cx="6675455" cy="855029"/>
          </a:xfrm>
        </p:spPr>
        <p:txBody>
          <a:bodyPr>
            <a:normAutofit/>
          </a:bodyPr>
          <a:lstStyle/>
          <a:p>
            <a:r>
              <a:rPr lang="cs-CZ" dirty="0"/>
              <a:t>Sdružení sportovních svazů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F5BB990-D818-82EF-20A3-D3DEA799A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6785" y="760036"/>
            <a:ext cx="6176776" cy="17241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510 000 členů (Sdružení hasičů Čech, Moravy a Slezska = 358 897 členů), 21 členských svazů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Druhá největší sportovní organizace v zemi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Rozvoj amatérského a mládežnického sportu</a:t>
            </a:r>
          </a:p>
          <a:p>
            <a:pPr marL="0" indent="0">
              <a:buNone/>
            </a:pPr>
            <a:endParaRPr lang="cs-CZ" sz="1100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C8F76D66-5705-D979-8047-EC72196A9A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24" y="0"/>
            <a:ext cx="2234921" cy="2234921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BE0BFA22-06EA-0190-37F9-447BE5A7B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29" y="2491055"/>
            <a:ext cx="10506751" cy="436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0163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2DC0F9-E1BA-2411-53D4-FF7F07EA2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9784" y="0"/>
            <a:ext cx="6176776" cy="1485900"/>
          </a:xfrm>
        </p:spPr>
        <p:txBody>
          <a:bodyPr>
            <a:normAutofit/>
          </a:bodyPr>
          <a:lstStyle/>
          <a:p>
            <a:r>
              <a:rPr lang="cs-CZ" dirty="0"/>
              <a:t>Česká obec sokolská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F5BB990-D818-82EF-20A3-D3DEA799A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9784" y="1209369"/>
            <a:ext cx="6176776" cy="5648631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180 000 cvičenců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Sportovní + pohybové aktivity, kulturní + vlastenecká činnost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Tělocvičné jednoty sdružené do 42 žup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Vyvrcholením činnosti je VŠESOKOLSKÝ SLET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cs-CZ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800" dirty="0">
                <a:hlinkClick r:id="rId2"/>
              </a:rPr>
              <a:t>https://www.youtube.com/watch?v=JmZytPyGz4Y</a:t>
            </a:r>
            <a:endParaRPr lang="cs-CZ" sz="1800" dirty="0"/>
          </a:p>
          <a:p>
            <a:pPr marL="0" indent="0">
              <a:buNone/>
            </a:pPr>
            <a:endParaRPr lang="cs-CZ" sz="11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2711A1E-8051-C570-BF36-AAF76F1DB8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80" y="2256504"/>
            <a:ext cx="4024344" cy="268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083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4198DAEB-49AB-EDC0-79BA-51CB8F2165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65" y="1580859"/>
            <a:ext cx="3093388" cy="3887636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D6F8258-80BB-898C-DCFB-A2A702122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8333" y="192104"/>
            <a:ext cx="7417790" cy="6665896"/>
          </a:xfrm>
        </p:spPr>
        <p:txBody>
          <a:bodyPr>
            <a:normAutofit fontScale="70000" lnSpcReduction="20000"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cs-CZ" sz="3200" b="1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31.3. 1948: sjednocení sportovního hnutí do jednotné tělovýchovné organizace České obce sokolské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+ Státní výbor pro tělesnou výchovu a sport, Státní úřad pro tělesnou výchovu a sport</a:t>
            </a:r>
          </a:p>
          <a:p>
            <a:pPr marL="0" indent="0">
              <a:spcAft>
                <a:spcPts val="800"/>
              </a:spcAft>
              <a:buNone/>
            </a:pPr>
            <a:endParaRPr lang="cs-CZ" sz="3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cs-CZ" sz="3200" b="1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4.11. 1951: Svaz pro spolupráci s armádou (SVAZARM)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cs-CZ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Dobrovolná organizace provádějící brannou výchovu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cs-CZ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Státní kontrola sportovní a technické odbornosti (motorismus, střelba, modelářství, kynologie, radioamatéři)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cs-CZ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Příprava k výkonu základní vojenské služby a příprava k civilní obraně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cs-CZ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Dukelský závod branné zdatnosti (léto), Sokolovský závod branné zdatnosti (zima)</a:t>
            </a:r>
          </a:p>
          <a:p>
            <a:pPr marL="73152" indent="0">
              <a:spcAft>
                <a:spcPts val="800"/>
              </a:spcAft>
              <a:buNone/>
            </a:pPr>
            <a:r>
              <a:rPr lang="cs-CZ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(v roce 1955 více než 500 000 závodníků)</a:t>
            </a:r>
            <a:endParaRPr lang="cs-CZ" sz="3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cs-CZ" sz="3200" dirty="0"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https://www.ceskatelevize.cz/porady/10116288585-archiv-ct24/218411058210016/</a:t>
            </a:r>
            <a:endParaRPr lang="cs-CZ" sz="3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endParaRPr lang="cs-CZ" sz="3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endParaRPr lang="cs-CZ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val="21077619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2DC0F9-E1BA-2411-53D4-FF7F07EA2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3144" y="0"/>
            <a:ext cx="6176776" cy="1485900"/>
          </a:xfrm>
        </p:spPr>
        <p:txBody>
          <a:bodyPr>
            <a:normAutofit/>
          </a:bodyPr>
          <a:lstStyle/>
          <a:p>
            <a:r>
              <a:rPr lang="cs-CZ" sz="3600" dirty="0"/>
              <a:t>Orel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F5BB990-D818-82EF-20A3-D3DEA799A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9784" y="2129667"/>
            <a:ext cx="6176776" cy="5648631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</a:pP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Křesťanská sportovní organizace, vznik v roce 1909</a:t>
            </a:r>
          </a:p>
          <a:p>
            <a:pPr>
              <a:lnSpc>
                <a:spcPct val="107000"/>
              </a:lnSpc>
            </a:pP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18 000 členů, 250 jednot, 23 žup po celé republice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Sport pro všechny v duchu křesťanských hodnot</a:t>
            </a:r>
          </a:p>
          <a:p>
            <a:pPr marL="0" indent="0">
              <a:buNone/>
            </a:pPr>
            <a:endParaRPr lang="cs-CZ" sz="1100" dirty="0"/>
          </a:p>
        </p:txBody>
      </p:sp>
      <p:pic>
        <p:nvPicPr>
          <p:cNvPr id="6" name="Obrázek 5" descr="Obsah obrázku text, klipart&#10;&#10;Popis byl vytvořen automaticky">
            <a:extLst>
              <a:ext uri="{FF2B5EF4-FFF2-40B4-BE49-F238E27FC236}">
                <a16:creationId xmlns:a16="http://schemas.microsoft.com/office/drawing/2014/main" id="{7D5E6EF3-C72B-59DF-5E0A-2A09B303D3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16" y="2513677"/>
            <a:ext cx="3409950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3794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2DC0F9-E1BA-2411-53D4-FF7F07EA2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824" y="176982"/>
            <a:ext cx="6176776" cy="1485900"/>
          </a:xfrm>
        </p:spPr>
        <p:txBody>
          <a:bodyPr>
            <a:normAutofit/>
          </a:bodyPr>
          <a:lstStyle/>
          <a:p>
            <a:r>
              <a:rPr lang="cs-CZ" dirty="0"/>
              <a:t>Klub českých turistů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F5BB990-D818-82EF-20A3-D3DEA799A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0824" y="1662882"/>
            <a:ext cx="5384296" cy="5648631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</a:pP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Zájmové sdružení působící od roku 1888, více než 30 000 členů</a:t>
            </a:r>
          </a:p>
          <a:p>
            <a:pPr>
              <a:lnSpc>
                <a:spcPct val="107000"/>
              </a:lnSpc>
            </a:pP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Turistické akce pro členy i veřejnost (pochod Praha-Prčice)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Značení turistických tras</a:t>
            </a:r>
          </a:p>
          <a:p>
            <a:pPr marL="0" indent="0">
              <a:buNone/>
            </a:pPr>
            <a:endParaRPr lang="cs-CZ" sz="11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87627DD-FAEB-A7B6-6FE0-705B500D5B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545" y="2239450"/>
            <a:ext cx="21336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1890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2DC0F9-E1BA-2411-53D4-FF7F07EA2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7840" y="176982"/>
            <a:ext cx="10281592" cy="1058656"/>
          </a:xfrm>
        </p:spPr>
        <p:txBody>
          <a:bodyPr>
            <a:normAutofit/>
          </a:bodyPr>
          <a:lstStyle/>
          <a:p>
            <a:r>
              <a:rPr lang="cs-CZ" sz="3600" b="1" dirty="0"/>
              <a:t>Česká asociace sport pro všechny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F5BB990-D818-82EF-20A3-D3DEA799A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7864" y="1252076"/>
            <a:ext cx="6176776" cy="5648631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</a:pPr>
            <a:r>
              <a:rPr lang="cs-CZ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60 000 registrovaných členů</a:t>
            </a:r>
          </a:p>
          <a:p>
            <a:pPr>
              <a:lnSpc>
                <a:spcPct val="107000"/>
              </a:lnSpc>
            </a:pPr>
            <a:r>
              <a:rPr lang="cs-CZ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Pojetí sportu skrze přístup fitness-wellness</a:t>
            </a:r>
          </a:p>
          <a:p>
            <a:pPr>
              <a:lnSpc>
                <a:spcPct val="107000"/>
              </a:lnSpc>
            </a:pPr>
            <a:r>
              <a:rPr lang="cs-CZ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Přiměřené nároky fyzické aktivity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ČESKÁ TANEČNÍ ORGANIZACE, UNIE JÓGY, ČESKÝ SVAZ REKREAČNÍHO SPORTU</a:t>
            </a:r>
          </a:p>
          <a:p>
            <a:pPr marL="0" indent="0">
              <a:buNone/>
            </a:pPr>
            <a:endParaRPr lang="cs-CZ" sz="11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4B60CD3-D024-1ED9-6827-CEB79A7343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031129"/>
            <a:ext cx="2028825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4588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2DC0F9-E1BA-2411-53D4-FF7F07EA2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6423" y="171084"/>
            <a:ext cx="6675455" cy="1485900"/>
          </a:xfrm>
        </p:spPr>
        <p:txBody>
          <a:bodyPr>
            <a:normAutofit/>
          </a:bodyPr>
          <a:lstStyle/>
          <a:p>
            <a:r>
              <a:rPr lang="cs-CZ" dirty="0"/>
              <a:t>Asociace tělovýchovných jednot a sportovních klubů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F5BB990-D818-82EF-20A3-D3DEA799A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6423" y="1662882"/>
            <a:ext cx="6176776" cy="5018136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24 členských jednot/sportovních klubů, 5377 členů</a:t>
            </a:r>
          </a:p>
          <a:p>
            <a:pPr>
              <a:lnSpc>
                <a:spcPct val="107000"/>
              </a:lnSpc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Vytváření předpokladů pro úspěšné zabezpečení rozvoje sportu, tělovýchovy a turistiky</a:t>
            </a:r>
          </a:p>
          <a:p>
            <a:pPr>
              <a:lnSpc>
                <a:spcPct val="107000"/>
              </a:lnSpc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Zajišťování finančních prostředků a jejich následné přerozdělení mezi členy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Reprezentace členské základny ve vztahu k orgánům a institucím ČR</a:t>
            </a:r>
          </a:p>
          <a:p>
            <a:pPr marL="0" indent="0">
              <a:buNone/>
            </a:pPr>
            <a:endParaRPr lang="cs-CZ" sz="1100" dirty="0"/>
          </a:p>
        </p:txBody>
      </p:sp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389840D4-CE44-EC52-3CCE-B6297594E9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90" y="85749"/>
            <a:ext cx="3691733" cy="6686501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B7066162-C14F-BDA4-4317-A083471137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788" y="4461970"/>
            <a:ext cx="3104762" cy="22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314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2DC0F9-E1BA-2411-53D4-FF7F07EA2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6424" y="176982"/>
            <a:ext cx="6176776" cy="1485900"/>
          </a:xfrm>
        </p:spPr>
        <p:txBody>
          <a:bodyPr>
            <a:normAutofit/>
          </a:bodyPr>
          <a:lstStyle/>
          <a:p>
            <a:r>
              <a:rPr lang="cs-CZ" dirty="0"/>
              <a:t>Asociace školních sportovních klubů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F5BB990-D818-82EF-20A3-D3DEA799A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6424" y="1850928"/>
            <a:ext cx="6176776" cy="4841154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</a:pP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Čtvrtá největší sportovní organizace podle počtu členů</a:t>
            </a:r>
          </a:p>
          <a:p>
            <a:pPr>
              <a:lnSpc>
                <a:spcPct val="107000"/>
              </a:lnSpc>
            </a:pP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Pohybové a sportovní aktivity ve školních sportovních klubech</a:t>
            </a:r>
          </a:p>
          <a:p>
            <a:pPr>
              <a:lnSpc>
                <a:spcPct val="107000"/>
              </a:lnSpc>
            </a:pP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 úzké spolupráci s vládními/resortními orgány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Sportovní liga škol o pohár MŠMT, </a:t>
            </a:r>
            <a:r>
              <a:rPr lang="cs-CZ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McDonald´s</a:t>
            </a: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Cup, vzdělávací aktivity pro vedoucí činnosti)</a:t>
            </a:r>
          </a:p>
          <a:p>
            <a:pPr marL="0" indent="0">
              <a:buNone/>
            </a:pPr>
            <a:endParaRPr lang="cs-CZ" sz="11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203CAA9-75B3-29C5-827E-A1ABA6D844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222500"/>
            <a:ext cx="2413000" cy="241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6727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2DC0F9-E1BA-2411-53D4-FF7F07EA2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7510" y="106927"/>
            <a:ext cx="6176776" cy="1485900"/>
          </a:xfrm>
        </p:spPr>
        <p:txBody>
          <a:bodyPr>
            <a:normAutofit/>
          </a:bodyPr>
          <a:lstStyle/>
          <a:p>
            <a:r>
              <a:rPr lang="cs-CZ" dirty="0"/>
              <a:t>Letecká amatérská asociace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F5BB990-D818-82EF-20A3-D3DEA799A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7510" y="1592827"/>
            <a:ext cx="6176776" cy="5265173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</a:pP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6400 členů, 7900 letadel, 10 000 pilotů</a:t>
            </a:r>
          </a:p>
          <a:p>
            <a:pPr>
              <a:lnSpc>
                <a:spcPct val="107000"/>
              </a:lnSpc>
            </a:pP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Správní činnost v oblasti sportovních létajících zařízení</a:t>
            </a:r>
          </a:p>
          <a:p>
            <a:pPr>
              <a:lnSpc>
                <a:spcPct val="107000"/>
              </a:lnSpc>
            </a:pP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Nekomerční, rekreační a sportovní létání</a:t>
            </a:r>
          </a:p>
          <a:p>
            <a:pPr>
              <a:lnSpc>
                <a:spcPct val="107000"/>
              </a:lnSpc>
            </a:pP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Certifikace, vydávání oprávnění a provoz létajících zařízení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Paragliding, vrtulníky, </a:t>
            </a:r>
            <a:r>
              <a:rPr lang="cs-CZ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ultralighty</a:t>
            </a: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kluzáky…</a:t>
            </a:r>
          </a:p>
          <a:p>
            <a:pPr marL="0" indent="0">
              <a:buNone/>
            </a:pPr>
            <a:endParaRPr lang="cs-CZ" sz="11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4BD83E2-BCDD-3CF5-78A6-BF07AFBAEA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5" y="2881312"/>
            <a:ext cx="4181475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1747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4">
            <a:extLst>
              <a:ext uri="{FF2B5EF4-FFF2-40B4-BE49-F238E27FC236}">
                <a16:creationId xmlns:a16="http://schemas.microsoft.com/office/drawing/2014/main" id="{12865344-61C0-8828-9DA9-10BC834E6852}"/>
              </a:ext>
            </a:extLst>
          </p:cNvPr>
          <p:cNvSpPr txBox="1">
            <a:spLocks/>
          </p:cNvSpPr>
          <p:nvPr/>
        </p:nvSpPr>
        <p:spPr>
          <a:xfrm>
            <a:off x="883920" y="517684"/>
            <a:ext cx="4443984" cy="8239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b="1" dirty="0">
                <a:solidFill>
                  <a:srgbClr val="14AAE0"/>
                </a:solidFill>
              </a:rPr>
              <a:t>Autoklub ČR</a:t>
            </a:r>
          </a:p>
        </p:txBody>
      </p:sp>
      <p:sp>
        <p:nvSpPr>
          <p:cNvPr id="3" name="Zástupný obsah 5">
            <a:extLst>
              <a:ext uri="{FF2B5EF4-FFF2-40B4-BE49-F238E27FC236}">
                <a16:creationId xmlns:a16="http://schemas.microsoft.com/office/drawing/2014/main" id="{44678CEE-74C3-77CF-7DE9-641AF24A13F2}"/>
              </a:ext>
            </a:extLst>
          </p:cNvPr>
          <p:cNvSpPr txBox="1">
            <a:spLocks/>
          </p:cNvSpPr>
          <p:nvPr/>
        </p:nvSpPr>
        <p:spPr>
          <a:xfrm>
            <a:off x="883920" y="1666568"/>
            <a:ext cx="4443984" cy="321514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400" dirty="0">
                <a:solidFill>
                  <a:srgbClr val="14AAE0"/>
                </a:solidFill>
              </a:rPr>
              <a:t>Samostatný, suverénní a dobrovolným spolek zájemců o motorismus</a:t>
            </a:r>
          </a:p>
        </p:txBody>
      </p:sp>
      <p:pic>
        <p:nvPicPr>
          <p:cNvPr id="4" name="Obrázek 3" descr="Obsah obrázku text, podepsat, ozubené kolo&#10;&#10;Popis byl vytvořen automaticky">
            <a:extLst>
              <a:ext uri="{FF2B5EF4-FFF2-40B4-BE49-F238E27FC236}">
                <a16:creationId xmlns:a16="http://schemas.microsoft.com/office/drawing/2014/main" id="{DAA37F7D-A7C7-0025-21A7-D309924EA1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534" y="3810153"/>
            <a:ext cx="2143125" cy="2143125"/>
          </a:xfrm>
          <a:prstGeom prst="rect">
            <a:avLst/>
          </a:prstGeom>
        </p:spPr>
      </p:pic>
      <p:sp>
        <p:nvSpPr>
          <p:cNvPr id="5" name="Zástupný text 6">
            <a:extLst>
              <a:ext uri="{FF2B5EF4-FFF2-40B4-BE49-F238E27FC236}">
                <a16:creationId xmlns:a16="http://schemas.microsoft.com/office/drawing/2014/main" id="{4C7AF20D-2079-6DC5-C5A7-924DA76DA311}"/>
              </a:ext>
            </a:extLst>
          </p:cNvPr>
          <p:cNvSpPr txBox="1">
            <a:spLocks/>
          </p:cNvSpPr>
          <p:nvPr/>
        </p:nvSpPr>
        <p:spPr>
          <a:xfrm>
            <a:off x="6096000" y="456248"/>
            <a:ext cx="4443984" cy="8239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b="1" dirty="0">
                <a:solidFill>
                  <a:srgbClr val="14AAE0"/>
                </a:solidFill>
              </a:rPr>
              <a:t>Český střelecký svaz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8C18EBE-C5D9-0685-6EFB-A4D2928E940F}"/>
              </a:ext>
            </a:extLst>
          </p:cNvPr>
          <p:cNvSpPr txBox="1"/>
          <p:nvPr/>
        </p:nvSpPr>
        <p:spPr>
          <a:xfrm>
            <a:off x="5608320" y="1463363"/>
            <a:ext cx="444398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cs-CZ" sz="2400" dirty="0">
                <a:solidFill>
                  <a:srgbClr val="14AAE0"/>
                </a:solidFill>
              </a:rPr>
              <a:t>Vznik: 10. května 1990</a:t>
            </a:r>
          </a:p>
          <a:p>
            <a:pPr marL="0" indent="0">
              <a:buNone/>
            </a:pPr>
            <a:r>
              <a:rPr lang="cs-CZ" sz="2400" dirty="0">
                <a:solidFill>
                  <a:srgbClr val="14AAE0"/>
                </a:solidFill>
              </a:rPr>
              <a:t>Národní organizace sdružující sportovní střelce v České republice</a:t>
            </a:r>
          </a:p>
        </p:txBody>
      </p:sp>
      <p:pic>
        <p:nvPicPr>
          <p:cNvPr id="8" name="Obrázek 7" descr="Obsah obrázku text, klipart&#10;&#10;Popis byl vytvořen automaticky">
            <a:extLst>
              <a:ext uri="{FF2B5EF4-FFF2-40B4-BE49-F238E27FC236}">
                <a16:creationId xmlns:a16="http://schemas.microsoft.com/office/drawing/2014/main" id="{FB3A11AE-5D81-F17B-738C-4A6322C00D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655" y="3652990"/>
            <a:ext cx="1857375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3929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5796E0-6A92-E78E-642D-370144DC1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7484"/>
            <a:ext cx="10363200" cy="1485900"/>
          </a:xfrm>
        </p:spPr>
        <p:txBody>
          <a:bodyPr>
            <a:normAutofit/>
          </a:bodyPr>
          <a:lstStyle/>
          <a:p>
            <a:r>
              <a:rPr lang="cs-CZ" dirty="0"/>
              <a:t>Sportovní svazy</a:t>
            </a:r>
          </a:p>
        </p:txBody>
      </p:sp>
      <p:pic>
        <p:nvPicPr>
          <p:cNvPr id="5" name="Obrázek 4" descr="Obsah obrázku stůl&#10;&#10;Popis byl vytvořen automaticky">
            <a:extLst>
              <a:ext uri="{FF2B5EF4-FFF2-40B4-BE49-F238E27FC236}">
                <a16:creationId xmlns:a16="http://schemas.microsoft.com/office/drawing/2014/main" id="{396C9DFD-6A14-DC60-38DB-B4E81DA1C8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68" b="2"/>
          <a:stretch/>
        </p:blipFill>
        <p:spPr>
          <a:xfrm>
            <a:off x="243840" y="2021566"/>
            <a:ext cx="4028586" cy="4348699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C3A25F9-6B3D-FB5D-692C-306FF7268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0264" y="1917590"/>
            <a:ext cx="6176776" cy="5029200"/>
          </a:xfrm>
        </p:spPr>
        <p:txBody>
          <a:bodyPr>
            <a:normAutofit fontScale="92500"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= základ českého sportu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• Rozhodující článek sportovní přípravy a tréninkového procesu, ve spolupráci s RSC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• Koncepce a tréninkový systém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• Výběr a péče o sportovně talentovanou mládež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• Formování reprezentačních družstev ČR (příjemci státních dotací na sportovní reprezentaci)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• Zodpovědnost za výkonnost a sportovní výsledky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• Spolupráce s Českým olympijským výborem při přípravě na OH</a:t>
            </a:r>
          </a:p>
          <a:p>
            <a:pPr marL="0" indent="0">
              <a:buNone/>
            </a:pP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8930678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474400-AE45-82C1-134C-613A3DB23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39" y="255639"/>
            <a:ext cx="7138218" cy="1039761"/>
          </a:xfrm>
        </p:spPr>
        <p:txBody>
          <a:bodyPr>
            <a:normAutofit/>
          </a:bodyPr>
          <a:lstStyle/>
          <a:p>
            <a:r>
              <a:rPr lang="cs-CZ" dirty="0"/>
              <a:t>Národní sportovní agentura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2BC6FDD-8B04-EF90-E5FB-C971D1D29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471" y="1017639"/>
            <a:ext cx="6478109" cy="5840361"/>
          </a:xfrm>
        </p:spPr>
        <p:txBody>
          <a:bodyPr>
            <a:normAutofit fontScale="92500" lnSpcReduction="20000"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zřízena 1. 8. 2019</a:t>
            </a:r>
          </a:p>
          <a:p>
            <a:pPr>
              <a:spcAft>
                <a:spcPts val="800"/>
              </a:spcAft>
            </a:pP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• od 1. 1. 2020 přebrala od MŠMT kompetence v oblasti státní politiky ve sportu a bude připravovat a vyhlašovat dotační programy na rok 2021 a další roky</a:t>
            </a:r>
          </a:p>
          <a:p>
            <a:pPr>
              <a:spcAft>
                <a:spcPts val="800"/>
              </a:spcAft>
            </a:pP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• MŠMT definitivně ukončí činnost v oblasti podpory sportu v polovině roku 2021.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Národní rada pro sport – poradní orgán </a:t>
            </a:r>
          </a:p>
          <a:p>
            <a:pPr>
              <a:spcAft>
                <a:spcPts val="800"/>
              </a:spcAft>
            </a:pP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• Cíl: dosáhnout harmonického sportovního prostředí, které bude vychovávat úspěšné vrcholové sportovce reprezentující naši zemi v zahraničí, ale i podporovat rekreační sportovce, pro které je pohyb relaxační aktivitou ke škole či zaměstnání. </a:t>
            </a:r>
          </a:p>
          <a:p>
            <a:pPr>
              <a:spcAft>
                <a:spcPts val="800"/>
              </a:spcAft>
            </a:pP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• Cíl: správné nastavení dotačních programů a zprostředkování spolupráce mezi sportovními kluby a místní samosprávou. </a:t>
            </a:r>
          </a:p>
          <a:p>
            <a:pPr marL="0" indent="0">
              <a:buNone/>
            </a:pPr>
            <a:endParaRPr lang="cs-CZ" sz="1300" dirty="0"/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835447FB-B740-14D0-4DA7-24EA5ABF14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557" y="2604105"/>
            <a:ext cx="3299579" cy="164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7083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92FCAA16-5B5C-76C6-D102-95AFDF94D3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218" y="480515"/>
            <a:ext cx="7989563" cy="589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22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405824-12C4-66B1-4B6D-4DAD7E2C7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790" y="391324"/>
            <a:ext cx="10233976" cy="538317"/>
          </a:xfrm>
        </p:spPr>
        <p:txBody>
          <a:bodyPr>
            <a:normAutofit fontScale="90000"/>
          </a:bodyPr>
          <a:lstStyle/>
          <a:p>
            <a:r>
              <a:rPr lang="cs-CZ" sz="31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Zákon č. 71/1952 Sb. o organizaci tělesné výchovy a sportu</a:t>
            </a:r>
            <a:br>
              <a:rPr lang="cs-CZ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sz="2400" b="1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1182B58-D358-D884-9734-717494AF7E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5" y="1371424"/>
            <a:ext cx="5578753" cy="5339092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52C3CD-9B57-90A7-3347-3BBD5CF065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676312"/>
            <a:ext cx="4758845" cy="4729316"/>
          </a:xfrm>
        </p:spPr>
        <p:txBody>
          <a:bodyPr>
            <a:normAutofit fontScale="92500"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„V zájmu rozšíření účasti a posílení aktivity a iniciativy pracujících“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=&gt; DSO (Dobrovolné sportovní organizace) pod ROH (Revolučním odborovým hnutím):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Spartak (strojírenství), Baník (hornictví), Dynamo (energetika), Tatran (dřevařství), Jiskra (textilní a kožedělný průmysl), Slavoj (potravinářství), Lokomotiva (železnice) Slovan (státní správa, zdravotnictví), Slavia (školství)</a:t>
            </a:r>
          </a:p>
          <a:p>
            <a:pPr marL="0" indent="0">
              <a:spcAft>
                <a:spcPts val="800"/>
              </a:spcAft>
              <a:buNone/>
            </a:pPr>
            <a:endParaRPr lang="cs-CZ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7920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24A63824-E440-32BA-0DCC-5F0FA16BA9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191" y="480515"/>
            <a:ext cx="8387617" cy="589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2679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0AD3C7-3229-0571-26B1-74C3CD990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Sport a ekonomika v České republice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EC62F3-45C2-7E71-B9D8-5CA92B4A4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014" y="1785998"/>
            <a:ext cx="10116766" cy="5077839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Jedna koruna investovaná do sportu ušetří čtyři koruny ve zdravotnictví (studie ekonomického fóra v Davosu, 2009)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Jako ekonomické odvětví přináší sport do rozpočtu více prostředků, než dotacemi získává (přebytek až 3,7 mld. Kč)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Výdaje na podporu sportu v porovnání s vývojem státního rozpočtu trvale klesají; sportovní činnost v ČR je podfinancovaná z veřejných rozpočtů o cca 2 mld. Kč.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NSA přislíbila až 12 miliard Kč pro sport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398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ACF7CF-0975-8327-399D-8C3781ED5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2145" y="0"/>
            <a:ext cx="5791535" cy="1295400"/>
          </a:xfrm>
        </p:spPr>
        <p:txBody>
          <a:bodyPr>
            <a:normAutofit/>
          </a:bodyPr>
          <a:lstStyle/>
          <a:p>
            <a:r>
              <a:rPr lang="cs-CZ" sz="3600" dirty="0"/>
              <a:t>Československý svaz tělesné výchovy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6D68AD2-DF9D-5D88-B3C1-CD1433BADD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0" r="12971" b="1"/>
          <a:stretch/>
        </p:blipFill>
        <p:spPr>
          <a:xfrm>
            <a:off x="-1" y="10"/>
            <a:ext cx="4373546" cy="685799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11FC5A-700E-ECD9-6BE9-EECDA8C41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2145" y="1295400"/>
            <a:ext cx="6004895" cy="542986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sz="2400" b="1" dirty="0"/>
              <a:t>únor 19</a:t>
            </a:r>
            <a:r>
              <a:rPr lang="cs-CZ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56: XX. sjezd Komunistické strany Sovětského svazu (kritika kultu osobnosti)</a:t>
            </a:r>
          </a:p>
          <a:p>
            <a:pPr marL="0" indent="0">
              <a:buNone/>
            </a:pPr>
            <a:r>
              <a:rPr lang="cs-CZ" sz="2400" dirty="0">
                <a:cs typeface="Times New Roman" panose="02020603050405020304" pitchFamily="18" charset="0"/>
              </a:rPr>
              <a:t>-&gt; uznání neschopnosti státu nahradit společenské organizace</a:t>
            </a:r>
          </a:p>
          <a:p>
            <a:pPr marL="0" indent="0">
              <a:buNone/>
            </a:pPr>
            <a:r>
              <a:rPr lang="cs-CZ" sz="2400" dirty="0">
                <a:cs typeface="Times New Roman" panose="02020603050405020304" pitchFamily="18" charset="0"/>
              </a:rPr>
              <a:t>+ chybějící princip dobrovolnosti jako faktor zdravého rozvoje odvětví</a:t>
            </a:r>
          </a:p>
          <a:p>
            <a:pPr marL="0" indent="0">
              <a:buNone/>
            </a:pPr>
            <a:r>
              <a:rPr lang="cs-CZ" sz="2400" b="1" dirty="0">
                <a:cs typeface="Times New Roman" panose="02020603050405020304" pitchFamily="18" charset="0"/>
              </a:rPr>
              <a:t>ČSTV, Jednotná dobrovolná tělovýchovná organizace (</a:t>
            </a:r>
            <a:r>
              <a:rPr lang="cs-CZ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56/57)</a:t>
            </a:r>
            <a:endParaRPr lang="cs-CZ" sz="2400" b="1" dirty="0"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cs-CZ" sz="2400" dirty="0">
                <a:cs typeface="Times New Roman" panose="02020603050405020304" pitchFamily="18" charset="0"/>
              </a:rPr>
              <a:t>Jediný představitel hnutí, správce sektoru, nadřazený orgán všech sportovních svazů</a:t>
            </a:r>
          </a:p>
          <a:p>
            <a:pPr>
              <a:buFontTx/>
              <a:buChar char="-"/>
            </a:pPr>
            <a:r>
              <a:rPr lang="cs-CZ" sz="2400" dirty="0">
                <a:cs typeface="Times New Roman" panose="02020603050405020304" pitchFamily="18" charset="0"/>
              </a:rPr>
              <a:t>Krajské a okresní organizace a výbory</a:t>
            </a:r>
          </a:p>
          <a:p>
            <a:pPr>
              <a:buFontTx/>
              <a:buChar char="-"/>
            </a:pPr>
            <a:r>
              <a:rPr lang="cs-CZ" sz="2400" dirty="0">
                <a:cs typeface="Times New Roman" panose="02020603050405020304" pitchFamily="18" charset="0"/>
              </a:rPr>
              <a:t>ÚV ČSTV (7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5 členů) – nejvyšší orgán řídící činnost mezi sjezdy</a:t>
            </a:r>
          </a:p>
          <a:p>
            <a:pPr>
              <a:buFontTx/>
              <a:buChar char="-"/>
            </a:pPr>
            <a:r>
              <a:rPr lang="cs-CZ" sz="2400" dirty="0">
                <a:cs typeface="Times New Roman" panose="02020603050405020304" pitchFamily="18" charset="0"/>
              </a:rPr>
              <a:t>Tělovýchovné jednoty (jednotlivé oddíly podle sportovního odvětví)</a:t>
            </a:r>
          </a:p>
          <a:p>
            <a:pPr marL="0" indent="0">
              <a:buNone/>
            </a:pPr>
            <a:r>
              <a:rPr lang="cs-CZ" sz="2400" dirty="0">
                <a:cs typeface="Times New Roman" panose="02020603050405020304" pitchFamily="18" charset="0"/>
              </a:rPr>
              <a:t>	a)	Základní rekreační tělesná výchova</a:t>
            </a:r>
          </a:p>
          <a:p>
            <a:pPr marL="0" indent="0">
              <a:buNone/>
            </a:pPr>
            <a:r>
              <a:rPr lang="cs-CZ" sz="2400" dirty="0">
                <a:cs typeface="Times New Roman" panose="02020603050405020304" pitchFamily="18" charset="0"/>
              </a:rPr>
              <a:t>	b) 	Turistika</a:t>
            </a:r>
          </a:p>
          <a:p>
            <a:pPr marL="0" indent="0">
              <a:buNone/>
            </a:pPr>
            <a:r>
              <a:rPr lang="cs-CZ" sz="2400" dirty="0">
                <a:cs typeface="Times New Roman" panose="02020603050405020304" pitchFamily="18" charset="0"/>
              </a:rPr>
              <a:t>+ financování vrcholového sportu a středisek mládeže</a:t>
            </a:r>
          </a:p>
          <a:p>
            <a:pPr marL="0" indent="0">
              <a:buNone/>
            </a:pPr>
            <a:endParaRPr lang="cs-CZ" sz="24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400" dirty="0">
                <a:cs typeface="Times New Roman" panose="02020603050405020304" pitchFamily="18" charset="0"/>
              </a:rPr>
              <a:t>(demokratický centralismus zavazující k respektování nařízení vyšších orgánů nižšími správními celky)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567429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86007D-FA10-ABF7-DC96-C88FC41BA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4181" y="309716"/>
            <a:ext cx="5530939" cy="848524"/>
          </a:xfrm>
        </p:spPr>
        <p:txBody>
          <a:bodyPr>
            <a:normAutofit/>
          </a:bodyPr>
          <a:lstStyle/>
          <a:p>
            <a:r>
              <a:rPr lang="cs-CZ" dirty="0"/>
              <a:t>SAZKA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4405FD5-A2D9-3BFF-AC83-ACECD1705D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02" y="2649985"/>
            <a:ext cx="3613752" cy="2030469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2FA681C-C2B6-4401-2A0E-56A832D266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4181" y="1158240"/>
            <a:ext cx="5530939" cy="539004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2800" dirty="0"/>
              <a:t>1948: státní podnik STASKA (Státní sázková kancelář), manipulace s výsledky sportovních utkání</a:t>
            </a:r>
          </a:p>
          <a:p>
            <a:pPr marL="0" indent="0">
              <a:buNone/>
            </a:pPr>
            <a:r>
              <a:rPr lang="cs-CZ" sz="2800" dirty="0"/>
              <a:t>19</a:t>
            </a:r>
            <a:r>
              <a:rPr lang="cs-CZ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56: založena SAZKA, o rok pozděj</a:t>
            </a:r>
            <a:r>
              <a:rPr lang="cs-CZ" sz="2800" dirty="0">
                <a:ea typeface="Calibri" panose="020F0502020204030204" pitchFamily="34" charset="0"/>
                <a:cs typeface="Times New Roman" panose="02020603050405020304" pitchFamily="18" charset="0"/>
              </a:rPr>
              <a:t>i převedena na ČSTV</a:t>
            </a:r>
          </a:p>
          <a:p>
            <a:pPr marL="0" indent="0">
              <a:buNone/>
            </a:pPr>
            <a:r>
              <a:rPr lang="cs-CZ" sz="2800" dirty="0">
                <a:cs typeface="Times New Roman" panose="02020603050405020304" pitchFamily="18" charset="0"/>
              </a:rPr>
              <a:t>1993: SAZKA a. s., akcionáři české sportovní organizace, předseda Aleš </a:t>
            </a:r>
            <a:r>
              <a:rPr lang="cs-CZ" sz="2800" dirty="0" err="1">
                <a:cs typeface="Times New Roman" panose="02020603050405020304" pitchFamily="18" charset="0"/>
              </a:rPr>
              <a:t>Hušák</a:t>
            </a:r>
            <a:endParaRPr lang="cs-CZ" sz="28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800" dirty="0">
                <a:cs typeface="Times New Roman" panose="02020603050405020304" pitchFamily="18" charset="0"/>
              </a:rPr>
              <a:t>2004-2009: 9,7 miliard Kč pohledávek kvůli stavbě Sazka Arény (dnes O2 Aréna)</a:t>
            </a:r>
          </a:p>
          <a:p>
            <a:pPr marL="0" indent="0">
              <a:buNone/>
            </a:pPr>
            <a:r>
              <a:rPr lang="cs-CZ" sz="2800" dirty="0">
                <a:cs typeface="Times New Roman" panose="02020603050405020304" pitchFamily="18" charset="0"/>
              </a:rPr>
              <a:t>2011: prodej za 3,8 miliardy Kč (PPF (Kellner) + KKCG (Komárek))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5518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0AC268C-7D06-C3B4-E6CA-7C6973A04C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071" y="870646"/>
            <a:ext cx="9601200" cy="3347884"/>
          </a:xfrm>
        </p:spPr>
        <p:txBody>
          <a:bodyPr/>
          <a:lstStyle/>
          <a:p>
            <a:pPr marL="0" indent="0" algn="ctr">
              <a:buNone/>
            </a:pPr>
            <a:r>
              <a:rPr lang="cs-CZ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„…Potřebujeme 50 let nerušeného vývoje a budeme tam, kde bychom chtěli být už dnes…" </a:t>
            </a:r>
          </a:p>
          <a:p>
            <a:pPr marL="0" indent="0" algn="ctr">
              <a:buNone/>
            </a:pPr>
            <a:r>
              <a:rPr lang="cs-CZ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Tomáš Garrigue Masaryk</a:t>
            </a:r>
          </a:p>
          <a:p>
            <a:pPr marL="0" indent="0" algn="ctr">
              <a:buNone/>
            </a:pP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(ČAPEK, K. Hovory s T. G. Masarykem, Československý spisovatel. Praha: 1969, s. 108.)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7530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B726D2-5BC5-E761-E2CB-C2EB1620F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96" y="67187"/>
            <a:ext cx="4999703" cy="759542"/>
          </a:xfrm>
        </p:spPr>
        <p:txBody>
          <a:bodyPr/>
          <a:lstStyle/>
          <a:p>
            <a:r>
              <a:rPr lang="cs-CZ" b="1" dirty="0"/>
              <a:t>Přelomový rok 1989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E10EEE-00B5-382C-925F-411F247CE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399" y="826729"/>
            <a:ext cx="9601200" cy="4085303"/>
          </a:xfrm>
        </p:spPr>
        <p:txBody>
          <a:bodyPr>
            <a:normAutofit fontScale="85000" lnSpcReduction="10000"/>
          </a:bodyPr>
          <a:lstStyle/>
          <a:p>
            <a:r>
              <a:rPr lang="cs-CZ" sz="3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nenásilná povaha Sametové revoluce + začlenění do mezinárodního kontextu</a:t>
            </a:r>
          </a:p>
          <a:p>
            <a:r>
              <a:rPr lang="cs-CZ" sz="3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demontáž komunistického politického režimu navázaného na SSSR</a:t>
            </a:r>
            <a:endParaRPr lang="cs-CZ" sz="3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3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přeměna lidově-demokratického na demokratický režim</a:t>
            </a:r>
          </a:p>
          <a:p>
            <a:pPr marL="0" indent="0">
              <a:buNone/>
            </a:pPr>
            <a:r>
              <a:rPr lang="cs-CZ" sz="3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OBČANSKÉ FÓRUM : široká, spontánní platforma občanských a politických aktivit odmítajících komunistický režim</a:t>
            </a:r>
          </a:p>
          <a:p>
            <a:pPr marL="0" indent="0">
              <a:buNone/>
            </a:pPr>
            <a:endParaRPr lang="cs-CZ" sz="3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3000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https://www.youtube.com/watch?v=ms4dkoCythI</a:t>
            </a:r>
            <a:endParaRPr lang="cs-CZ" sz="3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3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pic>
        <p:nvPicPr>
          <p:cNvPr id="5" name="Obrázek 4" descr="Obsah obrázku osoba&#10;&#10;Popis byl vytvořen automaticky">
            <a:extLst>
              <a:ext uri="{FF2B5EF4-FFF2-40B4-BE49-F238E27FC236}">
                <a16:creationId xmlns:a16="http://schemas.microsoft.com/office/drawing/2014/main" id="{EE828EE2-B6E4-7BF9-7FFB-237A5C4144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936" y="4781754"/>
            <a:ext cx="6215216" cy="207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36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F7EE46-7629-72AA-4383-187FB0CCD39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119360" cy="88392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>
                <a:solidFill>
                  <a:srgbClr val="14AAE0"/>
                </a:solidFill>
              </a:rPr>
              <a:t>Transformační období 1989-1993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883F32-658E-6DBD-B311-4AD5303474AD}"/>
              </a:ext>
            </a:extLst>
          </p:cNvPr>
          <p:cNvSpPr txBox="1">
            <a:spLocks/>
          </p:cNvSpPr>
          <p:nvPr/>
        </p:nvSpPr>
        <p:spPr>
          <a:xfrm>
            <a:off x="280219" y="1386349"/>
            <a:ext cx="6297999" cy="5353664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cs-CZ" dirty="0">
                <a:solidFill>
                  <a:srgbClr val="14AAE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prosinec 1989: nová federální vláda v čele s Mariánem Čalfou</a:t>
            </a:r>
          </a:p>
          <a:p>
            <a:pPr mar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cs-CZ" dirty="0">
                <a:solidFill>
                  <a:srgbClr val="14AAE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29.12. 1989: Václav Havel zvolen prezidentem, Alexander Dubček předsedou Federálního shromáždění.</a:t>
            </a:r>
          </a:p>
          <a:p>
            <a:pPr mar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cs-CZ" dirty="0">
                <a:solidFill>
                  <a:srgbClr val="14AAE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červen 1990: po 44 letech vypsány první svobodné demokratické volby</a:t>
            </a:r>
          </a:p>
          <a:p>
            <a:pPr mar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cs-CZ" dirty="0">
                <a:solidFill>
                  <a:srgbClr val="14AAE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1. ledna 1993: rozdělení ČSFR na samostatné státy Českou a Slovenskou republiku</a:t>
            </a:r>
          </a:p>
          <a:p>
            <a:pPr mar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cs-CZ" dirty="0">
                <a:solidFill>
                  <a:srgbClr val="14AAE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1993-1998: Pravicově orientované vlády uplatňující doktrínu „neviditelné ruky trhu“, která předpokládá, že při nastavení vhodných podmínek bude tržního optima dosaženo přirozeně. Tzn., že se všechny záležitosti dočkají odpovídající podpory a prostředků (mládež + volnočasové aktivity </a:t>
            </a:r>
            <a:r>
              <a:rPr lang="cs-CZ" dirty="0" err="1">
                <a:solidFill>
                  <a:srgbClr val="14AAE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cs-CZ" dirty="0">
                <a:solidFill>
                  <a:srgbClr val="14AAE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atraktivní vrcholový sport).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sz="1400" dirty="0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FC8244EB-6D40-EAC3-A77F-837A3C993C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86" r="25318" b="-2"/>
          <a:stretch/>
        </p:blipFill>
        <p:spPr>
          <a:xfrm>
            <a:off x="7071360" y="1327787"/>
            <a:ext cx="3624441" cy="542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875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AB2E68-ABCE-BF37-88A6-24958EC7A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910" y="140110"/>
            <a:ext cx="10766322" cy="730045"/>
          </a:xfrm>
        </p:spPr>
        <p:txBody>
          <a:bodyPr>
            <a:normAutofit/>
          </a:bodyPr>
          <a:lstStyle/>
          <a:p>
            <a:r>
              <a:rPr lang="cs-CZ" b="1" dirty="0"/>
              <a:t>Transformační období 1989-1993 ve sportu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4F91612-A8E4-ECF1-397B-B7CF69EB4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028" y="856390"/>
            <a:ext cx="6735345" cy="5847735"/>
          </a:xfrm>
        </p:spPr>
        <p:txBody>
          <a:bodyPr>
            <a:normAutofit fontScale="77500" lnSpcReduction="20000"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cs-CZ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Přeměna sportovního sektoru (decentralizace, demokratizace, obnovování zrušených organizací)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= přenášení demokratických principů do sportovního hnutí (návrat k ideálům spolkové sféry)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leden 1990: poradkyní prezidenta pro sociální otázky a sport se stala Věra Čáslavská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duben 1990: Čáslavská zvolena za předsedkyni Československého olympijského výboru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cs-CZ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Postupný zánik sportovních tříd a tréninkových středisek vrcholového sportu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cs-CZ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Rozpad dosavadního systému přípravy sportovních talentů a reprezentantů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cs-CZ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Snížení objemu sportovní příprav a útlum evidence tréninkového procesu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cs-CZ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Redukce zdravotně preventivních prohlídek (nevyjasněné vztahy s pojišťovnami)</a:t>
            </a:r>
          </a:p>
          <a:p>
            <a:pPr marL="73152" indent="0">
              <a:buNone/>
            </a:pPr>
            <a:endParaRPr lang="cs-CZ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Font typeface="Wingdings" panose="05000000000000000000" pitchFamily="2" charset="2"/>
              <a:buChar char=""/>
            </a:pPr>
            <a:r>
              <a:rPr lang="cs-CZ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VÝKONNOSTNÍ POKLES V TRADIČNÍCH SPORTOVNÍCH ODVĚTVÍCH (atletika, gymnastika, basketbal)</a:t>
            </a:r>
          </a:p>
          <a:p>
            <a:pPr marL="0" indent="0">
              <a:buNone/>
            </a:pPr>
            <a:endParaRPr lang="cs-CZ" sz="1100" dirty="0"/>
          </a:p>
        </p:txBody>
      </p:sp>
      <p:pic>
        <p:nvPicPr>
          <p:cNvPr id="5" name="Obrázek 4" descr="Obsah obrázku osoba, smyčcový nástroj&#10;&#10;Popis byl vytvořen automaticky">
            <a:extLst>
              <a:ext uri="{FF2B5EF4-FFF2-40B4-BE49-F238E27FC236}">
                <a16:creationId xmlns:a16="http://schemas.microsoft.com/office/drawing/2014/main" id="{99D9E04F-254A-9D7F-8F8F-9E1E70BA3E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8" r="26995" b="3"/>
          <a:stretch/>
        </p:blipFill>
        <p:spPr>
          <a:xfrm>
            <a:off x="6953373" y="2815306"/>
            <a:ext cx="3745107" cy="404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14404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Vlastní 13">
      <a:majorFont>
        <a:latin typeface="Tahom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1633</Words>
  <Application>Microsoft Macintosh PowerPoint</Application>
  <PresentationFormat>Širokoúhlá obrazovka</PresentationFormat>
  <Paragraphs>161</Paragraphs>
  <Slides>31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6" baseType="lpstr">
      <vt:lpstr>Arial</vt:lpstr>
      <vt:lpstr>Calibri</vt:lpstr>
      <vt:lpstr>Tahoma</vt:lpstr>
      <vt:lpstr>Wingdings</vt:lpstr>
      <vt:lpstr>Motiv Office</vt:lpstr>
      <vt:lpstr>Dějiny a organizace sportu 2   Organizace sportu a TV </vt:lpstr>
      <vt:lpstr>Prezentace aplikace PowerPoint</vt:lpstr>
      <vt:lpstr>Zákon č. 71/1952 Sb. o organizaci tělesné výchovy a sportu </vt:lpstr>
      <vt:lpstr>Československý svaz tělesné výchovy</vt:lpstr>
      <vt:lpstr>SAZKA</vt:lpstr>
      <vt:lpstr>Prezentace aplikace PowerPoint</vt:lpstr>
      <vt:lpstr>Přelomový rok 1989</vt:lpstr>
      <vt:lpstr>Prezentace aplikace PowerPoint</vt:lpstr>
      <vt:lpstr>Transformační období 1989-1993 ve sportu</vt:lpstr>
      <vt:lpstr>Prezentace aplikace PowerPoint</vt:lpstr>
      <vt:lpstr>Prezentace aplikace PowerPoint</vt:lpstr>
      <vt:lpstr>Prezentace aplikace PowerPoint</vt:lpstr>
      <vt:lpstr>Současné české sportovní prostředí</vt:lpstr>
      <vt:lpstr>Prezentace aplikace PowerPoint</vt:lpstr>
      <vt:lpstr>Prezentace aplikace PowerPoint</vt:lpstr>
      <vt:lpstr>Český olympijský výbor</vt:lpstr>
      <vt:lpstr>Česká unie sportu</vt:lpstr>
      <vt:lpstr>Sdružení sportovních svazů</vt:lpstr>
      <vt:lpstr>Česká obec sokolská</vt:lpstr>
      <vt:lpstr>Orel</vt:lpstr>
      <vt:lpstr>Klub českých turistů</vt:lpstr>
      <vt:lpstr>Česká asociace sport pro všechny</vt:lpstr>
      <vt:lpstr>Asociace tělovýchovných jednot a sportovních klubů</vt:lpstr>
      <vt:lpstr>Asociace školních sportovních klubů</vt:lpstr>
      <vt:lpstr>Letecká amatérská asociace</vt:lpstr>
      <vt:lpstr>Prezentace aplikace PowerPoint</vt:lpstr>
      <vt:lpstr>Sportovní svazy</vt:lpstr>
      <vt:lpstr>Národní sportovní agentura</vt:lpstr>
      <vt:lpstr>Prezentace aplikace PowerPoint</vt:lpstr>
      <vt:lpstr>Prezentace aplikace PowerPoint</vt:lpstr>
      <vt:lpstr>Sport a ekonomika v České republice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 Vácha</dc:creator>
  <cp:lastModifiedBy>Václav Pechman</cp:lastModifiedBy>
  <cp:revision>23</cp:revision>
  <dcterms:created xsi:type="dcterms:W3CDTF">2022-04-06T09:34:32Z</dcterms:created>
  <dcterms:modified xsi:type="dcterms:W3CDTF">2023-05-22T10:51:03Z</dcterms:modified>
</cp:coreProperties>
</file>