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2" r:id="rId2"/>
    <p:sldId id="336" r:id="rId3"/>
    <p:sldId id="334" r:id="rId4"/>
    <p:sldId id="323" r:id="rId5"/>
    <p:sldId id="335" r:id="rId6"/>
    <p:sldId id="337" r:id="rId7"/>
    <p:sldId id="324" r:id="rId8"/>
    <p:sldId id="331" r:id="rId9"/>
    <p:sldId id="325" r:id="rId10"/>
    <p:sldId id="326" r:id="rId11"/>
    <p:sldId id="339" r:id="rId12"/>
    <p:sldId id="360" r:id="rId13"/>
    <p:sldId id="288" r:id="rId14"/>
    <p:sldId id="283" r:id="rId15"/>
    <p:sldId id="327" r:id="rId16"/>
    <p:sldId id="328" r:id="rId17"/>
    <p:sldId id="329" r:id="rId18"/>
    <p:sldId id="295" r:id="rId19"/>
    <p:sldId id="281" r:id="rId20"/>
    <p:sldId id="284" r:id="rId21"/>
    <p:sldId id="362" r:id="rId22"/>
    <p:sldId id="363" r:id="rId23"/>
    <p:sldId id="347" r:id="rId24"/>
    <p:sldId id="348" r:id="rId25"/>
    <p:sldId id="364" r:id="rId26"/>
    <p:sldId id="342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59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51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6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60C4-F4E8-46FC-BCED-AF295F96A877}" type="datetimeFigureOut">
              <a:rPr lang="cs-CZ" smtClean="0"/>
              <a:t>22.05.2023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61DA-1947-466B-92AC-23BA7A7BA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F5D2-E60F-4240-8730-C81A3A58A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4" y="365126"/>
            <a:ext cx="10116766" cy="64655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4DE3B-F17C-41E0-B68B-A3421995B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014" y="1011676"/>
            <a:ext cx="10116766" cy="5077839"/>
          </a:xfrm>
        </p:spPr>
        <p:txBody>
          <a:bodyPr>
            <a:noAutofit/>
          </a:bodyPr>
          <a:lstStyle>
            <a:lvl1pPr marL="360363" indent="-360363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14AAE0"/>
                </a:solidFill>
              </a:defRPr>
            </a:lvl1pPr>
            <a:lvl2pPr marL="895350" indent="-534988">
              <a:buFont typeface="Wingdings" panose="05000000000000000000" pitchFamily="2" charset="2"/>
              <a:buChar char="Ø"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cs-CZ" dirty="0"/>
              <a:t>První úroveň textu v seznamu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9161D-FE8E-4237-8748-280A29DC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12520-3974-485A-B44E-1A959BD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D9321F-89B7-4CF8-A4E9-3451FC5D3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F82AAD-B2B2-4197-99A5-AC024C7A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ADE-5DBE-4ECE-B901-015EB2A1F9ED}" type="datetimeFigureOut">
              <a:rPr lang="cs-CZ" smtClean="0"/>
              <a:t>22.05.2023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95410D-9448-4057-B2BC-1155AD1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B7B6B-68BA-4C82-AA04-B50CDBF9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0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5AAC-2CD6-44FE-841C-41B5A07AA1F1}" type="datetimeFigureOut">
              <a:rPr lang="cs-CZ" smtClean="0"/>
              <a:t>22.05.2023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FD2E-A931-411D-BE80-AD1596D15E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24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3E466-AAD0-4C40-93A9-A2CD1F16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1" y="365125"/>
            <a:ext cx="10068339" cy="72000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36BAB30B-FD95-427E-AE1B-3C305AA7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115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C3014CD4-D41E-4F53-AAD9-AE9DF30D74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07478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11" name="Zástupný symbol pro tabulku 10">
            <a:extLst>
              <a:ext uri="{FF2B5EF4-FFF2-40B4-BE49-F238E27FC236}">
                <a16:creationId xmlns:a16="http://schemas.microsoft.com/office/drawing/2014/main" id="{3C3511DB-71AD-48A6-8214-A3C56BC3073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7432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DCD30B-43EC-49BF-BDF6-33058F88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40C68E-1787-45EA-989E-28BD8D3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07818B-12EE-42F1-AD83-61F2C3FE8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94401020-E9AF-44B4-A939-9B75EE2DF1A4}"/>
              </a:ext>
            </a:extLst>
          </p:cNvPr>
          <p:cNvSpPr>
            <a:spLocks noChangeAspect="1"/>
          </p:cNvSpPr>
          <p:nvPr userDrawn="1"/>
        </p:nvSpPr>
        <p:spPr>
          <a:xfrm>
            <a:off x="4020907" y="2840360"/>
            <a:ext cx="2332759" cy="220998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ěkování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75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5" name="Obrázek 4" descr="coffee-break.jpg">
            <a:extLst>
              <a:ext uri="{FF2B5EF4-FFF2-40B4-BE49-F238E27FC236}">
                <a16:creationId xmlns:a16="http://schemas.microsoft.com/office/drawing/2014/main" id="{F5EF287A-4312-43E8-B9CE-606EE2160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4186" y="883794"/>
            <a:ext cx="5004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B0D61DD-EEC6-4F8F-865C-3D2D3B35FEF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931EEBA-5F8A-4AF9-9CB8-E11FA8F758A5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Přestávka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FB8A2FF-323F-41F1-8D65-C796003193D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14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0EDB7A-AC59-4947-ADD1-C7BAF29E3501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Diskuse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0260-5A00-4738-9AAA-6EF4B0B4D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47" y="1663430"/>
            <a:ext cx="10022732" cy="82512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44B338-1811-4028-8ACB-4AD36CCC0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225" y="5749047"/>
            <a:ext cx="3446835" cy="45233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148666-F09A-4DB6-B39A-F4BEC79A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A2B0B5-E694-49ED-B93C-104D41A3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19C44-073B-43AF-82B4-50666B44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C236D-01B7-4829-834E-3DD13B3D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B5E48-9DF6-4A93-976D-954F4257D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ADE-5DBE-4ECE-B901-015EB2A1F9ED}" type="datetimeFigureOut">
              <a:rPr lang="cs-CZ" smtClean="0"/>
              <a:t>22.05.2023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0D9BC-5562-4B5E-9F06-DC00BFE0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F744-1ADF-4783-BAAD-DC00651B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49" r:id="rId9"/>
    <p:sldLayoutId id="2147483656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X0JdbZEKz7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3ErDjr4BY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vortex+building+lausanne&amp;rlz=1C1CHZN_csCZ950CZ950&amp;source=lnms&amp;tbm=isch&amp;sa=X&amp;ved=2ahUKEwiJlO_CvLb3AhUju6QKHS-JBO8Q_AUoAXoECAEQAw&amp;biw=1707&amp;bih=781&amp;dpr=0.8" TargetMode="External"/><Relationship Id="rId2" Type="http://schemas.openxmlformats.org/officeDocument/2006/relationships/hyperlink" Target="https://www.sports-management-degrees.com/haunting-images-of-abandoned-olympic-venue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D3AA39B-0984-4597-9526-D8F3C04A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79524"/>
            <a:ext cx="9601200" cy="2566217"/>
          </a:xfrm>
        </p:spPr>
        <p:txBody>
          <a:bodyPr>
            <a:normAutofit/>
          </a:bodyPr>
          <a:lstStyle/>
          <a:p>
            <a:r>
              <a:rPr lang="cs-CZ" dirty="0"/>
              <a:t>Dějiny a organizace sportu 2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Proces výběru hostitelského města OH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6E2AED-5BCA-47E3-9050-12593E88F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778476"/>
            <a:ext cx="9601200" cy="18435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Školní rok: 2022/2023</a:t>
            </a:r>
          </a:p>
          <a:p>
            <a:pPr marL="0" indent="0">
              <a:buNone/>
            </a:pPr>
            <a:r>
              <a:rPr lang="cs-CZ" dirty="0"/>
              <a:t>Ročník: 1., denní studium</a:t>
            </a:r>
          </a:p>
          <a:p>
            <a:pPr marL="0" indent="0">
              <a:buNone/>
            </a:pPr>
            <a:r>
              <a:rPr lang="cs-CZ" dirty="0"/>
              <a:t>Přednášející: Mgr. Václav Pechman</a:t>
            </a:r>
          </a:p>
          <a:p>
            <a:pPr marL="0" indent="0">
              <a:buNone/>
            </a:pPr>
            <a:r>
              <a:rPr lang="cs-CZ" dirty="0"/>
              <a:t>Kontakt: vasek.pechman@seznam.cz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71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3FBBFC6-A88B-454F-9672-35B3789531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0080"/>
            <a:ext cx="6030097" cy="557784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FD50D1-DCAF-4931-84D2-29957203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663" y="761016"/>
            <a:ext cx="3053039" cy="54569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400" dirty="0" err="1"/>
              <a:t>Right</a:t>
            </a:r>
            <a:r>
              <a:rPr lang="cs-CZ" sz="2400" dirty="0"/>
              <a:t> to </a:t>
            </a:r>
            <a:r>
              <a:rPr lang="cs-CZ" sz="2400" dirty="0" err="1"/>
              <a:t>retain</a:t>
            </a:r>
            <a:r>
              <a:rPr lang="cs-CZ" sz="2400" dirty="0"/>
              <a:t> a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surplus</a:t>
            </a:r>
            <a:r>
              <a:rPr lang="cs-CZ" sz="2400" dirty="0"/>
              <a:t> </a:t>
            </a:r>
            <a:r>
              <a:rPr lang="cs-CZ" sz="2400" dirty="0" err="1"/>
              <a:t>resulting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celebration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Games</a:t>
            </a:r>
            <a:r>
              <a:rPr lang="cs-CZ" sz="2400" dirty="0"/>
              <a:t>:</a:t>
            </a:r>
            <a:br>
              <a:rPr lang="cs-CZ" sz="2400" dirty="0"/>
            </a:br>
            <a:endParaRPr lang="cs-CZ" sz="2400" dirty="0"/>
          </a:p>
          <a:p>
            <a:pPr>
              <a:buNone/>
            </a:pPr>
            <a:r>
              <a:rPr lang="cs-CZ" sz="2400" dirty="0"/>
              <a:t>a. </a:t>
            </a:r>
            <a:r>
              <a:rPr lang="cs-CZ" sz="2400" dirty="0" err="1"/>
              <a:t>twenty</a:t>
            </a:r>
            <a:r>
              <a:rPr lang="cs-CZ" sz="2400" dirty="0"/>
              <a:t> </a:t>
            </a:r>
            <a:r>
              <a:rPr lang="cs-CZ" sz="2400" dirty="0" err="1"/>
              <a:t>percent</a:t>
            </a:r>
            <a:r>
              <a:rPr lang="cs-CZ" sz="2400" dirty="0"/>
              <a:t> (20%) to </a:t>
            </a:r>
            <a:r>
              <a:rPr lang="cs-CZ" sz="2400" dirty="0" err="1"/>
              <a:t>the</a:t>
            </a:r>
            <a:r>
              <a:rPr lang="cs-CZ" sz="2400" dirty="0"/>
              <a:t> Host NOC</a:t>
            </a:r>
          </a:p>
          <a:p>
            <a:pPr>
              <a:buNone/>
            </a:pPr>
            <a:r>
              <a:rPr lang="cs-CZ" sz="2400" dirty="0"/>
              <a:t>b. </a:t>
            </a:r>
            <a:r>
              <a:rPr lang="cs-CZ" sz="2400" dirty="0" err="1"/>
              <a:t>sixty</a:t>
            </a:r>
            <a:r>
              <a:rPr lang="cs-CZ" sz="2400" dirty="0"/>
              <a:t> </a:t>
            </a:r>
            <a:r>
              <a:rPr lang="cs-CZ" sz="2400" dirty="0" err="1"/>
              <a:t>percent</a:t>
            </a:r>
            <a:r>
              <a:rPr lang="cs-CZ" sz="2400" dirty="0"/>
              <a:t> (60%) to </a:t>
            </a:r>
            <a:r>
              <a:rPr lang="cs-CZ" sz="2400" dirty="0" err="1"/>
              <a:t>the</a:t>
            </a:r>
            <a:r>
              <a:rPr lang="cs-CZ" sz="2400" dirty="0"/>
              <a:t> OCOG to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general</a:t>
            </a:r>
            <a:r>
              <a:rPr lang="cs-CZ" sz="2400" dirty="0"/>
              <a:t> benefit </a:t>
            </a:r>
            <a:r>
              <a:rPr lang="cs-CZ" sz="2400" dirty="0" err="1"/>
              <a:t>of</a:t>
            </a:r>
            <a:r>
              <a:rPr lang="cs-CZ" sz="2400" dirty="0"/>
              <a:t> sport in </a:t>
            </a:r>
            <a:r>
              <a:rPr lang="cs-CZ" sz="2400" dirty="0" err="1"/>
              <a:t>the</a:t>
            </a:r>
            <a:r>
              <a:rPr lang="cs-CZ" sz="2400" dirty="0"/>
              <a:t> Host Country, as </a:t>
            </a:r>
            <a:r>
              <a:rPr lang="cs-CZ" sz="2400" dirty="0" err="1"/>
              <a:t>may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determined</a:t>
            </a:r>
            <a:r>
              <a:rPr lang="cs-CZ" sz="2400" dirty="0"/>
              <a:t> by </a:t>
            </a:r>
            <a:r>
              <a:rPr lang="cs-CZ" sz="2400" dirty="0" err="1"/>
              <a:t>the</a:t>
            </a:r>
            <a:r>
              <a:rPr lang="cs-CZ" sz="2400" dirty="0"/>
              <a:t> OCOG in </a:t>
            </a:r>
            <a:r>
              <a:rPr lang="cs-CZ" sz="2400" dirty="0" err="1"/>
              <a:t>consultation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Host NOC</a:t>
            </a:r>
          </a:p>
          <a:p>
            <a:pPr>
              <a:buNone/>
            </a:pPr>
            <a:r>
              <a:rPr lang="cs-CZ" sz="2400" dirty="0"/>
              <a:t>c. </a:t>
            </a:r>
            <a:r>
              <a:rPr lang="cs-CZ" sz="2400" dirty="0" err="1"/>
              <a:t>twenty</a:t>
            </a:r>
            <a:r>
              <a:rPr lang="cs-CZ" sz="2400" dirty="0"/>
              <a:t> </a:t>
            </a:r>
            <a:r>
              <a:rPr lang="cs-CZ" sz="2400" dirty="0" err="1"/>
              <a:t>percent</a:t>
            </a:r>
            <a:r>
              <a:rPr lang="cs-CZ" sz="2400" dirty="0"/>
              <a:t> (20%) to </a:t>
            </a:r>
            <a:r>
              <a:rPr lang="cs-CZ" sz="2400" dirty="0" err="1"/>
              <a:t>the</a:t>
            </a:r>
            <a:r>
              <a:rPr lang="cs-CZ" sz="2400" dirty="0"/>
              <a:t> IOC.</a:t>
            </a:r>
          </a:p>
        </p:txBody>
      </p:sp>
    </p:spTree>
    <p:extLst>
      <p:ext uri="{BB962C8B-B14F-4D97-AF65-F5344CB8AC3E}">
        <p14:creationId xmlns:p14="http://schemas.microsoft.com/office/powerpoint/2010/main" val="157544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9F347-3837-4426-94D5-EAC84A9F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98206"/>
            <a:ext cx="5191432" cy="833284"/>
          </a:xfrm>
        </p:spPr>
        <p:txBody>
          <a:bodyPr/>
          <a:lstStyle/>
          <a:p>
            <a:r>
              <a:rPr lang="cs-CZ" dirty="0"/>
              <a:t>Hostitelský kontrakt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D6FFF-392D-415A-9C69-3BAACFF23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9084"/>
            <a:ext cx="9601200" cy="49407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dirty="0"/>
              <a:t>MOV jako výlučný vlastník všech částí olympijských her propůjčuje pravomoci hostitelskému městu ve formě specifické franšízy</a:t>
            </a:r>
          </a:p>
          <a:p>
            <a:r>
              <a:rPr lang="cs-CZ" sz="2400" dirty="0"/>
              <a:t>Vynucení smluv s výhradně licencovanými dodavateli</a:t>
            </a:r>
          </a:p>
          <a:p>
            <a:r>
              <a:rPr lang="cs-CZ" sz="2400" dirty="0"/>
              <a:t>Podmíněný výběr režiséra a producenta oficiálního filmu schválený MOV (s odvoláním za způsobilost a zkušenosti)</a:t>
            </a:r>
          </a:p>
          <a:p>
            <a:r>
              <a:rPr lang="cs-CZ" sz="2400" dirty="0"/>
              <a:t>Definovaný způsob nakládání s olympijskou pochodní</a:t>
            </a:r>
          </a:p>
          <a:p>
            <a:r>
              <a:rPr lang="cs-CZ" sz="2400" dirty="0"/>
              <a:t>Bezplatné stravování v olympijské vesnici respektující dietní plány jednotlivých výprav</a:t>
            </a:r>
          </a:p>
          <a:p>
            <a:r>
              <a:rPr lang="cs-CZ" sz="2400" dirty="0"/>
              <a:t>Nutnost zaregistrovat (MĚSTO + ROK KONÁNÍ) ve 4</a:t>
            </a:r>
            <a:r>
              <a:rPr lang="cs-CZ" sz="2400" b="0" i="0" dirty="0">
                <a:effectLst/>
                <a:latin typeface="Google Sans"/>
              </a:rPr>
              <a:t>5 kategoriích ochrany zboží a služeb</a:t>
            </a:r>
          </a:p>
          <a:p>
            <a:r>
              <a:rPr lang="cs-CZ" sz="2400" dirty="0">
                <a:latin typeface="Google Sans"/>
              </a:rPr>
              <a:t>Maximální prevence AMBUSH marketingu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2542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mbush-marketing-paddy-power-london-2012-billboard.jpg">
            <a:extLst>
              <a:ext uri="{FF2B5EF4-FFF2-40B4-BE49-F238E27FC236}">
                <a16:creationId xmlns:a16="http://schemas.microsoft.com/office/drawing/2014/main" id="{CB1E3CF1-4E71-8E12-5E78-AA4D93ABB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625" r="2" b="10775"/>
          <a:stretch/>
        </p:blipFill>
        <p:spPr>
          <a:xfrm>
            <a:off x="426740" y="0"/>
            <a:ext cx="4954787" cy="3428990"/>
          </a:xfrm>
          <a:prstGeom prst="rect">
            <a:avLst/>
          </a:prstGeom>
        </p:spPr>
      </p:pic>
      <p:pic>
        <p:nvPicPr>
          <p:cNvPr id="3" name="Obrázek 2" descr="audi.jpg">
            <a:extLst>
              <a:ext uri="{FF2B5EF4-FFF2-40B4-BE49-F238E27FC236}">
                <a16:creationId xmlns:a16="http://schemas.microsoft.com/office/drawing/2014/main" id="{C6E9EE5D-2C85-0727-6501-811B5EDF33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50" r="12042"/>
          <a:stretch/>
        </p:blipFill>
        <p:spPr>
          <a:xfrm>
            <a:off x="5713196" y="0"/>
            <a:ext cx="4954803" cy="34289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353FAF-D0BE-E508-1A23-2C0B157A5D1C}"/>
              </a:ext>
            </a:extLst>
          </p:cNvPr>
          <p:cNvSpPr txBox="1"/>
          <p:nvPr/>
        </p:nvSpPr>
        <p:spPr>
          <a:xfrm>
            <a:off x="2316480" y="4450080"/>
            <a:ext cx="7176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cap="all" dirty="0">
                <a:solidFill>
                  <a:srgbClr val="14AAE0"/>
                </a:solidFill>
                <a:hlinkClick r:id="rId4"/>
              </a:rPr>
              <a:t>Ambush marketing</a:t>
            </a:r>
            <a:endParaRPr lang="cs-CZ" sz="4400" dirty="0">
              <a:solidFill>
                <a:srgbClr val="14AA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86219" y="640080"/>
            <a:ext cx="3053039" cy="1060817"/>
          </a:xfrm>
        </p:spPr>
        <p:txBody>
          <a:bodyPr anchor="b">
            <a:normAutofit fontScale="90000"/>
          </a:bodyPr>
          <a:lstStyle/>
          <a:p>
            <a:r>
              <a:rPr lang="cs-CZ" sz="2800" b="1" dirty="0"/>
              <a:t>Mezinárodní olympijský výbor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57C8E4-E7B7-4CC5-BA76-802E26D84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6886219" cy="557784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86219" y="2286000"/>
            <a:ext cx="3720577" cy="457200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BINGO</a:t>
            </a:r>
          </a:p>
          <a:p>
            <a:r>
              <a:rPr lang="cs-CZ" dirty="0"/>
              <a:t>nezávislá mezinárodní nevládní nezisková organizace mající postavení právnické osoby s časově neomezenou působností</a:t>
            </a:r>
          </a:p>
          <a:p>
            <a:r>
              <a:rPr lang="cs-CZ" dirty="0"/>
              <a:t>rozhodovací pravomoc nad činností všech složek olympijského hnutí</a:t>
            </a:r>
          </a:p>
          <a:p>
            <a:r>
              <a:rPr lang="cs-CZ" dirty="0"/>
              <a:t>Prezident, Výkonný výbor, Valné shromáždění, Komise, Generální ředitel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6CDD5-9AD6-4C09-A982-CBD6396D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628" y="23352"/>
            <a:ext cx="7650258" cy="1485900"/>
          </a:xfrm>
        </p:spPr>
        <p:txBody>
          <a:bodyPr>
            <a:normAutofit/>
          </a:bodyPr>
          <a:lstStyle/>
          <a:p>
            <a:r>
              <a:rPr lang="cs-CZ" sz="4000" b="1" dirty="0"/>
              <a:t>Valné shromáždění MOV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88DC36-21D3-42AD-B777-7B368BAD0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014"/>
            <a:ext cx="5071256" cy="3937109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C9B1AC-FCBE-450C-8BAE-0F8599ABA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256" y="1430594"/>
            <a:ext cx="5692877" cy="50439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Členové MOV jsou nehonorovaní zástupci olympijského hnutí ve své zemi, nikoliv delegáti mateřských zemí při MOV.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104 členů (významné osobnosti, zástupci mezinárodních sportovních federací, 1</a:t>
            </a:r>
            <a:r>
              <a:rPr lang="cs-CZ" b="0" i="0" dirty="0">
                <a:effectLst/>
                <a:latin typeface="Google Sans"/>
              </a:rPr>
              <a:t>5 reprezentantů sportovní komunity).</a:t>
            </a:r>
          </a:p>
          <a:p>
            <a:pPr marL="0" indent="0">
              <a:buNone/>
            </a:pPr>
            <a:endParaRPr lang="cs-CZ" dirty="0">
              <a:latin typeface="Google Sans"/>
            </a:endParaRPr>
          </a:p>
          <a:p>
            <a:pPr marL="0" indent="0">
              <a:buNone/>
            </a:pPr>
            <a:r>
              <a:rPr lang="cs-CZ" dirty="0">
                <a:latin typeface="Google Sans"/>
              </a:rPr>
              <a:t>Jedinou podmínkou kandidatury je státní příslušnost a bydliště v zemi, kde existuje národní olympijský výbor.</a:t>
            </a:r>
          </a:p>
          <a:p>
            <a:pPr marL="0" indent="0">
              <a:buNone/>
            </a:pPr>
            <a:endParaRPr lang="cs-CZ" dirty="0">
              <a:latin typeface="Google Sans"/>
            </a:endParaRPr>
          </a:p>
          <a:p>
            <a:pPr marL="0" indent="0">
              <a:buNone/>
            </a:pPr>
            <a:r>
              <a:rPr lang="cs-CZ" dirty="0">
                <a:latin typeface="Google Sans"/>
              </a:rPr>
              <a:t>MOV rozhoduje svrchovaně o přijetí dalších členů dle vlastního uvážení a kompatibility uchazeče se zájmy hnutí.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93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26F89EB-932D-40E9-922F-0496A657FA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384" y="482849"/>
            <a:ext cx="8665150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8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A9E536-712F-4245-A00C-0508597014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721" y="0"/>
            <a:ext cx="7970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8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9515A-9F3A-4886-9F15-E193D6A1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 záře reflektorů…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67A4E-4426-4D1C-9F99-F3BEB3E53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439443"/>
            <a:ext cx="9601200" cy="4778477"/>
          </a:xfrm>
        </p:spPr>
        <p:txBody>
          <a:bodyPr>
            <a:normAutofit/>
          </a:bodyPr>
          <a:lstStyle/>
          <a:p>
            <a:r>
              <a:rPr lang="cs-CZ" sz="2000" dirty="0"/>
              <a:t>1990: oficiální návštěva členů MOV v Naganu za $14 mil.</a:t>
            </a:r>
          </a:p>
          <a:p>
            <a:r>
              <a:rPr lang="cs-CZ" sz="2000" dirty="0"/>
              <a:t>1991: historicky krátkou dobu před volbou Nagana jako pořadatele ZOH 1998 poukazují japonské firmy v roli donátorů $15 mil ve prospěch Olympijského muzea</a:t>
            </a:r>
          </a:p>
          <a:p>
            <a:r>
              <a:rPr lang="cs-CZ" sz="2000" dirty="0"/>
              <a:t>1991: organizační výbor Salt </a:t>
            </a:r>
            <a:r>
              <a:rPr lang="cs-CZ" sz="2000" dirty="0" err="1"/>
              <a:t>Lake</a:t>
            </a:r>
            <a:r>
              <a:rPr lang="cs-CZ" sz="2000" dirty="0"/>
              <a:t> City hradí školné ve výši $400 000 šesti příbuzným členů MOV</a:t>
            </a:r>
          </a:p>
          <a:p>
            <a:r>
              <a:rPr lang="cs-CZ" sz="2000" dirty="0"/>
              <a:t>1998: mluvčí MOV, Marc </a:t>
            </a:r>
            <a:r>
              <a:rPr lang="cs-CZ" sz="2000" dirty="0" err="1"/>
              <a:t>Hodler</a:t>
            </a:r>
            <a:r>
              <a:rPr lang="cs-CZ" sz="2000" dirty="0"/>
              <a:t>, otevřeně přiznal, že 5-7% členů je ovlivněno korupcí</a:t>
            </a:r>
          </a:p>
          <a:p>
            <a:r>
              <a:rPr lang="cs-CZ" sz="2000" dirty="0"/>
              <a:t>1999: plastická chirurgie rodinných příslušníků členů MOV, stáže na radnicích kandidujících měst</a:t>
            </a:r>
          </a:p>
          <a:p>
            <a:r>
              <a:rPr lang="cs-CZ" sz="2000" dirty="0"/>
              <a:t>1999: Jean-Claude Ganga (Kongo) vydělal $60 000 na pozemkových spekulacích zprostředkovaných organizačním výborem Salt </a:t>
            </a:r>
            <a:r>
              <a:rPr lang="cs-CZ" sz="2000" dirty="0" err="1"/>
              <a:t>Lake</a:t>
            </a:r>
            <a:r>
              <a:rPr lang="cs-CZ" sz="2000" dirty="0"/>
              <a:t> City</a:t>
            </a:r>
          </a:p>
          <a:p>
            <a:r>
              <a:rPr lang="cs-CZ" sz="2000" dirty="0" err="1"/>
              <a:t>Wine</a:t>
            </a:r>
            <a:r>
              <a:rPr lang="cs-CZ" sz="2000" dirty="0"/>
              <a:t> and dine, </a:t>
            </a:r>
            <a:r>
              <a:rPr lang="cs-CZ" sz="2000" dirty="0" err="1"/>
              <a:t>quid</a:t>
            </a:r>
            <a:r>
              <a:rPr lang="cs-CZ" sz="2000" dirty="0"/>
              <a:t> pro quo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46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746428" y="250800"/>
            <a:ext cx="9601200" cy="3581400"/>
          </a:xfrm>
        </p:spPr>
        <p:txBody>
          <a:bodyPr/>
          <a:lstStyle/>
          <a:p>
            <a:r>
              <a:rPr lang="cs-CZ" sz="2400" dirty="0"/>
              <a:t>Šéf organizačního výboru her v Rio de </a:t>
            </a:r>
            <a:r>
              <a:rPr lang="cs-CZ" sz="2400" dirty="0" err="1"/>
              <a:t>Janeiru</a:t>
            </a:r>
            <a:r>
              <a:rPr lang="cs-CZ" sz="2400" dirty="0"/>
              <a:t> </a:t>
            </a:r>
            <a:r>
              <a:rPr lang="cs-CZ" sz="2400" dirty="0" err="1"/>
              <a:t>Carlos</a:t>
            </a:r>
            <a:r>
              <a:rPr lang="cs-CZ" sz="2400" dirty="0"/>
              <a:t> </a:t>
            </a:r>
            <a:r>
              <a:rPr lang="cs-CZ" sz="2400" dirty="0" err="1"/>
              <a:t>Arthur</a:t>
            </a:r>
            <a:r>
              <a:rPr lang="cs-CZ" sz="2400" dirty="0"/>
              <a:t> </a:t>
            </a:r>
            <a:r>
              <a:rPr lang="cs-CZ" sz="2400" dirty="0" err="1"/>
              <a:t>Nuzman</a:t>
            </a:r>
            <a:r>
              <a:rPr lang="cs-CZ" sz="2400" dirty="0"/>
              <a:t>- transakce $2 mil dva dny před volbou hostitelského města- Senegal, </a:t>
            </a:r>
            <a:r>
              <a:rPr lang="cs-CZ" sz="2400" dirty="0" err="1"/>
              <a:t>Papa</a:t>
            </a:r>
            <a:r>
              <a:rPr lang="cs-CZ" sz="2400" dirty="0"/>
              <a:t> </a:t>
            </a:r>
            <a:r>
              <a:rPr lang="cs-CZ" sz="2400" dirty="0" err="1"/>
              <a:t>Massata</a:t>
            </a:r>
            <a:r>
              <a:rPr lang="cs-CZ" sz="2400" dirty="0"/>
              <a:t> </a:t>
            </a:r>
            <a:r>
              <a:rPr lang="cs-CZ" sz="2400" dirty="0" err="1"/>
              <a:t>Diack</a:t>
            </a:r>
            <a:r>
              <a:rPr lang="cs-CZ" sz="2400" dirty="0"/>
              <a:t>- syn bývalého člena </a:t>
            </a:r>
            <a:r>
              <a:rPr lang="cs-CZ" sz="2400" dirty="0" err="1"/>
              <a:t>MOV</a:t>
            </a:r>
            <a:r>
              <a:rPr lang="cs-CZ" sz="2400" dirty="0"/>
              <a:t>- </a:t>
            </a:r>
            <a:r>
              <a:rPr lang="cs-CZ" sz="2400" dirty="0" err="1"/>
              <a:t>Lamine</a:t>
            </a:r>
            <a:r>
              <a:rPr lang="cs-CZ" sz="2400" dirty="0"/>
              <a:t> </a:t>
            </a:r>
            <a:r>
              <a:rPr lang="cs-CZ" sz="2400" dirty="0" err="1"/>
              <a:t>Diack</a:t>
            </a:r>
            <a:r>
              <a:rPr lang="cs-CZ" sz="2400" dirty="0"/>
              <a:t> pravděpodobně pod vlivem úplatku</a:t>
            </a:r>
          </a:p>
          <a:p>
            <a:r>
              <a:rPr lang="cs-CZ" sz="2400" dirty="0"/>
              <a:t>Předseda japonského olympijského výboru </a:t>
            </a:r>
            <a:r>
              <a:rPr lang="cs-CZ" sz="2400" dirty="0" err="1"/>
              <a:t>Tsunekazu</a:t>
            </a:r>
            <a:r>
              <a:rPr lang="cs-CZ" sz="2400" dirty="0"/>
              <a:t> </a:t>
            </a:r>
            <a:r>
              <a:rPr lang="cs-CZ" sz="2400" dirty="0" err="1"/>
              <a:t>Takeda</a:t>
            </a:r>
            <a:r>
              <a:rPr lang="cs-CZ" sz="2400" dirty="0"/>
              <a:t>- autorizoval platbu $2.8 </a:t>
            </a:r>
            <a:r>
              <a:rPr lang="cs-CZ" sz="2400" dirty="0" err="1"/>
              <a:t>mill</a:t>
            </a:r>
            <a:r>
              <a:rPr lang="cs-CZ" sz="2400" dirty="0"/>
              <a:t> těsně před volbou Tokia- Singapur, konzultantská společnost </a:t>
            </a:r>
            <a:r>
              <a:rPr lang="cs-CZ" sz="2400" dirty="0" err="1"/>
              <a:t>Black</a:t>
            </a:r>
            <a:r>
              <a:rPr lang="cs-CZ" sz="2400" dirty="0"/>
              <a:t> </a:t>
            </a:r>
            <a:r>
              <a:rPr lang="cs-CZ" sz="2400" dirty="0" err="1"/>
              <a:t>Tidings</a:t>
            </a:r>
            <a:r>
              <a:rPr lang="cs-CZ" sz="2400" dirty="0"/>
              <a:t>- v pozadí </a:t>
            </a:r>
            <a:r>
              <a:rPr lang="cs-CZ" sz="2400" dirty="0" err="1"/>
              <a:t>Papa</a:t>
            </a:r>
            <a:r>
              <a:rPr lang="cs-CZ" sz="2400" dirty="0"/>
              <a:t> </a:t>
            </a:r>
            <a:r>
              <a:rPr lang="cs-CZ" sz="2400" dirty="0" err="1"/>
              <a:t>Massata</a:t>
            </a:r>
            <a:r>
              <a:rPr lang="cs-CZ" sz="2400" dirty="0"/>
              <a:t> </a:t>
            </a:r>
            <a:r>
              <a:rPr lang="cs-CZ" sz="2400" dirty="0" err="1"/>
              <a:t>Diack</a:t>
            </a:r>
            <a:r>
              <a:rPr lang="cs-CZ" sz="2400" dirty="0"/>
              <a:t> s vlivem na členy </a:t>
            </a:r>
            <a:r>
              <a:rPr lang="cs-CZ" sz="2400" dirty="0" err="1"/>
              <a:t>MOV</a:t>
            </a:r>
            <a:r>
              <a:rPr lang="cs-CZ" sz="2400" dirty="0"/>
              <a:t> z Afriky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10" name="Obrázek 9" descr="nuz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2119" y="3832200"/>
            <a:ext cx="5317735" cy="2977931"/>
          </a:xfrm>
          <a:prstGeom prst="rect">
            <a:avLst/>
          </a:prstGeom>
        </p:spPr>
      </p:pic>
      <p:pic>
        <p:nvPicPr>
          <p:cNvPr id="11" name="Obrázek 10" descr="take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294" y="3832201"/>
            <a:ext cx="5317734" cy="29779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38EC872-F76D-4466-A757-7335CA6D7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7369" cy="3429000"/>
          </a:xfrm>
          <a:prstGeom prst="rect">
            <a:avLst/>
          </a:prstGeom>
        </p:spPr>
      </p:pic>
      <p:pic>
        <p:nvPicPr>
          <p:cNvPr id="5" name="Obrázek 4" descr="Obsah obrázku osoba, vpředu, držení, obrazovka&#10;&#10;Popis byl vytvořen automaticky">
            <a:extLst>
              <a:ext uri="{FF2B5EF4-FFF2-40B4-BE49-F238E27FC236}">
                <a16:creationId xmlns:a16="http://schemas.microsoft.com/office/drawing/2014/main" id="{6A32D87C-56D1-436B-954D-E60FA6D7E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9" y="0"/>
            <a:ext cx="3732452" cy="3429000"/>
          </a:xfrm>
          <a:prstGeom prst="rect">
            <a:avLst/>
          </a:prstGeom>
        </p:spPr>
      </p:pic>
      <p:pic>
        <p:nvPicPr>
          <p:cNvPr id="7" name="Obrázek 6" descr="Obsah obrázku osoba, muž, oblek, interiér&#10;&#10;Popis byl vytvořen automaticky">
            <a:extLst>
              <a:ext uri="{FF2B5EF4-FFF2-40B4-BE49-F238E27FC236}">
                <a16:creationId xmlns:a16="http://schemas.microsoft.com/office/drawing/2014/main" id="{9B137631-879D-44A5-9910-E68D37E63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821" y="0"/>
            <a:ext cx="4411766" cy="3429000"/>
          </a:xfrm>
          <a:prstGeom prst="rect">
            <a:avLst/>
          </a:prstGeom>
        </p:spPr>
      </p:pic>
      <p:pic>
        <p:nvPicPr>
          <p:cNvPr id="9" name="Obrázek 8" descr="Obsah obrázku osoba, muž, oblek, interiér&#10;&#10;Popis byl vytvořen automaticky">
            <a:extLst>
              <a:ext uri="{FF2B5EF4-FFF2-40B4-BE49-F238E27FC236}">
                <a16:creationId xmlns:a16="http://schemas.microsoft.com/office/drawing/2014/main" id="{9A003872-9E20-4F5B-8CA2-6BA96736F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8999"/>
            <a:ext cx="3882683" cy="3425897"/>
          </a:xfrm>
          <a:prstGeom prst="rect">
            <a:avLst/>
          </a:prstGeom>
        </p:spPr>
      </p:pic>
      <p:pic>
        <p:nvPicPr>
          <p:cNvPr id="11" name="Obrázek 10" descr="Obsah obrázku osoba, muž, držení, podepsat&#10;&#10;Popis byl vytvořen automaticky">
            <a:extLst>
              <a:ext uri="{FF2B5EF4-FFF2-40B4-BE49-F238E27FC236}">
                <a16:creationId xmlns:a16="http://schemas.microsoft.com/office/drawing/2014/main" id="{EE02A62F-B2A8-4F1C-9BB8-0FD78B10F4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9"/>
          <a:stretch/>
        </p:blipFill>
        <p:spPr>
          <a:xfrm>
            <a:off x="3882682" y="3428998"/>
            <a:ext cx="4128978" cy="3425897"/>
          </a:xfrm>
          <a:prstGeom prst="rect">
            <a:avLst/>
          </a:prstGeom>
        </p:spPr>
      </p:pic>
      <p:pic>
        <p:nvPicPr>
          <p:cNvPr id="13" name="Obrázek 12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CE201FFA-D5B5-47D5-84FA-A0F675CCAF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7"/>
          <a:stretch/>
        </p:blipFill>
        <p:spPr>
          <a:xfrm>
            <a:off x="7970051" y="3428998"/>
            <a:ext cx="4221949" cy="34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7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04FB35-253F-47A2-9C98-6A88AD7D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73" y="529731"/>
            <a:ext cx="2228849" cy="3179618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BD78955-71C2-45E6-BF69-33A920087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09" y="2119540"/>
            <a:ext cx="5607678" cy="39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99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CD1E7B3-39E9-48F7-8022-88F7782B9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53CC567-4D62-4313-9DDB-FE53715C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6056693"/>
            <a:ext cx="11210925" cy="7394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https://www.youtube.com/watch?v=HI3ErDjr4BY</a:t>
            </a:r>
            <a:b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3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7" descr="Obsah obrázku osoba, muž, oblek, podepsat&#10;&#10;Popis byl vytvořen automaticky">
            <a:extLst>
              <a:ext uri="{FF2B5EF4-FFF2-40B4-BE49-F238E27FC236}">
                <a16:creationId xmlns:a16="http://schemas.microsoft.com/office/drawing/2014/main" id="{661207E2-7490-0696-0252-CE0A98C29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r="12499" b="-1"/>
          <a:stretch/>
        </p:blipFill>
        <p:spPr>
          <a:xfrm>
            <a:off x="6096000" y="0"/>
            <a:ext cx="4579739" cy="6857990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B375BD82-ED3B-3EE7-A777-DBF280044CA8}"/>
              </a:ext>
            </a:extLst>
          </p:cNvPr>
          <p:cNvSpPr txBox="1">
            <a:spLocks/>
          </p:cNvSpPr>
          <p:nvPr/>
        </p:nvSpPr>
        <p:spPr>
          <a:xfrm>
            <a:off x="784743" y="685800"/>
            <a:ext cx="5793475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14AAE0"/>
                </a:solidFill>
              </a:rPr>
              <a:t>Jiří</a:t>
            </a:r>
            <a:r>
              <a:rPr lang="en-US" dirty="0">
                <a:solidFill>
                  <a:srgbClr val="14AAE0"/>
                </a:solidFill>
              </a:rPr>
              <a:t> </a:t>
            </a:r>
            <a:r>
              <a:rPr lang="en-US" dirty="0" err="1">
                <a:solidFill>
                  <a:srgbClr val="14AAE0"/>
                </a:solidFill>
              </a:rPr>
              <a:t>Kejval</a:t>
            </a:r>
            <a:endParaRPr lang="en-US" dirty="0">
              <a:solidFill>
                <a:srgbClr val="14AAE0"/>
              </a:solidFill>
            </a:endParaRPr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40F9AFDE-3A14-6BBB-B272-F156FFB705EC}"/>
              </a:ext>
            </a:extLst>
          </p:cNvPr>
          <p:cNvSpPr txBox="1">
            <a:spLocks/>
          </p:cNvSpPr>
          <p:nvPr/>
        </p:nvSpPr>
        <p:spPr>
          <a:xfrm>
            <a:off x="302525" y="1787008"/>
            <a:ext cx="5793475" cy="4807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Book" panose="020B0503020102020204" pitchFamily="34" charset="0"/>
              <a:buNone/>
            </a:pPr>
            <a:r>
              <a:rPr lang="en-US" sz="2400" dirty="0" err="1">
                <a:solidFill>
                  <a:srgbClr val="14AAE0"/>
                </a:solidFill>
              </a:rPr>
              <a:t>Předseda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Českého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veslařského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svazu</a:t>
            </a:r>
            <a:r>
              <a:rPr lang="en-US" sz="2400" dirty="0">
                <a:solidFill>
                  <a:srgbClr val="14AAE0"/>
                </a:solidFill>
              </a:rPr>
              <a:t> (1996-2014)</a:t>
            </a:r>
          </a:p>
          <a:p>
            <a:pPr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rgbClr val="14AAE0"/>
                </a:solidFill>
              </a:rPr>
              <a:t>Od </a:t>
            </a:r>
            <a:r>
              <a:rPr lang="en-US" sz="2400" dirty="0" err="1">
                <a:solidFill>
                  <a:srgbClr val="14AAE0"/>
                </a:solidFill>
              </a:rPr>
              <a:t>roku</a:t>
            </a:r>
            <a:r>
              <a:rPr lang="en-US" sz="2400" dirty="0">
                <a:solidFill>
                  <a:srgbClr val="14AAE0"/>
                </a:solidFill>
              </a:rPr>
              <a:t> 2012 </a:t>
            </a:r>
            <a:r>
              <a:rPr lang="en-US" sz="2400" dirty="0" err="1">
                <a:solidFill>
                  <a:srgbClr val="14AAE0"/>
                </a:solidFill>
              </a:rPr>
              <a:t>předseda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Českého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olympijského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výboru</a:t>
            </a:r>
            <a:endParaRPr lang="en-US" sz="2400" dirty="0">
              <a:solidFill>
                <a:srgbClr val="14AAE0"/>
              </a:solidFill>
            </a:endParaRPr>
          </a:p>
          <a:p>
            <a:pPr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rgbClr val="14AAE0"/>
                </a:solidFill>
              </a:rPr>
              <a:t>Od </a:t>
            </a:r>
            <a:r>
              <a:rPr lang="en-US" sz="2400" dirty="0" err="1">
                <a:solidFill>
                  <a:srgbClr val="14AAE0"/>
                </a:solidFill>
              </a:rPr>
              <a:t>února</a:t>
            </a:r>
            <a:r>
              <a:rPr lang="en-US" sz="2400" dirty="0">
                <a:solidFill>
                  <a:srgbClr val="14AAE0"/>
                </a:solidFill>
              </a:rPr>
              <a:t> 2018 </a:t>
            </a:r>
            <a:r>
              <a:rPr lang="en-US" sz="2400" dirty="0" err="1">
                <a:solidFill>
                  <a:srgbClr val="14AAE0"/>
                </a:solidFill>
              </a:rPr>
              <a:t>člen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Mezinárodního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olympijského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výboru</a:t>
            </a:r>
            <a:endParaRPr lang="en-US" sz="2400" dirty="0">
              <a:solidFill>
                <a:srgbClr val="14AAE0"/>
              </a:solidFill>
            </a:endParaRPr>
          </a:p>
          <a:p>
            <a:pPr>
              <a:buFont typeface="Franklin Gothic Book" panose="020B0503020102020204" pitchFamily="34" charset="0"/>
              <a:buNone/>
            </a:pPr>
            <a:r>
              <a:rPr lang="en-US" sz="2400" dirty="0">
                <a:solidFill>
                  <a:srgbClr val="14AAE0"/>
                </a:solidFill>
              </a:rPr>
              <a:t>(*</a:t>
            </a:r>
            <a:r>
              <a:rPr lang="en-US" sz="2400" dirty="0" err="1">
                <a:solidFill>
                  <a:srgbClr val="14AAE0"/>
                </a:solidFill>
              </a:rPr>
              <a:t>původní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kandidatura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odložena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kvůli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anonymnímu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dopisu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obviňujícího</a:t>
            </a:r>
            <a:r>
              <a:rPr lang="en-US" sz="2400" dirty="0">
                <a:solidFill>
                  <a:srgbClr val="14AAE0"/>
                </a:solidFill>
              </a:rPr>
              <a:t> ČOV z </a:t>
            </a:r>
            <a:r>
              <a:rPr lang="en-US" sz="2400" dirty="0" err="1">
                <a:solidFill>
                  <a:srgbClr val="14AAE0"/>
                </a:solidFill>
              </a:rPr>
              <a:t>dotačních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podvodů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při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financování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českého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sportu</a:t>
            </a:r>
            <a:r>
              <a:rPr lang="en-US" sz="2400" dirty="0">
                <a:solidFill>
                  <a:srgbClr val="14AAE0"/>
                </a:solidFill>
              </a:rPr>
              <a:t>)</a:t>
            </a:r>
          </a:p>
          <a:p>
            <a:pPr>
              <a:buFont typeface="Franklin Gothic Book" panose="020B0503020102020204" pitchFamily="34" charset="0"/>
              <a:buNone/>
            </a:pPr>
            <a:r>
              <a:rPr lang="en-US" sz="2400" dirty="0" err="1">
                <a:solidFill>
                  <a:srgbClr val="14AAE0"/>
                </a:solidFill>
              </a:rPr>
              <a:t>Předseda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Marketingové</a:t>
            </a:r>
            <a:r>
              <a:rPr lang="en-US" sz="2400" dirty="0">
                <a:solidFill>
                  <a:srgbClr val="14AAE0"/>
                </a:solidFill>
              </a:rPr>
              <a:t> </a:t>
            </a:r>
            <a:r>
              <a:rPr lang="en-US" sz="2400" dirty="0" err="1">
                <a:solidFill>
                  <a:srgbClr val="14AAE0"/>
                </a:solidFill>
              </a:rPr>
              <a:t>komise</a:t>
            </a:r>
            <a:r>
              <a:rPr lang="en-US" sz="2400" dirty="0">
                <a:solidFill>
                  <a:srgbClr val="14AAE0"/>
                </a:solidFill>
              </a:rPr>
              <a:t> MOV</a:t>
            </a:r>
          </a:p>
        </p:txBody>
      </p:sp>
    </p:spTree>
    <p:extLst>
      <p:ext uri="{BB962C8B-B14F-4D97-AF65-F5344CB8AC3E}">
        <p14:creationId xmlns:p14="http://schemas.microsoft.com/office/powerpoint/2010/main" val="330214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714DE-5B9B-6098-786C-FFC22A06FD72}"/>
              </a:ext>
            </a:extLst>
          </p:cNvPr>
          <p:cNvSpPr txBox="1">
            <a:spLocks/>
          </p:cNvSpPr>
          <p:nvPr/>
        </p:nvSpPr>
        <p:spPr>
          <a:xfrm>
            <a:off x="786581" y="319132"/>
            <a:ext cx="9601200" cy="14859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14AAE0"/>
                </a:solidFill>
              </a:rPr>
              <a:t>“</a:t>
            </a:r>
            <a:r>
              <a:rPr lang="cs-CZ" b="1" dirty="0" err="1">
                <a:solidFill>
                  <a:srgbClr val="14AAE0"/>
                </a:solidFill>
              </a:rPr>
              <a:t>What</a:t>
            </a:r>
            <a:r>
              <a:rPr lang="cs-CZ" b="1" dirty="0">
                <a:solidFill>
                  <a:srgbClr val="14AAE0"/>
                </a:solidFill>
              </a:rPr>
              <a:t> </a:t>
            </a:r>
            <a:r>
              <a:rPr lang="cs-CZ" b="1" dirty="0" err="1">
                <a:solidFill>
                  <a:srgbClr val="14AAE0"/>
                </a:solidFill>
              </a:rPr>
              <a:t>is</a:t>
            </a:r>
            <a:r>
              <a:rPr lang="cs-CZ" b="1" dirty="0">
                <a:solidFill>
                  <a:srgbClr val="14AAE0"/>
                </a:solidFill>
              </a:rPr>
              <a:t> </a:t>
            </a:r>
            <a:r>
              <a:rPr lang="cs-CZ" b="1" dirty="0" err="1">
                <a:solidFill>
                  <a:srgbClr val="14AAE0"/>
                </a:solidFill>
              </a:rPr>
              <a:t>written</a:t>
            </a:r>
            <a:r>
              <a:rPr lang="cs-CZ" b="1" dirty="0">
                <a:solidFill>
                  <a:srgbClr val="14AAE0"/>
                </a:solidFill>
              </a:rPr>
              <a:t> in </a:t>
            </a:r>
            <a:r>
              <a:rPr lang="cs-CZ" b="1" dirty="0" err="1">
                <a:solidFill>
                  <a:srgbClr val="14AAE0"/>
                </a:solidFill>
              </a:rPr>
              <a:t>the</a:t>
            </a:r>
            <a:r>
              <a:rPr lang="cs-CZ" b="1" dirty="0">
                <a:solidFill>
                  <a:srgbClr val="14AAE0"/>
                </a:solidFill>
              </a:rPr>
              <a:t> </a:t>
            </a:r>
            <a:r>
              <a:rPr lang="cs-CZ" b="1" dirty="0" err="1">
                <a:solidFill>
                  <a:srgbClr val="14AAE0"/>
                </a:solidFill>
              </a:rPr>
              <a:t>bid</a:t>
            </a:r>
            <a:r>
              <a:rPr lang="cs-CZ" b="1" dirty="0">
                <a:solidFill>
                  <a:srgbClr val="14AAE0"/>
                </a:solidFill>
              </a:rPr>
              <a:t> </a:t>
            </a:r>
            <a:r>
              <a:rPr lang="cs-CZ" b="1" dirty="0" err="1">
                <a:solidFill>
                  <a:srgbClr val="14AAE0"/>
                </a:solidFill>
              </a:rPr>
              <a:t>documents</a:t>
            </a:r>
            <a:r>
              <a:rPr lang="cs-CZ" b="1" dirty="0">
                <a:solidFill>
                  <a:srgbClr val="14AAE0"/>
                </a:solidFill>
              </a:rPr>
              <a:t> </a:t>
            </a:r>
            <a:r>
              <a:rPr lang="cs-CZ" b="1" dirty="0" err="1">
                <a:solidFill>
                  <a:srgbClr val="14AAE0"/>
                </a:solidFill>
              </a:rPr>
              <a:t>soon</a:t>
            </a:r>
            <a:r>
              <a:rPr lang="cs-CZ" b="1" dirty="0">
                <a:solidFill>
                  <a:srgbClr val="14AAE0"/>
                </a:solidFill>
              </a:rPr>
              <a:t> </a:t>
            </a:r>
            <a:r>
              <a:rPr lang="cs-CZ" b="1" dirty="0" err="1">
                <a:solidFill>
                  <a:srgbClr val="14AAE0"/>
                </a:solidFill>
              </a:rPr>
              <a:t>turns</a:t>
            </a:r>
            <a:r>
              <a:rPr lang="cs-CZ" b="1" dirty="0">
                <a:solidFill>
                  <a:srgbClr val="14AAE0"/>
                </a:solidFill>
              </a:rPr>
              <a:t> out to </a:t>
            </a:r>
            <a:r>
              <a:rPr lang="cs-CZ" b="1" dirty="0" err="1">
                <a:solidFill>
                  <a:srgbClr val="14AAE0"/>
                </a:solidFill>
              </a:rPr>
              <a:t>be</a:t>
            </a:r>
            <a:r>
              <a:rPr lang="cs-CZ" b="1" dirty="0">
                <a:solidFill>
                  <a:srgbClr val="14AAE0"/>
                </a:solidFill>
              </a:rPr>
              <a:t> </a:t>
            </a:r>
            <a:r>
              <a:rPr lang="cs-CZ" b="1" dirty="0" err="1">
                <a:solidFill>
                  <a:srgbClr val="14AAE0"/>
                </a:solidFill>
              </a:rPr>
              <a:t>pretty</a:t>
            </a:r>
            <a:r>
              <a:rPr lang="cs-CZ" b="1" dirty="0">
                <a:solidFill>
                  <a:srgbClr val="14AAE0"/>
                </a:solidFill>
              </a:rPr>
              <a:t> </a:t>
            </a:r>
            <a:r>
              <a:rPr lang="cs-CZ" b="1" dirty="0" err="1">
                <a:solidFill>
                  <a:srgbClr val="14AAE0"/>
                </a:solidFill>
              </a:rPr>
              <a:t>irrelevant</a:t>
            </a:r>
            <a:r>
              <a:rPr lang="cs-CZ" b="1" dirty="0">
                <a:solidFill>
                  <a:srgbClr val="14AAE0"/>
                </a:solidFill>
              </a:rPr>
              <a:t>” </a:t>
            </a:r>
            <a:br>
              <a:rPr lang="cs-CZ" b="1" dirty="0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3FE766-4BC2-7C87-3ED2-E93E56A0A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581" y="1436794"/>
            <a:ext cx="9257071" cy="54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2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>
            <a:extLst>
              <a:ext uri="{FF2B5EF4-FFF2-40B4-BE49-F238E27FC236}">
                <a16:creationId xmlns:a16="http://schemas.microsoft.com/office/drawing/2014/main" id="{1B06FA45-24C5-45CA-BC1B-52BAE11B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901" y="265461"/>
            <a:ext cx="3705551" cy="592197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cs-CZ" sz="27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7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7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MOV vyžaduje od hostitelského města a příslušné vlády záruky o krytí případného překročení rozpočtu. </a:t>
            </a:r>
            <a:br>
              <a:rPr lang="cs-CZ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8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200" dirty="0"/>
          </a:p>
        </p:txBody>
      </p:sp>
      <p:pic>
        <p:nvPicPr>
          <p:cNvPr id="11" name="Zástupný obsah 10" descr="Obsah obrázku stůl&#10;&#10;Popis byl vytvořen automaticky">
            <a:extLst>
              <a:ext uri="{FF2B5EF4-FFF2-40B4-BE49-F238E27FC236}">
                <a16:creationId xmlns:a16="http://schemas.microsoft.com/office/drawing/2014/main" id="{93B1EBD3-27FC-42A9-9199-DE6A27BF2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 r="-1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13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1D840585-ABF8-4BBE-BCAB-9AFFF3F8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OCOG Budget (V4 Budget)</a:t>
            </a:r>
            <a:r>
              <a:rPr lang="cs-CZ" b="1" dirty="0"/>
              <a:t>, 19. 12. 2019</a:t>
            </a:r>
            <a:endParaRPr lang="en-US" b="1" dirty="0"/>
          </a:p>
        </p:txBody>
      </p:sp>
      <p:pic>
        <p:nvPicPr>
          <p:cNvPr id="11" name="Zástupný obsah 10" descr="Obsah obrázku stůl&#10;&#10;Popis byl vytvořen automaticky">
            <a:extLst>
              <a:ext uri="{FF2B5EF4-FFF2-40B4-BE49-F238E27FC236}">
                <a16:creationId xmlns:a16="http://schemas.microsoft.com/office/drawing/2014/main" id="{6D786821-90FC-441C-971D-CAE028571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20" y="1299364"/>
            <a:ext cx="8702080" cy="4687941"/>
          </a:xfrm>
        </p:spPr>
      </p:pic>
    </p:spTree>
    <p:extLst>
      <p:ext uri="{BB962C8B-B14F-4D97-AF65-F5344CB8AC3E}">
        <p14:creationId xmlns:p14="http://schemas.microsoft.com/office/powerpoint/2010/main" val="139437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lympics-Costs-Graphic-BGR-1300x590.jpg">
            <a:extLst>
              <a:ext uri="{FF2B5EF4-FFF2-40B4-BE49-F238E27FC236}">
                <a16:creationId xmlns:a16="http://schemas.microsoft.com/office/drawing/2014/main" id="{070BD52E-FB88-6CBD-DE92-B3B04E0EFC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383" y="0"/>
            <a:ext cx="10095853" cy="4581964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EAC4DDCC-552A-408E-6AF8-29C687BA130B}"/>
              </a:ext>
            </a:extLst>
          </p:cNvPr>
          <p:cNvSpPr txBox="1">
            <a:spLocks/>
          </p:cNvSpPr>
          <p:nvPr/>
        </p:nvSpPr>
        <p:spPr>
          <a:xfrm>
            <a:off x="0" y="4994180"/>
            <a:ext cx="10473236" cy="165045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kern="50" dirty="0">
                <a:solidFill>
                  <a:srgbClr val="14AAE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Průměrná výše se sportem souvisejících nákladů je 12 miliard dolarů (nezapočítávají se silnice, letiště, ubytovací kapacity a další infrastruktura).</a:t>
            </a:r>
            <a:br>
              <a:rPr lang="cs-CZ" sz="2400" kern="50" dirty="0">
                <a:solidFill>
                  <a:srgbClr val="14AAE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cs-CZ" sz="2400" kern="50" dirty="0">
                <a:solidFill>
                  <a:srgbClr val="14AAE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2400" kern="50" dirty="0">
                <a:solidFill>
                  <a:srgbClr val="14AAE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Všechny olympijské hry od roku 1960 překročily původní rozpočet, v průměru o 172%.</a:t>
            </a:r>
            <a:br>
              <a:rPr lang="cs-CZ" sz="1400" kern="50" dirty="0">
                <a:latin typeface="Liberation Serif"/>
                <a:ea typeface="SimSun" panose="02010600030101010101" pitchFamily="2" charset="-122"/>
                <a:cs typeface="Arial Unicode MS"/>
              </a:rPr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03683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EEB99-B600-4F67-8595-CB6E0963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15400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dirty="0" err="1">
                <a:solidFill>
                  <a:srgbClr val="14AAE0"/>
                </a:solidFill>
              </a:rPr>
              <a:t>Flyvbjerg</a:t>
            </a:r>
            <a:r>
              <a:rPr lang="en-US" sz="2400" b="1" dirty="0">
                <a:solidFill>
                  <a:srgbClr val="14AAE0"/>
                </a:solidFill>
              </a:rPr>
              <a:t>, Bent, Alexander </a:t>
            </a:r>
            <a:r>
              <a:rPr lang="en-US" sz="2400" b="1" dirty="0" err="1">
                <a:solidFill>
                  <a:srgbClr val="14AAE0"/>
                </a:solidFill>
              </a:rPr>
              <a:t>Budzier</a:t>
            </a:r>
            <a:r>
              <a:rPr lang="en-US" sz="2400" b="1" dirty="0">
                <a:solidFill>
                  <a:srgbClr val="14AAE0"/>
                </a:solidFill>
              </a:rPr>
              <a:t>, and Daniel Lunn, 2020, "Regression to the Tail: Why the Olympics Blow Up," Environment and Planning A: Economy and Space, published online September 15, url: https://journals.sagepub.com/doi/10.1177/0308518X20958724 </a:t>
            </a:r>
            <a:endParaRPr lang="en-US" sz="2400" cap="all" dirty="0">
              <a:solidFill>
                <a:srgbClr val="14AAE0"/>
              </a:solidFill>
            </a:endParaRPr>
          </a:p>
        </p:txBody>
      </p:sp>
      <p:pic>
        <p:nvPicPr>
          <p:cNvPr id="3" name="Zástupný obsah 4" descr="Obsah obrázku skříňka, světlo, vlak&#10;&#10;Popis byl vytvořen automaticky">
            <a:extLst>
              <a:ext uri="{FF2B5EF4-FFF2-40B4-BE49-F238E27FC236}">
                <a16:creationId xmlns:a16="http://schemas.microsoft.com/office/drawing/2014/main" id="{BE33F6F1-3129-48F7-891D-67551432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2" b="1"/>
          <a:stretch/>
        </p:blipFill>
        <p:spPr>
          <a:xfrm>
            <a:off x="20" y="10"/>
            <a:ext cx="12191980" cy="41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4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9" descr="Obsah obrázku tetování, interiér, vsedě, stůl&#10;&#10;Popis byl vytvořen automaticky">
            <a:extLst>
              <a:ext uri="{FF2B5EF4-FFF2-40B4-BE49-F238E27FC236}">
                <a16:creationId xmlns:a16="http://schemas.microsoft.com/office/drawing/2014/main" id="{21404033-611C-7381-E28A-8715303B6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9" b="18772"/>
          <a:stretch/>
        </p:blipFill>
        <p:spPr>
          <a:xfrm>
            <a:off x="0" y="640080"/>
            <a:ext cx="4958061" cy="557784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1EABACE-C541-68FF-4B4F-90C4B877C106}"/>
              </a:ext>
            </a:extLst>
          </p:cNvPr>
          <p:cNvSpPr txBox="1">
            <a:spLocks/>
          </p:cNvSpPr>
          <p:nvPr/>
        </p:nvSpPr>
        <p:spPr>
          <a:xfrm>
            <a:off x="6490224" y="640080"/>
            <a:ext cx="3053039" cy="1060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14AAE0"/>
                </a:solidFill>
              </a:rPr>
              <a:t>Nevratnost</a:t>
            </a:r>
            <a:endParaRPr lang="en-US" b="1" dirty="0">
              <a:solidFill>
                <a:srgbClr val="14AAE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616363-7F15-35FF-A197-99B86479DB00}"/>
              </a:ext>
            </a:extLst>
          </p:cNvPr>
          <p:cNvSpPr txBox="1">
            <a:spLocks/>
          </p:cNvSpPr>
          <p:nvPr/>
        </p:nvSpPr>
        <p:spPr>
          <a:xfrm>
            <a:off x="6645647" y="2286000"/>
            <a:ext cx="3053039" cy="3931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Udělení hostitelského práva se všemi souvisejícími závazky je prakticky neodvolatelné.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Historicky se pořadatelství zřekl pouze Denver (USA), přičemž se ZOH v roce 1976 konaly v Innsbrucku.</a:t>
            </a:r>
            <a:endParaRPr lang="en-US" sz="2400" dirty="0">
              <a:solidFill>
                <a:srgbClr val="14AA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37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tůl, fáze, ohňostroje, světlo&#10;&#10;Popis byl vytvořen automaticky">
            <a:extLst>
              <a:ext uri="{FF2B5EF4-FFF2-40B4-BE49-F238E27FC236}">
                <a16:creationId xmlns:a16="http://schemas.microsoft.com/office/drawing/2014/main" id="{059F3E6A-98FF-E646-8265-352AFFC81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6464"/>
          <a:stretch/>
        </p:blipFill>
        <p:spPr>
          <a:xfrm>
            <a:off x="0" y="1778793"/>
            <a:ext cx="5867400" cy="3300413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1696E5E-3B33-D16D-F2C3-92B2A7B10375}"/>
              </a:ext>
            </a:extLst>
          </p:cNvPr>
          <p:cNvSpPr txBox="1">
            <a:spLocks/>
          </p:cNvSpPr>
          <p:nvPr/>
        </p:nvSpPr>
        <p:spPr>
          <a:xfrm>
            <a:off x="7069344" y="440322"/>
            <a:ext cx="3053039" cy="1060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14AAE0"/>
                </a:solidFill>
              </a:rPr>
              <a:t>Fixní termíny</a:t>
            </a:r>
            <a:endParaRPr lang="en-US" b="1" dirty="0">
              <a:solidFill>
                <a:srgbClr val="14AAE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5093A9-18BE-0318-E12B-39C5215D1C41}"/>
              </a:ext>
            </a:extLst>
          </p:cNvPr>
          <p:cNvSpPr txBox="1">
            <a:spLocks/>
          </p:cNvSpPr>
          <p:nvPr/>
        </p:nvSpPr>
        <p:spPr>
          <a:xfrm>
            <a:off x="7069343" y="1778792"/>
            <a:ext cx="3415777" cy="4408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Dokončení stavebních úprav do neměnného data. Zpoždění je nepřijatelné.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Chybí běžně využívaný mechanismus, který umožňuje vyjednávat o snížení ceny oproti prodloužení doby dokončení. </a:t>
            </a:r>
          </a:p>
        </p:txBody>
      </p:sp>
    </p:spTree>
    <p:extLst>
      <p:ext uri="{BB962C8B-B14F-4D97-AF65-F5344CB8AC3E}">
        <p14:creationId xmlns:p14="http://schemas.microsoft.com/office/powerpoint/2010/main" val="1954285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6" descr="Obsah obrázku osoba, muž, oblečení, hledání&#10;&#10;Popis byl vytvořen automaticky">
            <a:extLst>
              <a:ext uri="{FF2B5EF4-FFF2-40B4-BE49-F238E27FC236}">
                <a16:creationId xmlns:a16="http://schemas.microsoft.com/office/drawing/2014/main" id="{F2FF0CD4-ED97-15B9-AF7B-FD7ADD956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b="1311"/>
          <a:stretch/>
        </p:blipFill>
        <p:spPr>
          <a:xfrm>
            <a:off x="0" y="1665297"/>
            <a:ext cx="6270943" cy="3527406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96318CD-F62D-C72C-DF65-F8E2D5540555}"/>
              </a:ext>
            </a:extLst>
          </p:cNvPr>
          <p:cNvSpPr txBox="1">
            <a:spLocks/>
          </p:cNvSpPr>
          <p:nvPr/>
        </p:nvSpPr>
        <p:spPr>
          <a:xfrm>
            <a:off x="7099824" y="604480"/>
            <a:ext cx="3053039" cy="1060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>
                <a:solidFill>
                  <a:srgbClr val="14AAE0"/>
                </a:solidFill>
              </a:rPr>
              <a:t>Syndom</a:t>
            </a:r>
            <a:r>
              <a:rPr lang="cs-CZ" sz="3200" b="1" dirty="0">
                <a:solidFill>
                  <a:srgbClr val="14AAE0"/>
                </a:solidFill>
              </a:rPr>
              <a:t> BIANCO směnky</a:t>
            </a:r>
            <a:endParaRPr lang="en-US" sz="3200" b="1" dirty="0">
              <a:solidFill>
                <a:srgbClr val="14AAE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D4A95A-87C9-43C3-A370-23148A14EDE5}"/>
              </a:ext>
            </a:extLst>
          </p:cNvPr>
          <p:cNvSpPr txBox="1">
            <a:spLocks/>
          </p:cNvSpPr>
          <p:nvPr/>
        </p:nvSpPr>
        <p:spPr>
          <a:xfrm>
            <a:off x="7099823" y="2011680"/>
            <a:ext cx="3053039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Závazek uhradit částku, o jejíž výsledné hodnotě nemá nikdo přesnější představu.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Neexistující kontrola dodržování plánované výše rozpočtu.</a:t>
            </a:r>
          </a:p>
        </p:txBody>
      </p:sp>
    </p:spTree>
    <p:extLst>
      <p:ext uri="{BB962C8B-B14F-4D97-AF65-F5344CB8AC3E}">
        <p14:creationId xmlns:p14="http://schemas.microsoft.com/office/powerpoint/2010/main" val="323629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osoba, monitor, muž&#10;&#10;Popis byl vytvořen automaticky">
            <a:extLst>
              <a:ext uri="{FF2B5EF4-FFF2-40B4-BE49-F238E27FC236}">
                <a16:creationId xmlns:a16="http://schemas.microsoft.com/office/drawing/2014/main" id="{DE4866B3-A167-4AB6-B4CC-91C08E429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0"/>
          <a:stretch/>
        </p:blipFill>
        <p:spPr>
          <a:xfrm>
            <a:off x="1426791" y="1289920"/>
            <a:ext cx="4196096" cy="4250767"/>
          </a:xfrm>
          <a:prstGeom prst="rect">
            <a:avLst/>
          </a:prstGeom>
        </p:spPr>
      </p:pic>
      <p:pic>
        <p:nvPicPr>
          <p:cNvPr id="5" name="Obrázek 4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1BAB71AA-55FB-4EDE-A306-C40E762E1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71" y="1289920"/>
            <a:ext cx="3613151" cy="42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8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hračka&#10;&#10;Popis byl vytvořen automaticky">
            <a:extLst>
              <a:ext uri="{FF2B5EF4-FFF2-40B4-BE49-F238E27FC236}">
                <a16:creationId xmlns:a16="http://schemas.microsoft.com/office/drawing/2014/main" id="{5C116631-8674-EE7E-E36F-0141BDABC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635" y="1463039"/>
            <a:ext cx="5503605" cy="3931921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AE9275E-5501-CD29-CF8F-164B0D43880B}"/>
              </a:ext>
            </a:extLst>
          </p:cNvPr>
          <p:cNvSpPr txBox="1">
            <a:spLocks/>
          </p:cNvSpPr>
          <p:nvPr/>
        </p:nvSpPr>
        <p:spPr>
          <a:xfrm>
            <a:off x="6461762" y="402222"/>
            <a:ext cx="3053039" cy="1060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14AAE0"/>
                </a:solidFill>
              </a:rPr>
              <a:t>Těsné propojení</a:t>
            </a:r>
            <a:endParaRPr lang="en-US" sz="3200" b="1" dirty="0">
              <a:solidFill>
                <a:srgbClr val="14AAE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C6217D-631B-D940-28AE-6ECA2E443B10}"/>
              </a:ext>
            </a:extLst>
          </p:cNvPr>
          <p:cNvSpPr txBox="1">
            <a:spLocks/>
          </p:cNvSpPr>
          <p:nvPr/>
        </p:nvSpPr>
        <p:spPr>
          <a:xfrm>
            <a:off x="6461761" y="2031262"/>
            <a:ext cx="3053039" cy="442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PPP – Public </a:t>
            </a:r>
            <a:r>
              <a:rPr lang="cs-CZ" sz="2400" dirty="0" err="1">
                <a:solidFill>
                  <a:srgbClr val="14AAE0"/>
                </a:solidFill>
              </a:rPr>
              <a:t>Private</a:t>
            </a:r>
            <a:r>
              <a:rPr lang="cs-CZ" sz="2400" dirty="0">
                <a:solidFill>
                  <a:srgbClr val="14AAE0"/>
                </a:solidFill>
              </a:rPr>
              <a:t> </a:t>
            </a:r>
            <a:r>
              <a:rPr lang="cs-CZ" sz="2400" dirty="0" err="1">
                <a:solidFill>
                  <a:srgbClr val="14AAE0"/>
                </a:solidFill>
              </a:rPr>
              <a:t>Partnership</a:t>
            </a:r>
            <a:endParaRPr lang="cs-CZ" sz="2400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Vládní představitelé kooptováni do organizačního výboru 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Projektové řízení formou souvisejících složek</a:t>
            </a:r>
          </a:p>
        </p:txBody>
      </p:sp>
    </p:spTree>
    <p:extLst>
      <p:ext uri="{BB962C8B-B14F-4D97-AF65-F5344CB8AC3E}">
        <p14:creationId xmlns:p14="http://schemas.microsoft.com/office/powerpoint/2010/main" val="284800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mapa&#10;&#10;Popis byl vytvořen automaticky">
            <a:extLst>
              <a:ext uri="{FF2B5EF4-FFF2-40B4-BE49-F238E27FC236}">
                <a16:creationId xmlns:a16="http://schemas.microsoft.com/office/drawing/2014/main" id="{5BBDA7A0-5F9B-65A8-7DB8-492E7866E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318075" y="1567937"/>
            <a:ext cx="4863525" cy="372212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81A1E20-3FE2-0696-DF16-302146C35C06}"/>
              </a:ext>
            </a:extLst>
          </p:cNvPr>
          <p:cNvSpPr txBox="1">
            <a:spLocks/>
          </p:cNvSpPr>
          <p:nvPr/>
        </p:nvSpPr>
        <p:spPr>
          <a:xfrm>
            <a:off x="6337824" y="507120"/>
            <a:ext cx="3053039" cy="1060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14AAE0"/>
                </a:solidFill>
              </a:rPr>
              <a:t>Syndrom věčného začátečníka</a:t>
            </a:r>
            <a:endParaRPr lang="en-US" sz="3200" b="1" dirty="0">
              <a:solidFill>
                <a:srgbClr val="14AAE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68F107-7899-A48A-466D-B0A5D54C3070}"/>
              </a:ext>
            </a:extLst>
          </p:cNvPr>
          <p:cNvSpPr txBox="1">
            <a:spLocks/>
          </p:cNvSpPr>
          <p:nvPr/>
        </p:nvSpPr>
        <p:spPr>
          <a:xfrm>
            <a:off x="6432287" y="1778880"/>
            <a:ext cx="305303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400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Cirkulující pořadatelství s předem definovanými nároky na sportovní akci.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Ztráta vlivu na harmonogram, rozsah a kvalitu – tzn. proměnné, které mohou ovlivnit cenu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65720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B3A9CBF-57B0-2214-6589-9D450D751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b="1853"/>
          <a:stretch/>
        </p:blipFill>
        <p:spPr>
          <a:xfrm>
            <a:off x="0" y="1769807"/>
            <a:ext cx="6096000" cy="3097417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758EF06-0674-3BDC-E4E0-621635470A48}"/>
              </a:ext>
            </a:extLst>
          </p:cNvPr>
          <p:cNvSpPr txBox="1">
            <a:spLocks/>
          </p:cNvSpPr>
          <p:nvPr/>
        </p:nvSpPr>
        <p:spPr>
          <a:xfrm>
            <a:off x="6673104" y="708990"/>
            <a:ext cx="3053039" cy="1060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14AAE0"/>
                </a:solidFill>
              </a:rPr>
              <a:t>Dlouhodobé plánování</a:t>
            </a:r>
            <a:endParaRPr lang="en-US" sz="3200" b="1" dirty="0">
              <a:solidFill>
                <a:srgbClr val="14AAE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96001B-4733-B9E8-A002-F724DE18DBEA}"/>
              </a:ext>
            </a:extLst>
          </p:cNvPr>
          <p:cNvSpPr txBox="1">
            <a:spLocks/>
          </p:cNvSpPr>
          <p:nvPr/>
        </p:nvSpPr>
        <p:spPr>
          <a:xfrm>
            <a:off x="6673103" y="2049779"/>
            <a:ext cx="3053039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Střednědobý ekonomický cyklus (</a:t>
            </a:r>
            <a:r>
              <a:rPr lang="cs-CZ" sz="2400" dirty="0" err="1">
                <a:solidFill>
                  <a:srgbClr val="14AAE0"/>
                </a:solidFill>
              </a:rPr>
              <a:t>Juglarův</a:t>
            </a:r>
            <a:r>
              <a:rPr lang="cs-CZ" sz="2400" dirty="0">
                <a:solidFill>
                  <a:srgbClr val="14AAE0"/>
                </a:solidFill>
              </a:rPr>
              <a:t> = 8-10 let).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14AAE0"/>
                </a:solidFill>
              </a:rPr>
              <a:t>Nereálné predikce s tak velkým časovým předstihem.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kern="50" dirty="0">
                <a:solidFill>
                  <a:srgbClr val="14AAE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Hospodářský cyklus, globální situace, cena klíčových surovin, externality mající vliv na průběh her (např. terorismus, pandemie).</a:t>
            </a:r>
            <a:endParaRPr lang="cs-CZ" sz="2400" dirty="0">
              <a:solidFill>
                <a:srgbClr val="14AA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19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E1B99-72DE-9025-F9BA-8612DD19F1D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14AAE0"/>
                </a:solidFill>
              </a:rPr>
              <a:t>Studie dopadu olympijský her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710FA-2709-CB4C-F970-B44246C748A2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4447786" cy="442451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rgbClr val="14AAE0"/>
                </a:solidFill>
              </a:rPr>
              <a:t>120 definovaných ukazatelů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rgbClr val="14AAE0"/>
                </a:solidFill>
              </a:rPr>
              <a:t>(73 povinných, 47 volitelných)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rgbClr val="14AAE0"/>
                </a:solidFill>
              </a:rPr>
              <a:t>Ekonomická, sociokulturní a environmentální složka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rgbClr val="14AAE0"/>
                </a:solidFill>
              </a:rPr>
              <a:t>Časový úsek 12 let (výchozí zpráva, referenční rok, období konání her, stav po závěrečném ceremoniálu)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rgbClr val="14AAE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rgbClr val="14AAE0"/>
                </a:solidFill>
              </a:rPr>
              <a:t>U problematických parametrů lze uvádět N/A označující nedostupnost dané hodnoty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D7FB30A4-29A5-AF3F-83B6-FAA61AE6E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956" y="1440185"/>
            <a:ext cx="4541501" cy="49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81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688DA9-8C38-46A4-A9F2-B3D2C305C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Redukované využití sportovišť po skončení her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Propojení projektu s dalším v životem v dané oblasti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49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231A05F-D409-4B43-B58D-8C4C00E9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93" y="-29496"/>
            <a:ext cx="5678129" cy="4542503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6211A2E-B70C-4DD0-9847-705958434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0" y="4513007"/>
            <a:ext cx="9512710" cy="234499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b="1" dirty="0"/>
              <a:t>„Když kandidovala Praha, tak jsem chodil na semináře, kam přijížděli hlavně z Londýna. Ti říkali, musíte dodržovat všechna pravidla, ale skrytě z nich vypadávalo korumpovat, korumpovat, korumpovat. Kupovat hlasy, kupovat hlasy, kupovat hlasy. Tak, aby na to nikdo nepřišel.“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47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505D5-EE0E-4A0B-AF1E-8AB6BFB2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07" y="0"/>
            <a:ext cx="9601200" cy="877529"/>
          </a:xfrm>
        </p:spPr>
        <p:txBody>
          <a:bodyPr/>
          <a:lstStyle/>
          <a:p>
            <a:r>
              <a:rPr lang="cs-CZ" dirty="0"/>
              <a:t>UCHAZEČ – KANDIDÁT - HOSTITEL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243769-612C-47BF-92F9-A972D72F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41" y="877529"/>
            <a:ext cx="9601200" cy="20378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Proces kandidatury stojí ucházející se město 70-100 mil. USD.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kern="150" dirty="0">
                <a:effectLst/>
                <a:ea typeface="SimSun" panose="02010600030101010101" pitchFamily="2" charset="-122"/>
                <a:cs typeface="Arial Unicode MS"/>
              </a:rPr>
              <a:t>Zámecká usedlost v Kalifornii, Portrét Vincenta Van </a:t>
            </a:r>
            <a:r>
              <a:rPr lang="cs-CZ" kern="150" dirty="0" err="1">
                <a:effectLst/>
                <a:ea typeface="SimSun" panose="02010600030101010101" pitchFamily="2" charset="-122"/>
                <a:cs typeface="Arial Unicode MS"/>
              </a:rPr>
              <a:t>Gogha</a:t>
            </a:r>
            <a:r>
              <a:rPr lang="cs-CZ" kern="150" dirty="0">
                <a:effectLst/>
                <a:ea typeface="SimSun" panose="02010600030101010101" pitchFamily="2" charset="-122"/>
                <a:cs typeface="Arial Unicode MS"/>
              </a:rPr>
              <a:t>, Airbus A320NEO, 28 komerčních větrných turbín, Roční výdělek dvou nejlépe placených herců Hollywoodu)</a:t>
            </a:r>
          </a:p>
          <a:p>
            <a:pPr marL="0" indent="0">
              <a:buNone/>
            </a:pPr>
            <a:r>
              <a:rPr lang="cs-CZ" kern="150" dirty="0">
                <a:ea typeface="SimSun" panose="02010600030101010101" pitchFamily="2" charset="-122"/>
                <a:cs typeface="Arial Unicode MS"/>
              </a:rPr>
              <a:t>*Všechna m</a:t>
            </a:r>
            <a:r>
              <a:rPr lang="cs-CZ" kern="150" dirty="0">
                <a:effectLst/>
                <a:ea typeface="SimSun" panose="02010600030101010101" pitchFamily="2" charset="-122"/>
                <a:cs typeface="Arial Unicode MS"/>
              </a:rPr>
              <a:t>ěst</a:t>
            </a:r>
            <a:r>
              <a:rPr lang="cs-CZ" kern="150" dirty="0">
                <a:ea typeface="SimSun" panose="02010600030101010101" pitchFamily="2" charset="-122"/>
                <a:cs typeface="Arial Unicode MS"/>
              </a:rPr>
              <a:t>a zastoupená níže odstoupila od svého původního zájmu ucházet se o pořádání olympijských her</a:t>
            </a:r>
            <a:endParaRPr lang="cs-CZ" kern="150" dirty="0">
              <a:effectLst/>
              <a:ea typeface="SimSun" panose="02010600030101010101" pitchFamily="2" charset="-122"/>
              <a:cs typeface="Arial Unicode MS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roma2020.png">
            <a:extLst>
              <a:ext uri="{FF2B5EF4-FFF2-40B4-BE49-F238E27FC236}">
                <a16:creationId xmlns:a16="http://schemas.microsoft.com/office/drawing/2014/main" id="{E75AFBE1-7E3F-4B76-8A6E-1223CE9313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7418" y="2728787"/>
            <a:ext cx="1645577" cy="1688088"/>
          </a:xfrm>
          <a:prstGeom prst="rect">
            <a:avLst/>
          </a:prstGeom>
        </p:spPr>
      </p:pic>
      <p:pic>
        <p:nvPicPr>
          <p:cNvPr id="5" name="Obrázek 4" descr="oslo 2022.png">
            <a:extLst>
              <a:ext uri="{FF2B5EF4-FFF2-40B4-BE49-F238E27FC236}">
                <a16:creationId xmlns:a16="http://schemas.microsoft.com/office/drawing/2014/main" id="{3AF795E2-0D4C-4BCA-8A18-7FF036914A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8452" y="4504679"/>
            <a:ext cx="1184807" cy="2176096"/>
          </a:xfrm>
          <a:prstGeom prst="rect">
            <a:avLst/>
          </a:prstGeom>
        </p:spPr>
      </p:pic>
      <p:pic>
        <p:nvPicPr>
          <p:cNvPr id="6" name="Obrázek 5" descr="lvov 2022.png">
            <a:extLst>
              <a:ext uri="{FF2B5EF4-FFF2-40B4-BE49-F238E27FC236}">
                <a16:creationId xmlns:a16="http://schemas.microsoft.com/office/drawing/2014/main" id="{434FE984-4F7B-4297-BCA9-03CA6412B4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038" y="2915338"/>
            <a:ext cx="2177526" cy="1357120"/>
          </a:xfrm>
          <a:prstGeom prst="rect">
            <a:avLst/>
          </a:prstGeom>
        </p:spPr>
      </p:pic>
      <p:pic>
        <p:nvPicPr>
          <p:cNvPr id="7" name="Obrázek 6" descr="krakow 2022.jpg">
            <a:extLst>
              <a:ext uri="{FF2B5EF4-FFF2-40B4-BE49-F238E27FC236}">
                <a16:creationId xmlns:a16="http://schemas.microsoft.com/office/drawing/2014/main" id="{B24E10DE-0898-4731-9487-719011AF3B9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9771" y="2883138"/>
            <a:ext cx="2451493" cy="1357120"/>
          </a:xfrm>
          <a:prstGeom prst="rect">
            <a:avLst/>
          </a:prstGeom>
        </p:spPr>
      </p:pic>
      <p:pic>
        <p:nvPicPr>
          <p:cNvPr id="9" name="Obrázek 8" descr="budapest.png">
            <a:extLst>
              <a:ext uri="{FF2B5EF4-FFF2-40B4-BE49-F238E27FC236}">
                <a16:creationId xmlns:a16="http://schemas.microsoft.com/office/drawing/2014/main" id="{2C75D965-E4DF-487B-858F-82CF6E917E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06580" y="4488424"/>
            <a:ext cx="1337381" cy="2278213"/>
          </a:xfrm>
          <a:prstGeom prst="rect">
            <a:avLst/>
          </a:prstGeom>
        </p:spPr>
      </p:pic>
      <p:pic>
        <p:nvPicPr>
          <p:cNvPr id="10" name="Obrázek 9" descr="hamburg 2024.png">
            <a:extLst>
              <a:ext uri="{FF2B5EF4-FFF2-40B4-BE49-F238E27FC236}">
                <a16:creationId xmlns:a16="http://schemas.microsoft.com/office/drawing/2014/main" id="{75E236A9-1D5B-403A-9278-A3B795F9CCE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012" y="4416875"/>
            <a:ext cx="1510670" cy="224958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11B8A75-4602-4AE3-A399-90BD39E59D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895" y="4404917"/>
            <a:ext cx="1616394" cy="23042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858DAAD-A4DF-4A89-A7BE-E5332C09BA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2" y="4403069"/>
            <a:ext cx="1310080" cy="233493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EBB402A-3318-431F-BE72-1E51CA5D6D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664" y="2704729"/>
            <a:ext cx="1871607" cy="162984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9473109-89E7-4021-8B8E-285539A7B8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8041" y="2868385"/>
            <a:ext cx="2124075" cy="14478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5D7D6AE-F272-485F-B09A-F325E10C32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1465" y="4488424"/>
            <a:ext cx="1337381" cy="22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1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01E8C57-C9A2-4B12-BE2F-3C40A5675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5" y="694725"/>
            <a:ext cx="6900380" cy="546855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BC746-3AE9-44FF-BF5A-8A4C2A98B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521" y="694725"/>
            <a:ext cx="3504267" cy="5574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kern="150" dirty="0">
                <a:effectLst/>
                <a:ea typeface="SimSun" panose="02010600030101010101" pitchFamily="2" charset="-122"/>
                <a:cs typeface="Arial Unicode MS"/>
              </a:rPr>
              <a:t>Moderní olympijské hry:</a:t>
            </a:r>
          </a:p>
          <a:p>
            <a:pPr marL="0" indent="0">
              <a:buNone/>
            </a:pPr>
            <a:r>
              <a:rPr lang="cs-CZ" sz="2400" kern="150" dirty="0">
                <a:effectLst/>
                <a:ea typeface="SimSun" panose="02010600030101010101" pitchFamily="2" charset="-122"/>
                <a:cs typeface="Arial Unicode MS"/>
              </a:rPr>
              <a:t>2- Východní Evropa</a:t>
            </a:r>
          </a:p>
          <a:p>
            <a:pPr marL="0" indent="0">
              <a:buNone/>
            </a:pPr>
            <a:r>
              <a:rPr lang="cs-CZ" sz="2400" kern="150" dirty="0">
                <a:effectLst/>
                <a:ea typeface="SimSun" panose="02010600030101010101" pitchFamily="2" charset="-122"/>
                <a:cs typeface="Arial Unicode MS"/>
              </a:rPr>
              <a:t>5- Západní Asie</a:t>
            </a:r>
          </a:p>
          <a:p>
            <a:pPr marL="0" indent="0">
              <a:buNone/>
            </a:pPr>
            <a:r>
              <a:rPr lang="cs-CZ" sz="2400" kern="150" dirty="0">
                <a:effectLst/>
                <a:ea typeface="SimSun" panose="02010600030101010101" pitchFamily="2" charset="-122"/>
                <a:cs typeface="Arial Unicode MS"/>
              </a:rPr>
              <a:t>1- Jižní Amerika</a:t>
            </a:r>
          </a:p>
          <a:p>
            <a:pPr marL="0" indent="0">
              <a:buNone/>
            </a:pPr>
            <a:r>
              <a:rPr lang="cs-CZ" sz="2400" kern="150" dirty="0">
                <a:effectLst/>
                <a:ea typeface="SimSun" panose="02010600030101010101" pitchFamily="2" charset="-122"/>
                <a:cs typeface="Arial Unicode MS"/>
              </a:rPr>
              <a:t>2- Oceánie</a:t>
            </a:r>
          </a:p>
          <a:p>
            <a:pPr marL="0" indent="0">
              <a:buNone/>
            </a:pPr>
            <a:r>
              <a:rPr lang="cs-CZ" sz="2400" kern="150" dirty="0" err="1">
                <a:effectLst/>
                <a:ea typeface="SimSun" panose="02010600030101010101" pitchFamily="2" charset="-122"/>
                <a:cs typeface="Arial Unicode MS"/>
              </a:rPr>
              <a:t>xx</a:t>
            </a:r>
            <a:r>
              <a:rPr lang="cs-CZ" sz="2400" kern="150" dirty="0">
                <a:effectLst/>
                <a:ea typeface="SimSun" panose="02010600030101010101" pitchFamily="2" charset="-122"/>
                <a:cs typeface="Arial Unicode MS"/>
              </a:rPr>
              <a:t>- Západní Evropa</a:t>
            </a:r>
          </a:p>
          <a:p>
            <a:pPr marL="0" indent="0">
              <a:buNone/>
            </a:pPr>
            <a:r>
              <a:rPr lang="cs-CZ" sz="2400" kern="150" dirty="0" err="1">
                <a:effectLst/>
                <a:ea typeface="SimSun" panose="02010600030101010101" pitchFamily="2" charset="-122"/>
                <a:cs typeface="Arial Unicode MS"/>
              </a:rPr>
              <a:t>xx</a:t>
            </a:r>
            <a:r>
              <a:rPr lang="cs-CZ" sz="2400" kern="150" dirty="0">
                <a:effectLst/>
                <a:ea typeface="SimSun" panose="02010600030101010101" pitchFamily="2" charset="-122"/>
                <a:cs typeface="Arial Unicode MS"/>
              </a:rPr>
              <a:t>- Severní Amerika</a:t>
            </a:r>
          </a:p>
          <a:p>
            <a:pPr marL="0" indent="0">
              <a:buNone/>
            </a:pPr>
            <a:r>
              <a:rPr lang="cs-CZ" sz="2400" kern="150" dirty="0">
                <a:effectLst/>
                <a:ea typeface="SimSun" panose="02010600030101010101" pitchFamily="2" charset="-122"/>
                <a:cs typeface="Arial Unicode MS"/>
              </a:rPr>
              <a:t>1- Střední Amerika</a:t>
            </a:r>
          </a:p>
          <a:p>
            <a:pPr marL="0" indent="0">
              <a:buNone/>
            </a:pPr>
            <a:r>
              <a:rPr lang="cs-CZ" sz="2400" kern="150" dirty="0">
                <a:effectLst/>
                <a:ea typeface="SimSun" panose="02010600030101010101" pitchFamily="2" charset="-122"/>
                <a:cs typeface="Arial Unicode MS"/>
              </a:rPr>
              <a:t>0- Afrika, Střední Asie, Blízký Východ, Jižní Asie, Jihovýchodní Asie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7523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019838B3-A6FC-46A4-AF3A-475FA3F79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" y="0"/>
            <a:ext cx="8716297" cy="5214505"/>
          </a:xfrm>
          <a:prstGeom prst="rect">
            <a:avLst/>
          </a:prstGeo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A85DF104-7140-4BAA-A004-0E5617ADC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69" y="5214505"/>
            <a:ext cx="5375819" cy="164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1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7" descr="Obsah obrázku exteriér, budova, barevné, zelená&#10;&#10;Popis byl vytvořen automaticky">
            <a:extLst>
              <a:ext uri="{FF2B5EF4-FFF2-40B4-BE49-F238E27FC236}">
                <a16:creationId xmlns:a16="http://schemas.microsoft.com/office/drawing/2014/main" id="{F869C330-CB7D-416D-B2F4-553BB350D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5" r="-2" b="11623"/>
          <a:stretch/>
        </p:blipFill>
        <p:spPr>
          <a:xfrm>
            <a:off x="482600" y="1137430"/>
            <a:ext cx="9954861" cy="45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7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D820CEC-3B49-4FEB-B07C-E84FB1086B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46850"/>
          <a:stretch>
            <a:fillRect/>
          </a:stretch>
        </p:blipFill>
        <p:spPr>
          <a:xfrm>
            <a:off x="4277032" y="-5299"/>
            <a:ext cx="3635128" cy="68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79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3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1090</Words>
  <Application>Microsoft Macintosh PowerPoint</Application>
  <PresentationFormat>Širokoúhlá obrazovka</PresentationFormat>
  <Paragraphs>111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Franklin Gothic Book</vt:lpstr>
      <vt:lpstr>Google Sans</vt:lpstr>
      <vt:lpstr>Liberation Serif</vt:lpstr>
      <vt:lpstr>Tahoma</vt:lpstr>
      <vt:lpstr>Times New Roman</vt:lpstr>
      <vt:lpstr>Wingdings</vt:lpstr>
      <vt:lpstr>Motiv Office</vt:lpstr>
      <vt:lpstr>Dějiny a organizace sportu 2   Proces výběru hostitelského města OH </vt:lpstr>
      <vt:lpstr>Prezentace aplikace PowerPoint</vt:lpstr>
      <vt:lpstr>Prezentace aplikace PowerPoint</vt:lpstr>
      <vt:lpstr>Prezentace aplikace PowerPoint</vt:lpstr>
      <vt:lpstr>UCHAZEČ – KANDIDÁT - HOSTITEL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Hostitelský kontrakt</vt:lpstr>
      <vt:lpstr>Prezentace aplikace PowerPoint</vt:lpstr>
      <vt:lpstr>Mezinárodní olympijský výbor</vt:lpstr>
      <vt:lpstr>Valné shromáždění MOV</vt:lpstr>
      <vt:lpstr>Prezentace aplikace PowerPoint</vt:lpstr>
      <vt:lpstr>Prezentace aplikace PowerPoint</vt:lpstr>
      <vt:lpstr>Mimo záře reflektorů…</vt:lpstr>
      <vt:lpstr>Prezentace aplikace PowerPoint</vt:lpstr>
      <vt:lpstr>Prezentace aplikace PowerPoint</vt:lpstr>
      <vt:lpstr>https://www.youtube.com/watch?v=HI3ErDjr4BY  </vt:lpstr>
      <vt:lpstr>Prezentace aplikace PowerPoint</vt:lpstr>
      <vt:lpstr>Prezentace aplikace PowerPoint</vt:lpstr>
      <vt:lpstr>         MOV vyžaduje od hostitelského města a příslušné vlády záruky o krytí případného překročení rozpočtu.      </vt:lpstr>
      <vt:lpstr>OCOG Budget (V4 Budget), 19. 12. 2019</vt:lpstr>
      <vt:lpstr>Prezentace aplikace PowerPoint</vt:lpstr>
      <vt:lpstr>Flyvbjerg, Bent, Alexander Budzier, and Daniel Lunn, 2020, "Regression to the Tail: Why the Olympics Blow Up," Environment and Planning A: Economy and Space, published online September 15, url: https://journals.sagepub.com/doi/10.1177/0308518X20958724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Vácha</dc:creator>
  <cp:lastModifiedBy>Václav Pechman</cp:lastModifiedBy>
  <cp:revision>23</cp:revision>
  <dcterms:created xsi:type="dcterms:W3CDTF">2022-04-06T09:34:32Z</dcterms:created>
  <dcterms:modified xsi:type="dcterms:W3CDTF">2023-05-22T10:23:46Z</dcterms:modified>
</cp:coreProperties>
</file>