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6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802F-C412-4ADD-BFBA-1298510C8D9F}" v="10" dt="2023-09-28T18:22:16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ED90802F-C412-4ADD-BFBA-1298510C8D9F}"/>
    <pc:docChg chg="undo custSel addSld modSld sldOrd">
      <pc:chgData name="Hedvika Boháčová" userId="53bae0053c49f338" providerId="LiveId" clId="{ED90802F-C412-4ADD-BFBA-1298510C8D9F}" dt="2023-09-28T18:25:54.419" v="1046" actId="255"/>
      <pc:docMkLst>
        <pc:docMk/>
      </pc:docMkLst>
      <pc:sldChg chg="modSp mod">
        <pc:chgData name="Hedvika Boháčová" userId="53bae0053c49f338" providerId="LiveId" clId="{ED90802F-C412-4ADD-BFBA-1298510C8D9F}" dt="2023-09-28T18:23:43.249" v="1006"/>
        <pc:sldMkLst>
          <pc:docMk/>
          <pc:sldMk cId="4206773009" sldId="276"/>
        </pc:sldMkLst>
        <pc:spChg chg="mod">
          <ac:chgData name="Hedvika Boháčová" userId="53bae0053c49f338" providerId="LiveId" clId="{ED90802F-C412-4ADD-BFBA-1298510C8D9F}" dt="2023-09-28T18:23:43.249" v="1006"/>
          <ac:spMkLst>
            <pc:docMk/>
            <pc:sldMk cId="4206773009" sldId="276"/>
            <ac:spMk id="3" creationId="{283145CD-56AE-4E9D-9873-CCC2E2B92A54}"/>
          </ac:spMkLst>
        </pc:spChg>
      </pc:sldChg>
      <pc:sldChg chg="modSp mod">
        <pc:chgData name="Hedvika Boháčová" userId="53bae0053c49f338" providerId="LiveId" clId="{ED90802F-C412-4ADD-BFBA-1298510C8D9F}" dt="2023-09-28T18:25:26.750" v="1042" actId="207"/>
        <pc:sldMkLst>
          <pc:docMk/>
          <pc:sldMk cId="1677960996" sldId="278"/>
        </pc:sldMkLst>
        <pc:spChg chg="mod">
          <ac:chgData name="Hedvika Boháčová" userId="53bae0053c49f338" providerId="LiveId" clId="{ED90802F-C412-4ADD-BFBA-1298510C8D9F}" dt="2023-09-28T18:25:26.750" v="1042" actId="207"/>
          <ac:spMkLst>
            <pc:docMk/>
            <pc:sldMk cId="1677960996" sldId="278"/>
            <ac:spMk id="3" creationId="{945BD00D-ED10-4405-BCC7-3629F6508E87}"/>
          </ac:spMkLst>
        </pc:spChg>
      </pc:sldChg>
      <pc:sldChg chg="modSp new mod ord">
        <pc:chgData name="Hedvika Boháčová" userId="53bae0053c49f338" providerId="LiveId" clId="{ED90802F-C412-4ADD-BFBA-1298510C8D9F}" dt="2023-09-28T18:08:09.694" v="149" actId="20577"/>
        <pc:sldMkLst>
          <pc:docMk/>
          <pc:sldMk cId="3975471685" sldId="282"/>
        </pc:sldMkLst>
        <pc:spChg chg="mod">
          <ac:chgData name="Hedvika Boháčová" userId="53bae0053c49f338" providerId="LiveId" clId="{ED90802F-C412-4ADD-BFBA-1298510C8D9F}" dt="2023-09-28T18:01:00.362" v="19" actId="122"/>
          <ac:spMkLst>
            <pc:docMk/>
            <pc:sldMk cId="3975471685" sldId="282"/>
            <ac:spMk id="2" creationId="{A6F348B8-70E5-0E9F-778A-94961E72B168}"/>
          </ac:spMkLst>
        </pc:spChg>
        <pc:spChg chg="mod">
          <ac:chgData name="Hedvika Boháčová" userId="53bae0053c49f338" providerId="LiveId" clId="{ED90802F-C412-4ADD-BFBA-1298510C8D9F}" dt="2023-09-28T18:08:09.694" v="149" actId="20577"/>
          <ac:spMkLst>
            <pc:docMk/>
            <pc:sldMk cId="3975471685" sldId="282"/>
            <ac:spMk id="3" creationId="{E4391150-7568-CD2B-BFCA-0876607D17E5}"/>
          </ac:spMkLst>
        </pc:spChg>
      </pc:sldChg>
      <pc:sldChg chg="modSp add mod">
        <pc:chgData name="Hedvika Boháčová" userId="53bae0053c49f338" providerId="LiveId" clId="{ED90802F-C412-4ADD-BFBA-1298510C8D9F}" dt="2023-09-28T18:16:23.511" v="900" actId="20577"/>
        <pc:sldMkLst>
          <pc:docMk/>
          <pc:sldMk cId="558814990" sldId="283"/>
        </pc:sldMkLst>
        <pc:spChg chg="mod">
          <ac:chgData name="Hedvika Boháčová" userId="53bae0053c49f338" providerId="LiveId" clId="{ED90802F-C412-4ADD-BFBA-1298510C8D9F}" dt="2023-09-28T18:16:23.511" v="900" actId="20577"/>
          <ac:spMkLst>
            <pc:docMk/>
            <pc:sldMk cId="558814990" sldId="283"/>
            <ac:spMk id="3" creationId="{E4391150-7568-CD2B-BFCA-0876607D17E5}"/>
          </ac:spMkLst>
        </pc:spChg>
      </pc:sldChg>
      <pc:sldChg chg="modSp new mod">
        <pc:chgData name="Hedvika Boháčová" userId="53bae0053c49f338" providerId="LiveId" clId="{ED90802F-C412-4ADD-BFBA-1298510C8D9F}" dt="2023-09-28T18:18:30.349" v="946" actId="20577"/>
        <pc:sldMkLst>
          <pc:docMk/>
          <pc:sldMk cId="3280865439" sldId="284"/>
        </pc:sldMkLst>
        <pc:spChg chg="mod">
          <ac:chgData name="Hedvika Boháčová" userId="53bae0053c49f338" providerId="LiveId" clId="{ED90802F-C412-4ADD-BFBA-1298510C8D9F}" dt="2023-09-28T18:18:13.525" v="922" actId="122"/>
          <ac:spMkLst>
            <pc:docMk/>
            <pc:sldMk cId="3280865439" sldId="284"/>
            <ac:spMk id="2" creationId="{F6821399-4AC7-F339-522A-78B919510B15}"/>
          </ac:spMkLst>
        </pc:spChg>
        <pc:spChg chg="mod">
          <ac:chgData name="Hedvika Boháčová" userId="53bae0053c49f338" providerId="LiveId" clId="{ED90802F-C412-4ADD-BFBA-1298510C8D9F}" dt="2023-09-28T18:18:30.349" v="946" actId="20577"/>
          <ac:spMkLst>
            <pc:docMk/>
            <pc:sldMk cId="3280865439" sldId="284"/>
            <ac:spMk id="3" creationId="{0FB1BC46-E85A-3ADE-45BC-419847701F84}"/>
          </ac:spMkLst>
        </pc:spChg>
      </pc:sldChg>
      <pc:sldChg chg="addSp delSp modSp new mod setBg">
        <pc:chgData name="Hedvika Boháčová" userId="53bae0053c49f338" providerId="LiveId" clId="{ED90802F-C412-4ADD-BFBA-1298510C8D9F}" dt="2023-09-28T18:22:16.752" v="1004" actId="14100"/>
        <pc:sldMkLst>
          <pc:docMk/>
          <pc:sldMk cId="2864729153" sldId="285"/>
        </pc:sldMkLst>
        <pc:spChg chg="mod">
          <ac:chgData name="Hedvika Boháčová" userId="53bae0053c49f338" providerId="LiveId" clId="{ED90802F-C412-4ADD-BFBA-1298510C8D9F}" dt="2023-09-28T18:22:06.935" v="1001" actId="14100"/>
          <ac:spMkLst>
            <pc:docMk/>
            <pc:sldMk cId="2864729153" sldId="285"/>
            <ac:spMk id="2" creationId="{F170810A-C523-8925-FE66-AE803BDD3A33}"/>
          </ac:spMkLst>
        </pc:spChg>
        <pc:spChg chg="del">
          <ac:chgData name="Hedvika Boháčová" userId="53bae0053c49f338" providerId="LiveId" clId="{ED90802F-C412-4ADD-BFBA-1298510C8D9F}" dt="2023-09-28T18:19:56.875" v="948"/>
          <ac:spMkLst>
            <pc:docMk/>
            <pc:sldMk cId="2864729153" sldId="285"/>
            <ac:spMk id="3" creationId="{BFCB881A-BDD8-9F11-AA60-BFB43F0E8980}"/>
          </ac:spMkLst>
        </pc:spChg>
        <pc:spChg chg="add">
          <ac:chgData name="Hedvika Boháčová" userId="53bae0053c49f338" providerId="LiveId" clId="{ED90802F-C412-4ADD-BFBA-1298510C8D9F}" dt="2023-09-28T18:21:45.195" v="996" actId="26606"/>
          <ac:spMkLst>
            <pc:docMk/>
            <pc:sldMk cId="2864729153" sldId="285"/>
            <ac:spMk id="1035" creationId="{70155189-D96C-4527-B0EC-654B946BE615}"/>
          </ac:spMkLst>
        </pc:spChg>
        <pc:picChg chg="add mod ord">
          <ac:chgData name="Hedvika Boháčová" userId="53bae0053c49f338" providerId="LiveId" clId="{ED90802F-C412-4ADD-BFBA-1298510C8D9F}" dt="2023-09-28T18:22:16.752" v="1004" actId="14100"/>
          <ac:picMkLst>
            <pc:docMk/>
            <pc:sldMk cId="2864729153" sldId="285"/>
            <ac:picMk id="1026" creationId="{2B970401-6DB0-AB27-6C25-2F618C885D3A}"/>
          </ac:picMkLst>
        </pc:picChg>
        <pc:picChg chg="add mod ord">
          <ac:chgData name="Hedvika Boháčová" userId="53bae0053c49f338" providerId="LiveId" clId="{ED90802F-C412-4ADD-BFBA-1298510C8D9F}" dt="2023-09-28T18:22:12.910" v="1003" actId="14100"/>
          <ac:picMkLst>
            <pc:docMk/>
            <pc:sldMk cId="2864729153" sldId="285"/>
            <ac:picMk id="1028" creationId="{0BF12168-F006-5584-0488-2FD3C0F4D8C2}"/>
          </ac:picMkLst>
        </pc:picChg>
        <pc:picChg chg="add mod">
          <ac:chgData name="Hedvika Boháčová" userId="53bae0053c49f338" providerId="LiveId" clId="{ED90802F-C412-4ADD-BFBA-1298510C8D9F}" dt="2023-09-28T18:22:10.336" v="1002" actId="14100"/>
          <ac:picMkLst>
            <pc:docMk/>
            <pc:sldMk cId="2864729153" sldId="285"/>
            <ac:picMk id="1030" creationId="{2DF55A49-E8EA-6810-8D1B-C90F64ACA353}"/>
          </ac:picMkLst>
        </pc:picChg>
      </pc:sldChg>
      <pc:sldChg chg="modSp new mod">
        <pc:chgData name="Hedvika Boháčová" userId="53bae0053c49f338" providerId="LiveId" clId="{ED90802F-C412-4ADD-BFBA-1298510C8D9F}" dt="2023-09-28T18:25:54.419" v="1046" actId="255"/>
        <pc:sldMkLst>
          <pc:docMk/>
          <pc:sldMk cId="545024709" sldId="286"/>
        </pc:sldMkLst>
        <pc:spChg chg="mod">
          <ac:chgData name="Hedvika Boháčová" userId="53bae0053c49f338" providerId="LiveId" clId="{ED90802F-C412-4ADD-BFBA-1298510C8D9F}" dt="2023-09-28T18:25:54.419" v="1046" actId="255"/>
          <ac:spMkLst>
            <pc:docMk/>
            <pc:sldMk cId="545024709" sldId="286"/>
            <ac:spMk id="3" creationId="{C9F83D4B-17C2-91EA-DEA2-D75C9E156A3A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C5D7D-8B71-4660-A245-6AB0D37DF7B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7B03A8-5EFD-4879-A9AF-8A28FB94BFC6}">
      <dgm:prSet/>
      <dgm:spPr/>
      <dgm:t>
        <a:bodyPr/>
        <a:lstStyle/>
        <a:p>
          <a:r>
            <a:rPr lang="cs-CZ" b="1"/>
            <a:t>Pozorování.</a:t>
          </a:r>
          <a:endParaRPr lang="en-US"/>
        </a:p>
      </dgm:t>
    </dgm:pt>
    <dgm:pt modelId="{8BDA35A3-7953-41A6-AB79-B0D182577222}" type="parTrans" cxnId="{A520C951-E20C-42FD-A5EF-250D67C49813}">
      <dgm:prSet/>
      <dgm:spPr/>
      <dgm:t>
        <a:bodyPr/>
        <a:lstStyle/>
        <a:p>
          <a:endParaRPr lang="en-US"/>
        </a:p>
      </dgm:t>
    </dgm:pt>
    <dgm:pt modelId="{A2534FCF-37A5-4569-BC41-D5DA442614C1}" type="sibTrans" cxnId="{A520C951-E20C-42FD-A5EF-250D67C49813}">
      <dgm:prSet/>
      <dgm:spPr/>
      <dgm:t>
        <a:bodyPr/>
        <a:lstStyle/>
        <a:p>
          <a:endParaRPr lang="en-US"/>
        </a:p>
      </dgm:t>
    </dgm:pt>
    <dgm:pt modelId="{FE21E5A2-B37D-4A9D-B7EF-53E93768D640}">
      <dgm:prSet/>
      <dgm:spPr/>
      <dgm:t>
        <a:bodyPr/>
        <a:lstStyle/>
        <a:p>
          <a:r>
            <a:rPr lang="cs-CZ" b="1"/>
            <a:t>Experiment. </a:t>
          </a:r>
          <a:endParaRPr lang="en-US"/>
        </a:p>
      </dgm:t>
    </dgm:pt>
    <dgm:pt modelId="{239AE043-96E4-4907-A0D8-1184EB183AF2}" type="parTrans" cxnId="{BA36FE85-4609-4895-9141-A50601AF119E}">
      <dgm:prSet/>
      <dgm:spPr/>
      <dgm:t>
        <a:bodyPr/>
        <a:lstStyle/>
        <a:p>
          <a:endParaRPr lang="en-US"/>
        </a:p>
      </dgm:t>
    </dgm:pt>
    <dgm:pt modelId="{52136080-978F-4E1C-91E4-8D2ADEA86256}" type="sibTrans" cxnId="{BA36FE85-4609-4895-9141-A50601AF119E}">
      <dgm:prSet/>
      <dgm:spPr/>
      <dgm:t>
        <a:bodyPr/>
        <a:lstStyle/>
        <a:p>
          <a:endParaRPr lang="en-US"/>
        </a:p>
      </dgm:t>
    </dgm:pt>
    <dgm:pt modelId="{01520423-F5FA-4DEE-8CBC-715BAB9D2D4F}">
      <dgm:prSet/>
      <dgm:spPr/>
      <dgm:t>
        <a:bodyPr/>
        <a:lstStyle/>
        <a:p>
          <a:r>
            <a:rPr lang="cs-CZ" b="1"/>
            <a:t>Rozbor slovních projevů.</a:t>
          </a:r>
          <a:endParaRPr lang="en-US"/>
        </a:p>
      </dgm:t>
    </dgm:pt>
    <dgm:pt modelId="{FE7CF4BA-4BE6-4ED2-A1DA-0736E39BAAF3}" type="parTrans" cxnId="{2E9BEED7-E649-4293-8E50-BF93B1365718}">
      <dgm:prSet/>
      <dgm:spPr/>
      <dgm:t>
        <a:bodyPr/>
        <a:lstStyle/>
        <a:p>
          <a:endParaRPr lang="en-US"/>
        </a:p>
      </dgm:t>
    </dgm:pt>
    <dgm:pt modelId="{5299970C-4E66-453A-B391-0B842C22B461}" type="sibTrans" cxnId="{2E9BEED7-E649-4293-8E50-BF93B1365718}">
      <dgm:prSet/>
      <dgm:spPr/>
      <dgm:t>
        <a:bodyPr/>
        <a:lstStyle/>
        <a:p>
          <a:endParaRPr lang="en-US"/>
        </a:p>
      </dgm:t>
    </dgm:pt>
    <dgm:pt modelId="{7E6FE366-C684-46CD-9F36-46CA7B37CE50}">
      <dgm:prSet/>
      <dgm:spPr/>
      <dgm:t>
        <a:bodyPr/>
        <a:lstStyle/>
        <a:p>
          <a:r>
            <a:rPr lang="cs-CZ" b="1"/>
            <a:t>Rozbor výsledků činnosti.</a:t>
          </a:r>
          <a:endParaRPr lang="en-US"/>
        </a:p>
      </dgm:t>
    </dgm:pt>
    <dgm:pt modelId="{62C23677-6D64-4004-8CFD-4C9547E16D12}" type="parTrans" cxnId="{8CF852D5-CBA0-454F-90B0-4359E8E99D9D}">
      <dgm:prSet/>
      <dgm:spPr/>
      <dgm:t>
        <a:bodyPr/>
        <a:lstStyle/>
        <a:p>
          <a:endParaRPr lang="en-US"/>
        </a:p>
      </dgm:t>
    </dgm:pt>
    <dgm:pt modelId="{E01F9183-84E2-42CB-B707-2FA915A6EA0E}" type="sibTrans" cxnId="{8CF852D5-CBA0-454F-90B0-4359E8E99D9D}">
      <dgm:prSet/>
      <dgm:spPr/>
      <dgm:t>
        <a:bodyPr/>
        <a:lstStyle/>
        <a:p>
          <a:endParaRPr lang="en-US"/>
        </a:p>
      </dgm:t>
    </dgm:pt>
    <dgm:pt modelId="{621C594E-A5DE-4341-B869-22178AAD5B68}" type="pres">
      <dgm:prSet presAssocID="{B52C5D7D-8B71-4660-A245-6AB0D37DF7BD}" presName="matrix" presStyleCnt="0">
        <dgm:presLayoutVars>
          <dgm:chMax val="1"/>
          <dgm:dir/>
          <dgm:resizeHandles val="exact"/>
        </dgm:presLayoutVars>
      </dgm:prSet>
      <dgm:spPr/>
    </dgm:pt>
    <dgm:pt modelId="{702B3B9F-0713-481F-BA8B-5B32C8F8D2DF}" type="pres">
      <dgm:prSet presAssocID="{B52C5D7D-8B71-4660-A245-6AB0D37DF7BD}" presName="diamond" presStyleLbl="bgShp" presStyleIdx="0" presStyleCnt="1"/>
      <dgm:spPr/>
    </dgm:pt>
    <dgm:pt modelId="{916DBC96-88CD-45EE-9C67-7DC575BC45D6}" type="pres">
      <dgm:prSet presAssocID="{B52C5D7D-8B71-4660-A245-6AB0D37DF7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D21A9A-ABD2-46FA-89B4-D5A37574D896}" type="pres">
      <dgm:prSet presAssocID="{B52C5D7D-8B71-4660-A245-6AB0D37DF7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D08540-E898-40F6-8EF4-50CE6DB1B053}" type="pres">
      <dgm:prSet presAssocID="{B52C5D7D-8B71-4660-A245-6AB0D37DF7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E20BABD-402C-433A-8D51-926A06B23150}" type="pres">
      <dgm:prSet presAssocID="{B52C5D7D-8B71-4660-A245-6AB0D37DF7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2E2367-2746-4536-8F6A-00C5F44402C9}" type="presOf" srcId="{7E6FE366-C684-46CD-9F36-46CA7B37CE50}" destId="{AE20BABD-402C-433A-8D51-926A06B23150}" srcOrd="0" destOrd="0" presId="urn:microsoft.com/office/officeart/2005/8/layout/matrix3"/>
    <dgm:cxn modelId="{2B727C48-A41B-4EA0-B963-E91F3D7C6662}" type="presOf" srcId="{4E7B03A8-5EFD-4879-A9AF-8A28FB94BFC6}" destId="{916DBC96-88CD-45EE-9C67-7DC575BC45D6}" srcOrd="0" destOrd="0" presId="urn:microsoft.com/office/officeart/2005/8/layout/matrix3"/>
    <dgm:cxn modelId="{A520C951-E20C-42FD-A5EF-250D67C49813}" srcId="{B52C5D7D-8B71-4660-A245-6AB0D37DF7BD}" destId="{4E7B03A8-5EFD-4879-A9AF-8A28FB94BFC6}" srcOrd="0" destOrd="0" parTransId="{8BDA35A3-7953-41A6-AB79-B0D182577222}" sibTransId="{A2534FCF-37A5-4569-BC41-D5DA442614C1}"/>
    <dgm:cxn modelId="{BA36FE85-4609-4895-9141-A50601AF119E}" srcId="{B52C5D7D-8B71-4660-A245-6AB0D37DF7BD}" destId="{FE21E5A2-B37D-4A9D-B7EF-53E93768D640}" srcOrd="1" destOrd="0" parTransId="{239AE043-96E4-4907-A0D8-1184EB183AF2}" sibTransId="{52136080-978F-4E1C-91E4-8D2ADEA86256}"/>
    <dgm:cxn modelId="{8CF852D5-CBA0-454F-90B0-4359E8E99D9D}" srcId="{B52C5D7D-8B71-4660-A245-6AB0D37DF7BD}" destId="{7E6FE366-C684-46CD-9F36-46CA7B37CE50}" srcOrd="3" destOrd="0" parTransId="{62C23677-6D64-4004-8CFD-4C9547E16D12}" sibTransId="{E01F9183-84E2-42CB-B707-2FA915A6EA0E}"/>
    <dgm:cxn modelId="{2E9BEED7-E649-4293-8E50-BF93B1365718}" srcId="{B52C5D7D-8B71-4660-A245-6AB0D37DF7BD}" destId="{01520423-F5FA-4DEE-8CBC-715BAB9D2D4F}" srcOrd="2" destOrd="0" parTransId="{FE7CF4BA-4BE6-4ED2-A1DA-0736E39BAAF3}" sibTransId="{5299970C-4E66-453A-B391-0B842C22B461}"/>
    <dgm:cxn modelId="{29583CF1-9525-4F47-8BC7-9FEE258DF72D}" type="presOf" srcId="{B52C5D7D-8B71-4660-A245-6AB0D37DF7BD}" destId="{621C594E-A5DE-4341-B869-22178AAD5B68}" srcOrd="0" destOrd="0" presId="urn:microsoft.com/office/officeart/2005/8/layout/matrix3"/>
    <dgm:cxn modelId="{C5269BF4-1598-44B9-861E-BCC9B7E5AAEC}" type="presOf" srcId="{FE21E5A2-B37D-4A9D-B7EF-53E93768D640}" destId="{9AD21A9A-ABD2-46FA-89B4-D5A37574D896}" srcOrd="0" destOrd="0" presId="urn:microsoft.com/office/officeart/2005/8/layout/matrix3"/>
    <dgm:cxn modelId="{77002EF9-B224-470F-BB84-C2F8F2BBDD20}" type="presOf" srcId="{01520423-F5FA-4DEE-8CBC-715BAB9D2D4F}" destId="{ACD08540-E898-40F6-8EF4-50CE6DB1B053}" srcOrd="0" destOrd="0" presId="urn:microsoft.com/office/officeart/2005/8/layout/matrix3"/>
    <dgm:cxn modelId="{A40B8C35-ED57-45D4-85F1-FC6269144270}" type="presParOf" srcId="{621C594E-A5DE-4341-B869-22178AAD5B68}" destId="{702B3B9F-0713-481F-BA8B-5B32C8F8D2DF}" srcOrd="0" destOrd="0" presId="urn:microsoft.com/office/officeart/2005/8/layout/matrix3"/>
    <dgm:cxn modelId="{989B854D-E670-44FF-8F00-EBBA04D2DE38}" type="presParOf" srcId="{621C594E-A5DE-4341-B869-22178AAD5B68}" destId="{916DBC96-88CD-45EE-9C67-7DC575BC45D6}" srcOrd="1" destOrd="0" presId="urn:microsoft.com/office/officeart/2005/8/layout/matrix3"/>
    <dgm:cxn modelId="{4181BC78-AF82-47E4-966D-01ED5F4CB57E}" type="presParOf" srcId="{621C594E-A5DE-4341-B869-22178AAD5B68}" destId="{9AD21A9A-ABD2-46FA-89B4-D5A37574D896}" srcOrd="2" destOrd="0" presId="urn:microsoft.com/office/officeart/2005/8/layout/matrix3"/>
    <dgm:cxn modelId="{0C05920C-C2B9-489A-BA17-8543C5F0C1F5}" type="presParOf" srcId="{621C594E-A5DE-4341-B869-22178AAD5B68}" destId="{ACD08540-E898-40F6-8EF4-50CE6DB1B053}" srcOrd="3" destOrd="0" presId="urn:microsoft.com/office/officeart/2005/8/layout/matrix3"/>
    <dgm:cxn modelId="{08E9B7DE-ADC3-4D11-8BE9-46B7BA2ECC89}" type="presParOf" srcId="{621C594E-A5DE-4341-B869-22178AAD5B68}" destId="{AE20BABD-402C-433A-8D51-926A06B231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94ED1-40BF-4CD8-834C-28ED601D3D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5E82C2-1763-4640-8855-F8624BF1356A}">
      <dgm:prSet/>
      <dgm:spPr/>
      <dgm:t>
        <a:bodyPr/>
        <a:lstStyle/>
        <a:p>
          <a:r>
            <a:rPr lang="cs-CZ"/>
            <a:t>Inteligenční testy.</a:t>
          </a:r>
          <a:endParaRPr lang="en-US"/>
        </a:p>
      </dgm:t>
    </dgm:pt>
    <dgm:pt modelId="{F2FC948F-7C7F-40B7-9326-6813943D8DC0}" type="parTrans" cxnId="{E2364B8F-5859-45AB-B728-B929CB5BAA75}">
      <dgm:prSet/>
      <dgm:spPr/>
      <dgm:t>
        <a:bodyPr/>
        <a:lstStyle/>
        <a:p>
          <a:endParaRPr lang="en-US"/>
        </a:p>
      </dgm:t>
    </dgm:pt>
    <dgm:pt modelId="{84CEA39E-5AF2-43A2-8CD5-1CD30EA55625}" type="sibTrans" cxnId="{E2364B8F-5859-45AB-B728-B929CB5BAA75}">
      <dgm:prSet/>
      <dgm:spPr/>
      <dgm:t>
        <a:bodyPr/>
        <a:lstStyle/>
        <a:p>
          <a:endParaRPr lang="en-US"/>
        </a:p>
      </dgm:t>
    </dgm:pt>
    <dgm:pt modelId="{0049FEA3-468E-4531-9E88-FD6E46705930}">
      <dgm:prSet/>
      <dgm:spPr/>
      <dgm:t>
        <a:bodyPr/>
        <a:lstStyle/>
        <a:p>
          <a:r>
            <a:rPr lang="cs-CZ"/>
            <a:t>Standardizované dotazníky.</a:t>
          </a:r>
          <a:endParaRPr lang="en-US"/>
        </a:p>
      </dgm:t>
    </dgm:pt>
    <dgm:pt modelId="{85189939-7C25-4E28-99F9-1D1ADC862836}" type="parTrans" cxnId="{AA9092C2-9F62-40ED-9F7B-11814C55591D}">
      <dgm:prSet/>
      <dgm:spPr/>
      <dgm:t>
        <a:bodyPr/>
        <a:lstStyle/>
        <a:p>
          <a:endParaRPr lang="en-US"/>
        </a:p>
      </dgm:t>
    </dgm:pt>
    <dgm:pt modelId="{C40BC028-CF3C-409B-AD84-25BE530F6BE1}" type="sibTrans" cxnId="{AA9092C2-9F62-40ED-9F7B-11814C55591D}">
      <dgm:prSet/>
      <dgm:spPr/>
      <dgm:t>
        <a:bodyPr/>
        <a:lstStyle/>
        <a:p>
          <a:endParaRPr lang="en-US"/>
        </a:p>
      </dgm:t>
    </dgm:pt>
    <dgm:pt modelId="{7BFAF5B2-94D4-4045-BDBB-866285769670}">
      <dgm:prSet/>
      <dgm:spPr/>
      <dgm:t>
        <a:bodyPr/>
        <a:lstStyle/>
        <a:p>
          <a:r>
            <a:rPr lang="cs-CZ"/>
            <a:t>Projekční techniky.</a:t>
          </a:r>
          <a:endParaRPr lang="en-US"/>
        </a:p>
      </dgm:t>
    </dgm:pt>
    <dgm:pt modelId="{BA9619D0-609F-451E-A4E0-7C1A4CA563E1}" type="parTrans" cxnId="{E70DBB9A-5CC8-4E8F-88B8-68D9A0962E67}">
      <dgm:prSet/>
      <dgm:spPr/>
      <dgm:t>
        <a:bodyPr/>
        <a:lstStyle/>
        <a:p>
          <a:endParaRPr lang="en-US"/>
        </a:p>
      </dgm:t>
    </dgm:pt>
    <dgm:pt modelId="{26797E1C-38C0-453E-A872-8223115A8A4A}" type="sibTrans" cxnId="{E70DBB9A-5CC8-4E8F-88B8-68D9A0962E67}">
      <dgm:prSet/>
      <dgm:spPr/>
      <dgm:t>
        <a:bodyPr/>
        <a:lstStyle/>
        <a:p>
          <a:endParaRPr lang="en-US"/>
        </a:p>
      </dgm:t>
    </dgm:pt>
    <dgm:pt modelId="{CF6E0CE6-7995-40C4-AA95-EFA60F7BE47C}">
      <dgm:prSet/>
      <dgm:spPr/>
      <dgm:t>
        <a:bodyPr/>
        <a:lstStyle/>
        <a:p>
          <a:r>
            <a:rPr lang="cs-CZ"/>
            <a:t>Sociometrie  - sociometrický test.</a:t>
          </a:r>
          <a:endParaRPr lang="en-US"/>
        </a:p>
      </dgm:t>
    </dgm:pt>
    <dgm:pt modelId="{124F5AB1-B81F-4941-A7CB-082087087733}" type="parTrans" cxnId="{700F5EE0-9EFA-4E90-9635-FF4B6D9CD598}">
      <dgm:prSet/>
      <dgm:spPr/>
      <dgm:t>
        <a:bodyPr/>
        <a:lstStyle/>
        <a:p>
          <a:endParaRPr lang="en-US"/>
        </a:p>
      </dgm:t>
    </dgm:pt>
    <dgm:pt modelId="{5F24C7A7-FA63-4B8A-AAAE-E13F7EF54C8C}" type="sibTrans" cxnId="{700F5EE0-9EFA-4E90-9635-FF4B6D9CD598}">
      <dgm:prSet/>
      <dgm:spPr/>
      <dgm:t>
        <a:bodyPr/>
        <a:lstStyle/>
        <a:p>
          <a:endParaRPr lang="en-US"/>
        </a:p>
      </dgm:t>
    </dgm:pt>
    <dgm:pt modelId="{4B0E6BB0-4ED7-4956-B249-C25CCF28C95C}">
      <dgm:prSet/>
      <dgm:spPr/>
      <dgm:t>
        <a:bodyPr/>
        <a:lstStyle/>
        <a:p>
          <a:r>
            <a:rPr lang="cs-CZ"/>
            <a:t>Statistické metody.</a:t>
          </a:r>
          <a:endParaRPr lang="en-US"/>
        </a:p>
      </dgm:t>
    </dgm:pt>
    <dgm:pt modelId="{B4FC7A9C-DE90-4CE9-9E82-1F5DBBD47C88}" type="parTrans" cxnId="{36F59D54-A139-4FD6-87A8-5B9561218E3C}">
      <dgm:prSet/>
      <dgm:spPr/>
      <dgm:t>
        <a:bodyPr/>
        <a:lstStyle/>
        <a:p>
          <a:endParaRPr lang="en-US"/>
        </a:p>
      </dgm:t>
    </dgm:pt>
    <dgm:pt modelId="{5B0AE718-9710-45EA-8B54-C921B7F6A730}" type="sibTrans" cxnId="{36F59D54-A139-4FD6-87A8-5B9561218E3C}">
      <dgm:prSet/>
      <dgm:spPr/>
      <dgm:t>
        <a:bodyPr/>
        <a:lstStyle/>
        <a:p>
          <a:endParaRPr lang="en-US"/>
        </a:p>
      </dgm:t>
    </dgm:pt>
    <dgm:pt modelId="{39835625-1376-4E44-B856-B362835DA206}" type="pres">
      <dgm:prSet presAssocID="{4BE94ED1-40BF-4CD8-834C-28ED601D3D83}" presName="linear" presStyleCnt="0">
        <dgm:presLayoutVars>
          <dgm:animLvl val="lvl"/>
          <dgm:resizeHandles val="exact"/>
        </dgm:presLayoutVars>
      </dgm:prSet>
      <dgm:spPr/>
    </dgm:pt>
    <dgm:pt modelId="{1418E495-E06E-44DC-8C6A-D07CB594E518}" type="pres">
      <dgm:prSet presAssocID="{DE5E82C2-1763-4640-8855-F8624BF1356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16909D1-E1AB-4F14-8D54-554B4FC0D2EE}" type="pres">
      <dgm:prSet presAssocID="{84CEA39E-5AF2-43A2-8CD5-1CD30EA55625}" presName="spacer" presStyleCnt="0"/>
      <dgm:spPr/>
    </dgm:pt>
    <dgm:pt modelId="{4C866D82-A834-4CEC-A0C6-0BC559BC6975}" type="pres">
      <dgm:prSet presAssocID="{0049FEA3-468E-4531-9E88-FD6E467059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110D5A5-531D-481F-9D95-34ED152E9188}" type="pres">
      <dgm:prSet presAssocID="{C40BC028-CF3C-409B-AD84-25BE530F6BE1}" presName="spacer" presStyleCnt="0"/>
      <dgm:spPr/>
    </dgm:pt>
    <dgm:pt modelId="{40F7D604-2D2F-4816-BF5B-A14329E81052}" type="pres">
      <dgm:prSet presAssocID="{7BFAF5B2-94D4-4045-BDBB-8662857696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B9D8344-9F95-43EA-866F-8F5148A1D2D2}" type="pres">
      <dgm:prSet presAssocID="{26797E1C-38C0-453E-A872-8223115A8A4A}" presName="spacer" presStyleCnt="0"/>
      <dgm:spPr/>
    </dgm:pt>
    <dgm:pt modelId="{98606858-4F90-4579-AB6B-8BDA0672BDB2}" type="pres">
      <dgm:prSet presAssocID="{CF6E0CE6-7995-40C4-AA95-EFA60F7BE4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9330A4-6E72-485C-A364-C4EB4861E2B8}" type="pres">
      <dgm:prSet presAssocID="{5F24C7A7-FA63-4B8A-AAAE-E13F7EF54C8C}" presName="spacer" presStyleCnt="0"/>
      <dgm:spPr/>
    </dgm:pt>
    <dgm:pt modelId="{6118CEA8-2A97-4966-BBC1-3820248B0DDF}" type="pres">
      <dgm:prSet presAssocID="{4B0E6BB0-4ED7-4956-B249-C25CCF28C95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9629C0D-E9CE-4CEF-94BD-781AF974B279}" type="presOf" srcId="{7BFAF5B2-94D4-4045-BDBB-866285769670}" destId="{40F7D604-2D2F-4816-BF5B-A14329E81052}" srcOrd="0" destOrd="0" presId="urn:microsoft.com/office/officeart/2005/8/layout/vList2"/>
    <dgm:cxn modelId="{70F1A249-207D-439C-97B0-A077199DDF1F}" type="presOf" srcId="{4BE94ED1-40BF-4CD8-834C-28ED601D3D83}" destId="{39835625-1376-4E44-B856-B362835DA206}" srcOrd="0" destOrd="0" presId="urn:microsoft.com/office/officeart/2005/8/layout/vList2"/>
    <dgm:cxn modelId="{36F59D54-A139-4FD6-87A8-5B9561218E3C}" srcId="{4BE94ED1-40BF-4CD8-834C-28ED601D3D83}" destId="{4B0E6BB0-4ED7-4956-B249-C25CCF28C95C}" srcOrd="4" destOrd="0" parTransId="{B4FC7A9C-DE90-4CE9-9E82-1F5DBBD47C88}" sibTransId="{5B0AE718-9710-45EA-8B54-C921B7F6A730}"/>
    <dgm:cxn modelId="{FC2FF45A-C1EC-49DF-853D-5F36DF008BAD}" type="presOf" srcId="{CF6E0CE6-7995-40C4-AA95-EFA60F7BE47C}" destId="{98606858-4F90-4579-AB6B-8BDA0672BDB2}" srcOrd="0" destOrd="0" presId="urn:microsoft.com/office/officeart/2005/8/layout/vList2"/>
    <dgm:cxn modelId="{77848E8A-346E-4FEB-83A7-DF05DD0F2C3E}" type="presOf" srcId="{0049FEA3-468E-4531-9E88-FD6E46705930}" destId="{4C866D82-A834-4CEC-A0C6-0BC559BC6975}" srcOrd="0" destOrd="0" presId="urn:microsoft.com/office/officeart/2005/8/layout/vList2"/>
    <dgm:cxn modelId="{E2364B8F-5859-45AB-B728-B929CB5BAA75}" srcId="{4BE94ED1-40BF-4CD8-834C-28ED601D3D83}" destId="{DE5E82C2-1763-4640-8855-F8624BF1356A}" srcOrd="0" destOrd="0" parTransId="{F2FC948F-7C7F-40B7-9326-6813943D8DC0}" sibTransId="{84CEA39E-5AF2-43A2-8CD5-1CD30EA55625}"/>
    <dgm:cxn modelId="{E70DBB9A-5CC8-4E8F-88B8-68D9A0962E67}" srcId="{4BE94ED1-40BF-4CD8-834C-28ED601D3D83}" destId="{7BFAF5B2-94D4-4045-BDBB-866285769670}" srcOrd="2" destOrd="0" parTransId="{BA9619D0-609F-451E-A4E0-7C1A4CA563E1}" sibTransId="{26797E1C-38C0-453E-A872-8223115A8A4A}"/>
    <dgm:cxn modelId="{CB81E5A0-F0F5-4A17-A2ED-F4EEA5D27499}" type="presOf" srcId="{DE5E82C2-1763-4640-8855-F8624BF1356A}" destId="{1418E495-E06E-44DC-8C6A-D07CB594E518}" srcOrd="0" destOrd="0" presId="urn:microsoft.com/office/officeart/2005/8/layout/vList2"/>
    <dgm:cxn modelId="{7333A6A6-D320-4105-BB4C-B666759971E5}" type="presOf" srcId="{4B0E6BB0-4ED7-4956-B249-C25CCF28C95C}" destId="{6118CEA8-2A97-4966-BBC1-3820248B0DDF}" srcOrd="0" destOrd="0" presId="urn:microsoft.com/office/officeart/2005/8/layout/vList2"/>
    <dgm:cxn modelId="{AA9092C2-9F62-40ED-9F7B-11814C55591D}" srcId="{4BE94ED1-40BF-4CD8-834C-28ED601D3D83}" destId="{0049FEA3-468E-4531-9E88-FD6E46705930}" srcOrd="1" destOrd="0" parTransId="{85189939-7C25-4E28-99F9-1D1ADC862836}" sibTransId="{C40BC028-CF3C-409B-AD84-25BE530F6BE1}"/>
    <dgm:cxn modelId="{700F5EE0-9EFA-4E90-9635-FF4B6D9CD598}" srcId="{4BE94ED1-40BF-4CD8-834C-28ED601D3D83}" destId="{CF6E0CE6-7995-40C4-AA95-EFA60F7BE47C}" srcOrd="3" destOrd="0" parTransId="{124F5AB1-B81F-4941-A7CB-082087087733}" sibTransId="{5F24C7A7-FA63-4B8A-AAAE-E13F7EF54C8C}"/>
    <dgm:cxn modelId="{BB0BFF7D-1884-4FE5-8051-A7274739EA17}" type="presParOf" srcId="{39835625-1376-4E44-B856-B362835DA206}" destId="{1418E495-E06E-44DC-8C6A-D07CB594E518}" srcOrd="0" destOrd="0" presId="urn:microsoft.com/office/officeart/2005/8/layout/vList2"/>
    <dgm:cxn modelId="{5E52AF5F-B194-471E-A26C-EF670F34A9B2}" type="presParOf" srcId="{39835625-1376-4E44-B856-B362835DA206}" destId="{116909D1-E1AB-4F14-8D54-554B4FC0D2EE}" srcOrd="1" destOrd="0" presId="urn:microsoft.com/office/officeart/2005/8/layout/vList2"/>
    <dgm:cxn modelId="{0119528E-BB8C-4ACF-959B-FD541107FFA1}" type="presParOf" srcId="{39835625-1376-4E44-B856-B362835DA206}" destId="{4C866D82-A834-4CEC-A0C6-0BC559BC6975}" srcOrd="2" destOrd="0" presId="urn:microsoft.com/office/officeart/2005/8/layout/vList2"/>
    <dgm:cxn modelId="{DA68E29A-25CB-4BD6-9AC0-F8D5FF00D276}" type="presParOf" srcId="{39835625-1376-4E44-B856-B362835DA206}" destId="{E110D5A5-531D-481F-9D95-34ED152E9188}" srcOrd="3" destOrd="0" presId="urn:microsoft.com/office/officeart/2005/8/layout/vList2"/>
    <dgm:cxn modelId="{D8B6CC97-99F3-4741-9294-EF79E7F07144}" type="presParOf" srcId="{39835625-1376-4E44-B856-B362835DA206}" destId="{40F7D604-2D2F-4816-BF5B-A14329E81052}" srcOrd="4" destOrd="0" presId="urn:microsoft.com/office/officeart/2005/8/layout/vList2"/>
    <dgm:cxn modelId="{057D4AB9-09CB-468A-A124-9CC1BE368C63}" type="presParOf" srcId="{39835625-1376-4E44-B856-B362835DA206}" destId="{3B9D8344-9F95-43EA-866F-8F5148A1D2D2}" srcOrd="5" destOrd="0" presId="urn:microsoft.com/office/officeart/2005/8/layout/vList2"/>
    <dgm:cxn modelId="{8E8F41FB-069F-413E-A2D9-44035352F182}" type="presParOf" srcId="{39835625-1376-4E44-B856-B362835DA206}" destId="{98606858-4F90-4579-AB6B-8BDA0672BDB2}" srcOrd="6" destOrd="0" presId="urn:microsoft.com/office/officeart/2005/8/layout/vList2"/>
    <dgm:cxn modelId="{10B55969-014B-4713-BC62-6A0B9E1F21D3}" type="presParOf" srcId="{39835625-1376-4E44-B856-B362835DA206}" destId="{119330A4-6E72-485C-A364-C4EB4861E2B8}" srcOrd="7" destOrd="0" presId="urn:microsoft.com/office/officeart/2005/8/layout/vList2"/>
    <dgm:cxn modelId="{0A842348-BCF9-4B5C-A092-920947DEC143}" type="presParOf" srcId="{39835625-1376-4E44-B856-B362835DA206}" destId="{6118CEA8-2A97-4966-BBC1-3820248B0D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8A3C06-B7F8-4253-B973-C9DC66015C9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BC92F-A426-410A-A02A-D8E768E816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Díky statistickým metodám dáváme nasbíraným datům nějaký smysl a význam.</a:t>
          </a:r>
          <a:endParaRPr lang="en-US"/>
        </a:p>
      </dgm:t>
    </dgm:pt>
    <dgm:pt modelId="{CE13583B-84D0-4A07-85AA-1FE8FCD69521}" type="parTrans" cxnId="{B1F8BCE1-7228-4EF4-B246-94E268C75943}">
      <dgm:prSet/>
      <dgm:spPr/>
      <dgm:t>
        <a:bodyPr/>
        <a:lstStyle/>
        <a:p>
          <a:endParaRPr lang="en-US"/>
        </a:p>
      </dgm:t>
    </dgm:pt>
    <dgm:pt modelId="{D34D234F-77E5-467A-8025-2965F38354A2}" type="sibTrans" cxnId="{B1F8BCE1-7228-4EF4-B246-94E268C75943}">
      <dgm:prSet/>
      <dgm:spPr/>
      <dgm:t>
        <a:bodyPr/>
        <a:lstStyle/>
        <a:p>
          <a:endParaRPr lang="en-US"/>
        </a:p>
      </dgm:t>
    </dgm:pt>
    <dgm:pt modelId="{96668A4A-86ED-4662-978C-AA0F33F54D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Používáme při testování hypotéz.</a:t>
          </a:r>
          <a:endParaRPr lang="en-US"/>
        </a:p>
      </dgm:t>
    </dgm:pt>
    <dgm:pt modelId="{DF0FBB52-CF67-4A5D-B025-B7923BC47ABB}" type="parTrans" cxnId="{1D5F5708-898B-423B-803B-0BA617D4CF58}">
      <dgm:prSet/>
      <dgm:spPr/>
      <dgm:t>
        <a:bodyPr/>
        <a:lstStyle/>
        <a:p>
          <a:endParaRPr lang="en-US"/>
        </a:p>
      </dgm:t>
    </dgm:pt>
    <dgm:pt modelId="{BB8945AC-FD1A-4CB5-A4C1-AB3DB131BDC4}" type="sibTrans" cxnId="{1D5F5708-898B-423B-803B-0BA617D4CF58}">
      <dgm:prSet/>
      <dgm:spPr/>
      <dgm:t>
        <a:bodyPr/>
        <a:lstStyle/>
        <a:p>
          <a:endParaRPr lang="en-US"/>
        </a:p>
      </dgm:t>
    </dgm:pt>
    <dgm:pt modelId="{F2B4C0A5-7051-48DC-869C-90FE2FAA844B}" type="pres">
      <dgm:prSet presAssocID="{5A8A3C06-B7F8-4253-B973-C9DC66015C95}" presName="root" presStyleCnt="0">
        <dgm:presLayoutVars>
          <dgm:dir/>
          <dgm:resizeHandles val="exact"/>
        </dgm:presLayoutVars>
      </dgm:prSet>
      <dgm:spPr/>
    </dgm:pt>
    <dgm:pt modelId="{74E12771-BA64-4917-821E-47421CB3B6BB}" type="pres">
      <dgm:prSet presAssocID="{562BC92F-A426-410A-A02A-D8E768E8168C}" presName="compNode" presStyleCnt="0"/>
      <dgm:spPr/>
    </dgm:pt>
    <dgm:pt modelId="{ED54D72C-4B54-4437-88FF-CD72F6B83261}" type="pres">
      <dgm:prSet presAssocID="{562BC92F-A426-410A-A02A-D8E768E8168C}" presName="iconBgRect" presStyleLbl="bgShp" presStyleIdx="0" presStyleCnt="2"/>
      <dgm:spPr/>
    </dgm:pt>
    <dgm:pt modelId="{E980077E-953A-4198-B92F-E6151C7A9936}" type="pres">
      <dgm:prSet presAssocID="{562BC92F-A426-410A-A02A-D8E768E816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27EBD855-AF55-4C7A-88B9-D6549C51A66F}" type="pres">
      <dgm:prSet presAssocID="{562BC92F-A426-410A-A02A-D8E768E8168C}" presName="spaceRect" presStyleCnt="0"/>
      <dgm:spPr/>
    </dgm:pt>
    <dgm:pt modelId="{B7702606-DFF4-443F-88E2-E8E530D0A341}" type="pres">
      <dgm:prSet presAssocID="{562BC92F-A426-410A-A02A-D8E768E8168C}" presName="textRect" presStyleLbl="revTx" presStyleIdx="0" presStyleCnt="2">
        <dgm:presLayoutVars>
          <dgm:chMax val="1"/>
          <dgm:chPref val="1"/>
        </dgm:presLayoutVars>
      </dgm:prSet>
      <dgm:spPr/>
    </dgm:pt>
    <dgm:pt modelId="{AC8E35CD-E7DA-45D9-BB00-BBF45DF783A0}" type="pres">
      <dgm:prSet presAssocID="{D34D234F-77E5-467A-8025-2965F38354A2}" presName="sibTrans" presStyleCnt="0"/>
      <dgm:spPr/>
    </dgm:pt>
    <dgm:pt modelId="{E5E6C1E9-4DFF-4B60-AF29-DB3963FD4C92}" type="pres">
      <dgm:prSet presAssocID="{96668A4A-86ED-4662-978C-AA0F33F54D90}" presName="compNode" presStyleCnt="0"/>
      <dgm:spPr/>
    </dgm:pt>
    <dgm:pt modelId="{203589EE-5384-43A9-B6DB-FB949D6EAD2E}" type="pres">
      <dgm:prSet presAssocID="{96668A4A-86ED-4662-978C-AA0F33F54D90}" presName="iconBgRect" presStyleLbl="bgShp" presStyleIdx="1" presStyleCnt="2"/>
      <dgm:spPr/>
    </dgm:pt>
    <dgm:pt modelId="{5C087243-AC53-4445-80FA-54BB677652C4}" type="pres">
      <dgm:prSet presAssocID="{96668A4A-86ED-4662-978C-AA0F33F54D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ňka"/>
        </a:ext>
      </dgm:extLst>
    </dgm:pt>
    <dgm:pt modelId="{3094BD7B-11DD-41B2-842B-F5304B85BF5D}" type="pres">
      <dgm:prSet presAssocID="{96668A4A-86ED-4662-978C-AA0F33F54D90}" presName="spaceRect" presStyleCnt="0"/>
      <dgm:spPr/>
    </dgm:pt>
    <dgm:pt modelId="{E5FE2854-26CD-49E7-8B04-85CF22AD47B0}" type="pres">
      <dgm:prSet presAssocID="{96668A4A-86ED-4662-978C-AA0F33F54D9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D5F5708-898B-423B-803B-0BA617D4CF58}" srcId="{5A8A3C06-B7F8-4253-B973-C9DC66015C95}" destId="{96668A4A-86ED-4662-978C-AA0F33F54D90}" srcOrd="1" destOrd="0" parTransId="{DF0FBB52-CF67-4A5D-B025-B7923BC47ABB}" sibTransId="{BB8945AC-FD1A-4CB5-A4C1-AB3DB131BDC4}"/>
    <dgm:cxn modelId="{AA240627-A9BB-4469-9511-A0916F594171}" type="presOf" srcId="{5A8A3C06-B7F8-4253-B973-C9DC66015C95}" destId="{F2B4C0A5-7051-48DC-869C-90FE2FAA844B}" srcOrd="0" destOrd="0" presId="urn:microsoft.com/office/officeart/2018/5/layout/IconCircleLabelList"/>
    <dgm:cxn modelId="{EED54F4C-3B0A-4325-9EDC-E3101D8F45C1}" type="presOf" srcId="{562BC92F-A426-410A-A02A-D8E768E8168C}" destId="{B7702606-DFF4-443F-88E2-E8E530D0A341}" srcOrd="0" destOrd="0" presId="urn:microsoft.com/office/officeart/2018/5/layout/IconCircleLabelList"/>
    <dgm:cxn modelId="{30B2319D-6510-43D7-B872-8C38D58AAA4E}" type="presOf" srcId="{96668A4A-86ED-4662-978C-AA0F33F54D90}" destId="{E5FE2854-26CD-49E7-8B04-85CF22AD47B0}" srcOrd="0" destOrd="0" presId="urn:microsoft.com/office/officeart/2018/5/layout/IconCircleLabelList"/>
    <dgm:cxn modelId="{B1F8BCE1-7228-4EF4-B246-94E268C75943}" srcId="{5A8A3C06-B7F8-4253-B973-C9DC66015C95}" destId="{562BC92F-A426-410A-A02A-D8E768E8168C}" srcOrd="0" destOrd="0" parTransId="{CE13583B-84D0-4A07-85AA-1FE8FCD69521}" sibTransId="{D34D234F-77E5-467A-8025-2965F38354A2}"/>
    <dgm:cxn modelId="{02DAD6AE-C990-4898-B0C8-2E74BD5CA5FF}" type="presParOf" srcId="{F2B4C0A5-7051-48DC-869C-90FE2FAA844B}" destId="{74E12771-BA64-4917-821E-47421CB3B6BB}" srcOrd="0" destOrd="0" presId="urn:microsoft.com/office/officeart/2018/5/layout/IconCircleLabelList"/>
    <dgm:cxn modelId="{B96B4FA0-713E-4DB5-BFC8-64FFFDBCF2F1}" type="presParOf" srcId="{74E12771-BA64-4917-821E-47421CB3B6BB}" destId="{ED54D72C-4B54-4437-88FF-CD72F6B83261}" srcOrd="0" destOrd="0" presId="urn:microsoft.com/office/officeart/2018/5/layout/IconCircleLabelList"/>
    <dgm:cxn modelId="{A610DA34-6693-41B7-B0DC-1BFAA99D32A8}" type="presParOf" srcId="{74E12771-BA64-4917-821E-47421CB3B6BB}" destId="{E980077E-953A-4198-B92F-E6151C7A9936}" srcOrd="1" destOrd="0" presId="urn:microsoft.com/office/officeart/2018/5/layout/IconCircleLabelList"/>
    <dgm:cxn modelId="{7DF49FE1-9376-4215-87D2-FC404E3332ED}" type="presParOf" srcId="{74E12771-BA64-4917-821E-47421CB3B6BB}" destId="{27EBD855-AF55-4C7A-88B9-D6549C51A66F}" srcOrd="2" destOrd="0" presId="urn:microsoft.com/office/officeart/2018/5/layout/IconCircleLabelList"/>
    <dgm:cxn modelId="{25C6C282-2009-436A-AA09-AF557F6348EC}" type="presParOf" srcId="{74E12771-BA64-4917-821E-47421CB3B6BB}" destId="{B7702606-DFF4-443F-88E2-E8E530D0A341}" srcOrd="3" destOrd="0" presId="urn:microsoft.com/office/officeart/2018/5/layout/IconCircleLabelList"/>
    <dgm:cxn modelId="{8B17DA03-9E2C-4F6A-981A-4E4EB32EB538}" type="presParOf" srcId="{F2B4C0A5-7051-48DC-869C-90FE2FAA844B}" destId="{AC8E35CD-E7DA-45D9-BB00-BBF45DF783A0}" srcOrd="1" destOrd="0" presId="urn:microsoft.com/office/officeart/2018/5/layout/IconCircleLabelList"/>
    <dgm:cxn modelId="{9F6CB318-D04D-489C-A17D-EBB9966F099F}" type="presParOf" srcId="{F2B4C0A5-7051-48DC-869C-90FE2FAA844B}" destId="{E5E6C1E9-4DFF-4B60-AF29-DB3963FD4C92}" srcOrd="2" destOrd="0" presId="urn:microsoft.com/office/officeart/2018/5/layout/IconCircleLabelList"/>
    <dgm:cxn modelId="{3F6040B5-A09A-4237-A2A0-9B9B7D968385}" type="presParOf" srcId="{E5E6C1E9-4DFF-4B60-AF29-DB3963FD4C92}" destId="{203589EE-5384-43A9-B6DB-FB949D6EAD2E}" srcOrd="0" destOrd="0" presId="urn:microsoft.com/office/officeart/2018/5/layout/IconCircleLabelList"/>
    <dgm:cxn modelId="{652007A7-9F4C-40C8-A639-103D1A7D5E39}" type="presParOf" srcId="{E5E6C1E9-4DFF-4B60-AF29-DB3963FD4C92}" destId="{5C087243-AC53-4445-80FA-54BB677652C4}" srcOrd="1" destOrd="0" presId="urn:microsoft.com/office/officeart/2018/5/layout/IconCircleLabelList"/>
    <dgm:cxn modelId="{DDA4F275-B82F-4213-A569-BE0B008A8806}" type="presParOf" srcId="{E5E6C1E9-4DFF-4B60-AF29-DB3963FD4C92}" destId="{3094BD7B-11DD-41B2-842B-F5304B85BF5D}" srcOrd="2" destOrd="0" presId="urn:microsoft.com/office/officeart/2018/5/layout/IconCircleLabelList"/>
    <dgm:cxn modelId="{04B13C44-8594-4F7D-9F58-9058D9DB8340}" type="presParOf" srcId="{E5E6C1E9-4DFF-4B60-AF29-DB3963FD4C92}" destId="{E5FE2854-26CD-49E7-8B04-85CF22AD47B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3B9F-0713-481F-BA8B-5B32C8F8D2DF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DBC96-88CD-45EE-9C67-7DC575BC45D6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Pozorování.</a:t>
          </a:r>
          <a:endParaRPr lang="en-US" sz="2700" kern="1200"/>
        </a:p>
      </dsp:txBody>
      <dsp:txXfrm>
        <a:off x="1007221" y="627745"/>
        <a:ext cx="1937228" cy="1937228"/>
      </dsp:txXfrm>
    </dsp:sp>
    <dsp:sp modelId="{9AD21A9A-ABD2-46FA-89B4-D5A37574D896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Experiment. </a:t>
          </a:r>
          <a:endParaRPr lang="en-US" sz="2700" kern="1200"/>
        </a:p>
      </dsp:txBody>
      <dsp:txXfrm>
        <a:off x="3319190" y="627745"/>
        <a:ext cx="1937228" cy="1937228"/>
      </dsp:txXfrm>
    </dsp:sp>
    <dsp:sp modelId="{ACD08540-E898-40F6-8EF4-50CE6DB1B053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Rozbor slovních projevů.</a:t>
          </a:r>
          <a:endParaRPr lang="en-US" sz="2700" kern="1200"/>
        </a:p>
      </dsp:txBody>
      <dsp:txXfrm>
        <a:off x="1007221" y="2939714"/>
        <a:ext cx="1937228" cy="1937228"/>
      </dsp:txXfrm>
    </dsp:sp>
    <dsp:sp modelId="{AE20BABD-402C-433A-8D51-926A06B23150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Rozbor výsledků činnosti.</a:t>
          </a:r>
          <a:endParaRPr lang="en-US" sz="2700" kern="1200"/>
        </a:p>
      </dsp:txBody>
      <dsp:txXfrm>
        <a:off x="3319190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8E495-E06E-44DC-8C6A-D07CB594E518}">
      <dsp:nvSpPr>
        <dsp:cNvPr id="0" name=""/>
        <dsp:cNvSpPr/>
      </dsp:nvSpPr>
      <dsp:spPr>
        <a:xfrm>
          <a:off x="0" y="41464"/>
          <a:ext cx="10116765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Inteligenční testy.</a:t>
          </a:r>
          <a:endParaRPr lang="en-US" sz="3800" kern="1200"/>
        </a:p>
      </dsp:txBody>
      <dsp:txXfrm>
        <a:off x="44492" y="85956"/>
        <a:ext cx="10027781" cy="822446"/>
      </dsp:txXfrm>
    </dsp:sp>
    <dsp:sp modelId="{4C866D82-A834-4CEC-A0C6-0BC559BC6975}">
      <dsp:nvSpPr>
        <dsp:cNvPr id="0" name=""/>
        <dsp:cNvSpPr/>
      </dsp:nvSpPr>
      <dsp:spPr>
        <a:xfrm>
          <a:off x="0" y="1062334"/>
          <a:ext cx="10116765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Standardizované dotazníky.</a:t>
          </a:r>
          <a:endParaRPr lang="en-US" sz="3800" kern="1200"/>
        </a:p>
      </dsp:txBody>
      <dsp:txXfrm>
        <a:off x="44492" y="1106826"/>
        <a:ext cx="10027781" cy="822446"/>
      </dsp:txXfrm>
    </dsp:sp>
    <dsp:sp modelId="{40F7D604-2D2F-4816-BF5B-A14329E81052}">
      <dsp:nvSpPr>
        <dsp:cNvPr id="0" name=""/>
        <dsp:cNvSpPr/>
      </dsp:nvSpPr>
      <dsp:spPr>
        <a:xfrm>
          <a:off x="0" y="2083204"/>
          <a:ext cx="10116765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Projekční techniky.</a:t>
          </a:r>
          <a:endParaRPr lang="en-US" sz="3800" kern="1200"/>
        </a:p>
      </dsp:txBody>
      <dsp:txXfrm>
        <a:off x="44492" y="2127696"/>
        <a:ext cx="10027781" cy="822446"/>
      </dsp:txXfrm>
    </dsp:sp>
    <dsp:sp modelId="{98606858-4F90-4579-AB6B-8BDA0672BDB2}">
      <dsp:nvSpPr>
        <dsp:cNvPr id="0" name=""/>
        <dsp:cNvSpPr/>
      </dsp:nvSpPr>
      <dsp:spPr>
        <a:xfrm>
          <a:off x="0" y="3104074"/>
          <a:ext cx="10116765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Sociometrie  - sociometrický test.</a:t>
          </a:r>
          <a:endParaRPr lang="en-US" sz="3800" kern="1200"/>
        </a:p>
      </dsp:txBody>
      <dsp:txXfrm>
        <a:off x="44492" y="3148566"/>
        <a:ext cx="10027781" cy="822446"/>
      </dsp:txXfrm>
    </dsp:sp>
    <dsp:sp modelId="{6118CEA8-2A97-4966-BBC1-3820248B0DDF}">
      <dsp:nvSpPr>
        <dsp:cNvPr id="0" name=""/>
        <dsp:cNvSpPr/>
      </dsp:nvSpPr>
      <dsp:spPr>
        <a:xfrm>
          <a:off x="0" y="4124944"/>
          <a:ext cx="10116765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Statistické metody.</a:t>
          </a:r>
          <a:endParaRPr lang="en-US" sz="3800" kern="1200"/>
        </a:p>
      </dsp:txBody>
      <dsp:txXfrm>
        <a:off x="44492" y="4169436"/>
        <a:ext cx="10027781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4D72C-4B54-4437-88FF-CD72F6B83261}">
      <dsp:nvSpPr>
        <dsp:cNvPr id="0" name=""/>
        <dsp:cNvSpPr/>
      </dsp:nvSpPr>
      <dsp:spPr>
        <a:xfrm>
          <a:off x="1845382" y="738919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0077E-953A-4198-B92F-E6151C7A9936}">
      <dsp:nvSpPr>
        <dsp:cNvPr id="0" name=""/>
        <dsp:cNvSpPr/>
      </dsp:nvSpPr>
      <dsp:spPr>
        <a:xfrm>
          <a:off x="2313382" y="120691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02606-DFF4-443F-88E2-E8E530D0A341}">
      <dsp:nvSpPr>
        <dsp:cNvPr id="0" name=""/>
        <dsp:cNvSpPr/>
      </dsp:nvSpPr>
      <dsp:spPr>
        <a:xfrm>
          <a:off x="1143382" y="361891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kern="1200"/>
            <a:t>Díky statistickým metodám dáváme nasbíraným datům nějaký smysl a význam.</a:t>
          </a:r>
          <a:endParaRPr lang="en-US" sz="1500" kern="1200"/>
        </a:p>
      </dsp:txBody>
      <dsp:txXfrm>
        <a:off x="1143382" y="3618919"/>
        <a:ext cx="3600000" cy="720000"/>
      </dsp:txXfrm>
    </dsp:sp>
    <dsp:sp modelId="{203589EE-5384-43A9-B6DB-FB949D6EAD2E}">
      <dsp:nvSpPr>
        <dsp:cNvPr id="0" name=""/>
        <dsp:cNvSpPr/>
      </dsp:nvSpPr>
      <dsp:spPr>
        <a:xfrm>
          <a:off x="6075382" y="738919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87243-AC53-4445-80FA-54BB677652C4}">
      <dsp:nvSpPr>
        <dsp:cNvPr id="0" name=""/>
        <dsp:cNvSpPr/>
      </dsp:nvSpPr>
      <dsp:spPr>
        <a:xfrm>
          <a:off x="6543382" y="120691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E2854-26CD-49E7-8B04-85CF22AD47B0}">
      <dsp:nvSpPr>
        <dsp:cNvPr id="0" name=""/>
        <dsp:cNvSpPr/>
      </dsp:nvSpPr>
      <dsp:spPr>
        <a:xfrm>
          <a:off x="5373382" y="361891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kern="1200"/>
            <a:t>Používáme při testování hypotéz.</a:t>
          </a:r>
          <a:endParaRPr lang="en-US" sz="1500" kern="1200"/>
        </a:p>
      </dsp:txBody>
      <dsp:txXfrm>
        <a:off x="5373382" y="361891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QFOG1yA_DMU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ds5yfGS-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348B8-70E5-0E9F-778A-94961E72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- 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91150-7568-CD2B-BFCA-0876607D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Kdo je považován za zakladatele moderní psychologie a založil první psychologickou laboratoř?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a) Hippokrates </a:t>
            </a:r>
          </a:p>
          <a:p>
            <a:pPr marL="0" indent="0" algn="l">
              <a:buNone/>
            </a:pPr>
            <a:r>
              <a:rPr lang="cs-CZ" sz="1600" i="0" dirty="0">
                <a:solidFill>
                  <a:srgbClr val="374151"/>
                </a:solidFill>
                <a:effectLst/>
                <a:latin typeface="+mj-lt"/>
              </a:rPr>
              <a:t>b) Wilhelm </a:t>
            </a:r>
            <a:r>
              <a:rPr lang="cs-CZ" sz="1600" i="0" dirty="0" err="1">
                <a:solidFill>
                  <a:srgbClr val="374151"/>
                </a:solidFill>
                <a:effectLst/>
                <a:latin typeface="+mj-lt"/>
              </a:rPr>
              <a:t>Wundt</a:t>
            </a:r>
            <a:endParaRPr lang="cs-CZ" sz="1600" dirty="0">
              <a:solidFill>
                <a:srgbClr val="374151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c) Sigmund Freud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2. </a:t>
            </a: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Jaký koncept tvrdí, že lidská mysl je na začátku prázdná a získává informace prostřednictvím zkušeností?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a) Tabula rasa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b) Psychoanalýza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c) Behaviorismus</a:t>
            </a:r>
          </a:p>
          <a:p>
            <a:pPr marL="0" indent="0" algn="l">
              <a:buNone/>
            </a:pPr>
            <a:r>
              <a:rPr lang="cs-CZ" sz="1600" dirty="0">
                <a:solidFill>
                  <a:srgbClr val="374151"/>
                </a:solidFill>
                <a:latin typeface="+mj-lt"/>
              </a:rPr>
              <a:t>3. </a:t>
            </a: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Který známý psycholog vypracoval hierarchii lidských potřeb?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</a:p>
          <a:p>
            <a:pPr marL="342900" indent="-342900" algn="l">
              <a:buAutoNum type="alphaLcParenR"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Wilhelm </a:t>
            </a:r>
            <a:r>
              <a:rPr lang="cs-CZ" sz="1600" b="0" i="0" dirty="0" err="1">
                <a:solidFill>
                  <a:srgbClr val="374151"/>
                </a:solidFill>
                <a:effectLst/>
                <a:latin typeface="+mj-lt"/>
              </a:rPr>
              <a:t>Wundt</a:t>
            </a:r>
            <a:endParaRPr lang="cs-CZ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342900" indent="-342900" algn="l">
              <a:buAutoNum type="alphaLcParenR"/>
            </a:pPr>
            <a:r>
              <a:rPr lang="cs-CZ" sz="1600" dirty="0">
                <a:solidFill>
                  <a:srgbClr val="374151"/>
                </a:solidFill>
                <a:latin typeface="+mj-lt"/>
              </a:rPr>
              <a:t>Abraham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374151"/>
                </a:solidFill>
                <a:effectLst/>
                <a:latin typeface="+mj-lt"/>
              </a:rPr>
              <a:t>Maslow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</a:p>
          <a:p>
            <a:pPr marL="342900" indent="-342900" algn="l">
              <a:buAutoNum type="alphaLcParenR"/>
            </a:pPr>
            <a:r>
              <a:rPr lang="cs-CZ" sz="1600" dirty="0">
                <a:solidFill>
                  <a:srgbClr val="374151"/>
                </a:solidFill>
                <a:latin typeface="+mj-lt"/>
              </a:rPr>
              <a:t>Philip </a:t>
            </a:r>
            <a:r>
              <a:rPr lang="cs-CZ" sz="1600" b="0" i="0" dirty="0" err="1">
                <a:solidFill>
                  <a:srgbClr val="374151"/>
                </a:solidFill>
                <a:effectLst/>
                <a:latin typeface="+mj-lt"/>
              </a:rPr>
              <a:t>Zimbardo</a:t>
            </a:r>
            <a:endParaRPr lang="cs-CZ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47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09ED7-81D9-4DD6-8599-19EDF873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JEAN PIAGET (1896-1980)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AA405-0B5E-4D76-82D3-6914EC9A4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</a:rPr>
              <a:t>Psychologické experimenty s dětmi</a:t>
            </a:r>
            <a:endParaRPr lang="cs-CZ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Definoval 4 základní vývojová stádia dítěte.</a:t>
            </a:r>
          </a:p>
          <a:p>
            <a:r>
              <a:rPr lang="cs-CZ" sz="1800" b="1" dirty="0">
                <a:solidFill>
                  <a:schemeClr val="bg2">
                    <a:lumMod val="10000"/>
                  </a:schemeClr>
                </a:solidFill>
              </a:rPr>
              <a:t>Senzomotorické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 stadium (narození - 2 roky) - dítě odlišuje sebe od objektů, rozeznává sebe jako aktivního činitele a začíná jednat záměrně. Dosahuje vědomí stálosti objektu (objekty existují i když nejsou přítomné)</a:t>
            </a:r>
          </a:p>
          <a:p>
            <a:r>
              <a:rPr lang="cs-CZ" sz="1800" b="1" dirty="0">
                <a:solidFill>
                  <a:schemeClr val="bg2">
                    <a:lumMod val="10000"/>
                  </a:schemeClr>
                </a:solidFill>
              </a:rPr>
              <a:t>Předoperační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 stadium (2-7 let) - dítě se učí užívat jazyk, objekty jsou reprezentovány pomocí představ a slov, předměty třídí dle jen jednoho rysu (červené, hranaté, hebké), myšlení je egocentrické (nevnímá názory druhého)</a:t>
            </a:r>
          </a:p>
          <a:p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Stadium </a:t>
            </a:r>
            <a:r>
              <a:rPr lang="cs-CZ" sz="1800" b="1" dirty="0">
                <a:solidFill>
                  <a:schemeClr val="bg2">
                    <a:lumMod val="10000"/>
                  </a:schemeClr>
                </a:solidFill>
              </a:rPr>
              <a:t>konkrétních operací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 (7-12 let) - dítě dokáže logicky přemýšlet v operacích, objektech, událostech; chápe stálost počtu (v 6 letech), množství (v 7 letech) a hmotnosti (v 9 letech); předměty třídí podle různých vlastností a dokáže je logicky seřadit (nejtmavší - nejsvětlejší, největší - nejmenší)</a:t>
            </a:r>
          </a:p>
          <a:p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Stadium </a:t>
            </a:r>
            <a:r>
              <a:rPr lang="cs-CZ" sz="1800" b="1" dirty="0">
                <a:solidFill>
                  <a:schemeClr val="bg2">
                    <a:lumMod val="10000"/>
                  </a:schemeClr>
                </a:solidFill>
              </a:rPr>
              <a:t>formálních operací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</a:rPr>
              <a:t> (12 let a výše) - dítě dokáže myslet logicky o abstraktních pojmech a systematicky testuje hypotézy; zabývá se abstrakcí, budoucnostní, ideologickými problémy.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https://www.youtube.com/watch?v=tQLpysTbFso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5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ak se správně ptát? 9 základních pravidel pro úspěšný koučovací rozhovor">
            <a:extLst>
              <a:ext uri="{FF2B5EF4-FFF2-40B4-BE49-F238E27FC236}">
                <a16:creationId xmlns:a16="http://schemas.microsoft.com/office/drawing/2014/main" id="{4DDB6226-22E1-471E-AB81-344351C7B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23843" b="52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94F23D-95C3-4F34-8AF5-B94EEB6D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cs-CZ" sz="4000"/>
              <a:t>ROZBOR SLOVNÍCH PROJEVŮ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7B404-DB7B-4CA9-AB93-F89CAE473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Formy: </a:t>
            </a:r>
          </a:p>
          <a:p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a) rozhovor (explorace)</a:t>
            </a:r>
          </a:p>
          <a:p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b) dotazník</a:t>
            </a:r>
          </a:p>
          <a:p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c) rozbor volnějších písemných projevů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420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14666-1A37-4BA0-BEA1-2C4F4945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/>
              <a:t>ROZHOVOR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Otázky">
            <a:extLst>
              <a:ext uri="{FF2B5EF4-FFF2-40B4-BE49-F238E27FC236}">
                <a16:creationId xmlns:a16="http://schemas.microsoft.com/office/drawing/2014/main" id="{A3DF3C29-0E61-2D6D-BF94-BA146A0DE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31FC3-BC15-47A2-833A-08D5186A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Přímý kontakt s klientem.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Můžeme pozorovat i neverbální projevy - reakci klienta na dotazy.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Na počátku je důležité navodit pocit důvěry.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Není jednoduché umět se zeptat na věci taktně.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66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BB44B-CA15-40A3-B75D-9295C11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/>
              <a:t>DOTAZNÍK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Uživatelé">
            <a:extLst>
              <a:ext uri="{FF2B5EF4-FFF2-40B4-BE49-F238E27FC236}">
                <a16:creationId xmlns:a16="http://schemas.microsoft.com/office/drawing/2014/main" id="{F3DA4B3C-8E7A-D008-5CA0-895B9D0A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696BA-F819-4C29-9C24-7C32456E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3000"/>
              </a:lnSpc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</a:rPr>
              <a:t>Sběr údajů pomocí písemných otázek (rychlejší než rozhovor, ale neumožňuje osobní kontakt).</a:t>
            </a:r>
          </a:p>
          <a:p>
            <a:pPr>
              <a:lnSpc>
                <a:spcPct val="103000"/>
              </a:lnSpc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</a:rPr>
              <a:t>Je jedním z nejběžnějších nástrojů pro sběr dat.</a:t>
            </a:r>
          </a:p>
          <a:p>
            <a:pPr>
              <a:lnSpc>
                <a:spcPct val="103000"/>
              </a:lnSpc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</a:rPr>
              <a:t>Skládá se ze série otázek, jejichž cílem je získat názory a fakta od respondentů.</a:t>
            </a:r>
          </a:p>
          <a:p>
            <a:pPr>
              <a:lnSpc>
                <a:spcPct val="103000"/>
              </a:lnSpc>
            </a:pPr>
            <a:r>
              <a:rPr lang="cs-CZ" sz="2600" dirty="0">
                <a:solidFill>
                  <a:schemeClr val="bg2">
                    <a:lumMod val="10000"/>
                  </a:schemeClr>
                </a:solidFill>
              </a:rPr>
              <a:t>Otázky v dotazníku dělíme na </a:t>
            </a:r>
            <a:r>
              <a:rPr lang="cs-CZ" sz="2600" b="1" dirty="0">
                <a:solidFill>
                  <a:schemeClr val="bg2">
                    <a:lumMod val="10000"/>
                  </a:schemeClr>
                </a:solidFill>
              </a:rPr>
              <a:t>tři základní typy: </a:t>
            </a:r>
            <a:endParaRPr lang="cs-CZ" sz="2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3000"/>
              </a:lnSpc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</a:rPr>
              <a:t>1. otevřené </a:t>
            </a:r>
            <a:endParaRPr lang="cs-CZ" sz="2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3000"/>
              </a:lnSpc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</a:rPr>
              <a:t>2. uzavřené </a:t>
            </a:r>
            <a:endParaRPr lang="cs-CZ" sz="2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3000"/>
              </a:lnSpc>
            </a:pPr>
            <a:r>
              <a:rPr lang="cs-CZ" sz="2600" b="1" dirty="0">
                <a:solidFill>
                  <a:schemeClr val="bg2">
                    <a:lumMod val="10000"/>
                  </a:schemeClr>
                </a:solidFill>
              </a:rPr>
              <a:t>3. polouzavřené</a:t>
            </a:r>
            <a:endParaRPr lang="cs-CZ" sz="2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4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EE98F-81BF-4B55-B1ED-F20A4856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cap="all" dirty="0"/>
              <a:t>Formy a typy otázek v dotazníku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F3A4E-698A-4473-A583-C4FD76C1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515895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Otevřené otázky: 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Začínají slovem „jak“, „kdo“, „co“, „proč“ , „čím”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Otázky, na které se nedá odpovědět jednoznačně „ano“, nebo „ne“, ale odpovědět celou větou </a:t>
            </a:r>
          </a:p>
          <a:p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Příklady: 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Čím jste chtěli být v dětském věku? Proč právě toto povolání?</a:t>
            </a:r>
          </a:p>
          <a:p>
            <a:endParaRPr lang="cs-CZ" sz="2000" dirty="0"/>
          </a:p>
        </p:txBody>
      </p:sp>
      <p:pic>
        <p:nvPicPr>
          <p:cNvPr id="5" name="Picture 4" descr="Různé barevné znaky otazníků">
            <a:extLst>
              <a:ext uri="{FF2B5EF4-FFF2-40B4-BE49-F238E27FC236}">
                <a16:creationId xmlns:a16="http://schemas.microsoft.com/office/drawing/2014/main" id="{29413355-93E6-22D3-3246-D4DD8B757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6" r="32682"/>
          <a:stretch/>
        </p:blipFill>
        <p:spPr>
          <a:xfrm>
            <a:off x="0" y="0"/>
            <a:ext cx="2516957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B6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7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B1889-4212-43BF-B354-8B887F63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cap="all" dirty="0"/>
              <a:t>Formy a typy otázek v dotazníku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B647D-AF5D-4758-9EC3-71F3FC08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Uzavřené otázky: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Čekáme odpověď „ano“ nebo „ne“.</a:t>
            </a:r>
          </a:p>
          <a:p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Používáme, chceme-li získat jednoznačnou odpověď.</a:t>
            </a:r>
          </a:p>
          <a:p>
            <a:endParaRPr 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Polouzavřené otázky: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Polouzavřené otázka vznikne přidání </a:t>
            </a:r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varianty "jiné" 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uzavřené otázky, která je vlastně otevřenou otázkou a umožňuje vyjádřit svůj názor</a:t>
            </a:r>
          </a:p>
          <a:p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Příklad: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Proč jste nešel učit, ačkoliv máte pedagogické vzdělání?</a:t>
            </a:r>
          </a:p>
          <a:p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Kvůli lepšímu finančnímu ohodnocení.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Necítím se připraven na práci s dětmi.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Nikdy jsem nechtěl učit.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jiné: ......................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71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372AA0-87B6-4B63-96B0-1F524F3E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/>
              <a:t>ROZBOR VOLNĚJŠÍCH PÍSEMNÝCH PROJEVŮ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8CDD51-A491-4A1A-90E4-EEC13201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Zkoumají se práce, které byly vytvořeny při běžných životních činnostech.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Např. studium dopisů, osobní deníky, náčrty literárních pokusů, slohových prací, písmo, životopis, písemná korespondence apod.</a:t>
            </a:r>
          </a:p>
          <a:p>
            <a:endParaRPr lang="cs-CZ" sz="2000" dirty="0"/>
          </a:p>
        </p:txBody>
      </p:sp>
      <p:pic>
        <p:nvPicPr>
          <p:cNvPr id="2050" name="Picture 2" descr="Výsledek obrázku pro dopis">
            <a:extLst>
              <a:ext uri="{FF2B5EF4-FFF2-40B4-BE49-F238E27FC236}">
                <a16:creationId xmlns:a16="http://schemas.microsoft.com/office/drawing/2014/main" id="{9FDA4685-DE75-44A5-9FCE-95D5D0D0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263640"/>
            <a:ext cx="4788505" cy="35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45971-06E1-402D-9879-8E57132A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ROZBOR VÝSLEDKŮ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32CA5E-DBFB-4D22-81A2-EDC31E16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Jsou to práce, které byly vytvořeny při běžné činnosti (výtvarné či hudební…).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Příklady: umělecké výtvory, počítač, knihovna, odpadky, uspořádání bytu, pokoje, pracovní plochy, záznam telefonického hovoru, pobyt na internetových stránkách apod.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Kresba a její rozbor</a:t>
            </a:r>
            <a:b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Kresba se dá hodnotit u dětí do 12 let nebo u mentálně postižených lidí či u lidí, kteří s vámi nekomunikují (autisté)</a:t>
            </a:r>
            <a:b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nejčastěji se používá téma – rodina, lidská figura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0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70810A-C523-8925-FE66-AE803BDD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06" y="557190"/>
            <a:ext cx="10346094" cy="11776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UKÁZKY DĚTSKÝCH KRESEB RODINY</a:t>
            </a:r>
          </a:p>
        </p:txBody>
      </p:sp>
      <p:pic>
        <p:nvPicPr>
          <p:cNvPr id="1030" name="Picture 6" descr="Co dítě sděluje, když nakreslí svou rodinu - Tomáš Novák | Databáze knih">
            <a:extLst>
              <a:ext uri="{FF2B5EF4-FFF2-40B4-BE49-F238E27FC236}">
                <a16:creationId xmlns:a16="http://schemas.microsoft.com/office/drawing/2014/main" id="{2DF55A49-E8EA-6810-8D1B-C90F64AC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464" y="2146042"/>
            <a:ext cx="2851608" cy="41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 lze vyčíst z dětské kresby? I skrytá přání nebo obavy - Prima Ženy">
            <a:extLst>
              <a:ext uri="{FF2B5EF4-FFF2-40B4-BE49-F238E27FC236}">
                <a16:creationId xmlns:a16="http://schemas.microsoft.com/office/drawing/2014/main" id="{0BF12168-F006-5584-0488-2FD3C0F4D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6969" y="2743200"/>
            <a:ext cx="4603953" cy="30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nihovna Akademie věd ČR - 📰 Tipy na online čtení 📖 Rodiny obecně v  současné situaci procházejí velkou zkouškou. A rodiče samoživitelé, anebo  rodiče, které se v péči o děti střídají, zažívají">
            <a:extLst>
              <a:ext uri="{FF2B5EF4-FFF2-40B4-BE49-F238E27FC236}">
                <a16:creationId xmlns:a16="http://schemas.microsoft.com/office/drawing/2014/main" id="{2B970401-6DB0-AB27-6C25-2F618C885D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673" y="2939143"/>
            <a:ext cx="3797536" cy="27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2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F2491-3246-42FB-AD1B-529A7798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cap="all" dirty="0">
                <a:solidFill>
                  <a:srgbClr val="00B0F0"/>
                </a:solidFill>
              </a:rPr>
              <a:t>Testové diagnostické metody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A17420-E2EF-C7F7-504A-5A54904BEA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5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348B8-70E5-0E9F-778A-94961E72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- 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91150-7568-CD2B-BFCA-0876607D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4. Které tři představitele řadíme do hlubinné psychologie?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a) S. Freud, A. Adler, C. G. Jung </a:t>
            </a:r>
          </a:p>
          <a:p>
            <a:pPr marL="0" indent="0" algn="l">
              <a:buNone/>
            </a:pPr>
            <a:r>
              <a:rPr lang="cs-CZ" sz="1600" i="0" dirty="0">
                <a:solidFill>
                  <a:srgbClr val="374151"/>
                </a:solidFill>
                <a:effectLst/>
                <a:latin typeface="+mj-lt"/>
              </a:rPr>
              <a:t>b) A. Adler, S. Freud, A. </a:t>
            </a:r>
            <a:r>
              <a:rPr lang="cs-CZ" sz="1600" i="0" dirty="0" err="1">
                <a:solidFill>
                  <a:srgbClr val="374151"/>
                </a:solidFill>
                <a:effectLst/>
                <a:latin typeface="+mj-lt"/>
              </a:rPr>
              <a:t>Maslow</a:t>
            </a:r>
            <a:endParaRPr lang="cs-CZ" sz="1600" dirty="0">
              <a:solidFill>
                <a:srgbClr val="374151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c) S. Freud, C. G. Jung, </a:t>
            </a:r>
            <a:r>
              <a:rPr lang="cs-CZ" sz="1600" dirty="0">
                <a:solidFill>
                  <a:srgbClr val="374151"/>
                </a:solidFill>
                <a:latin typeface="+mj-lt"/>
              </a:rPr>
              <a:t>W. </a:t>
            </a:r>
            <a:r>
              <a:rPr lang="cs-CZ" sz="1600" dirty="0" err="1">
                <a:solidFill>
                  <a:srgbClr val="374151"/>
                </a:solidFill>
                <a:latin typeface="+mj-lt"/>
              </a:rPr>
              <a:t>Wundt</a:t>
            </a:r>
            <a:endParaRPr lang="cs-CZ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5. </a:t>
            </a: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Jaké jsou funkce psychiky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a) Informačně – orientační, regulační, pudová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b) Informačně – orientační, adaptační, regulační</a:t>
            </a:r>
          </a:p>
          <a:p>
            <a:pPr marL="0" indent="0" algn="l">
              <a:buNone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c) adaptační, regulační, expresivní</a:t>
            </a:r>
          </a:p>
          <a:p>
            <a:pPr marL="0" indent="0" algn="l">
              <a:buNone/>
            </a:pPr>
            <a:r>
              <a:rPr lang="cs-CZ" sz="1600" dirty="0">
                <a:solidFill>
                  <a:srgbClr val="374151"/>
                </a:solidFill>
                <a:latin typeface="+mj-lt"/>
              </a:rPr>
              <a:t>3. </a:t>
            </a:r>
            <a:r>
              <a:rPr lang="cs-CZ" sz="1600" b="1" dirty="0">
                <a:solidFill>
                  <a:srgbClr val="374151"/>
                </a:solidFill>
                <a:latin typeface="+mj-lt"/>
              </a:rPr>
              <a:t>Co nepatří do aplikovaných psychologických oborů</a:t>
            </a: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? </a:t>
            </a:r>
          </a:p>
          <a:p>
            <a:pPr marL="342900" indent="-342900" algn="l">
              <a:buAutoNum type="alphaLcParenR"/>
            </a:pP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Psychologie sportu</a:t>
            </a:r>
          </a:p>
          <a:p>
            <a:pPr marL="342900" indent="-342900" algn="l">
              <a:buAutoNum type="alphaLcParenR"/>
            </a:pPr>
            <a:r>
              <a:rPr lang="cs-CZ" sz="1600" dirty="0">
                <a:solidFill>
                  <a:srgbClr val="374151"/>
                </a:solidFill>
                <a:latin typeface="+mj-lt"/>
              </a:rPr>
              <a:t>Psychologie práce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</a:p>
          <a:p>
            <a:pPr marL="342900" indent="-342900" algn="l">
              <a:buAutoNum type="alphaLcParenR"/>
            </a:pPr>
            <a:r>
              <a:rPr lang="cs-CZ" sz="1600" dirty="0">
                <a:solidFill>
                  <a:srgbClr val="374151"/>
                </a:solidFill>
                <a:latin typeface="+mj-lt"/>
              </a:rPr>
              <a:t>Psychologie osobnosti</a:t>
            </a:r>
            <a:endParaRPr lang="cs-CZ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81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65C4E8-BD25-4AF9-81C0-B38FD21A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INTELIGENČNÍ TESTY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E9E0E-AD3D-4D67-800D-3861EB62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Dnes pro měření inteligence používáme různé psychologické testy.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Zohledňují především tyto oblasti: vnímání, vizuální inteligence, emoční inteligence, jazykové inteligence, technické schopnosti, praktická inteligence, logické myšlení, matematická inteligence apod.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  <a:highlight>
                  <a:srgbClr val="000000"/>
                </a:highlight>
              </a:rPr>
              <a:t>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CBC293B-C65E-9EEB-7676-4AC1B947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F967D-9BE8-4E9E-9E15-33F9466A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GAUSSOVA KŘIVKA IQ</a:t>
            </a:r>
          </a:p>
        </p:txBody>
      </p:sp>
      <p:pic>
        <p:nvPicPr>
          <p:cNvPr id="3074" name="Picture 2" descr="Inteligence a její měření, Časopis Mensa">
            <a:extLst>
              <a:ext uri="{FF2B5EF4-FFF2-40B4-BE49-F238E27FC236}">
                <a16:creationId xmlns:a16="http://schemas.microsoft.com/office/drawing/2014/main" id="{61CA7C4E-7D3C-4E87-9AA4-72EC7A328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1" y="1583703"/>
            <a:ext cx="9420572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1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02454-D45A-4C18-846B-D3ABDDFD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STANDARDIZOVANÉ DOTAZNÍKY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7B7AF-1740-470B-904F-3876D5E5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Užívají pro zjištění intelektových schopností a zájmů, rysů osobnosti.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např. introvert - extrovert, lability - stability, dominance – submise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těmito nástroji pracuje klinický psycholog nebo  pedagogicko - psychologická poradna.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88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D66627-11DA-4820-BF6D-122D64C5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PROJEKČNÍ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145CD-56AE-4E9D-9873-CCC2E2B9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Princip projekčních metod spočívá v tom, že člověk připisuje (často víceméně nevědomě, bezděčně) své zkušenosti, zážitky, potřeby, zájmy, schopnosti, touhy, postoje</a:t>
            </a:r>
            <a:r>
              <a:rPr lang="cs-CZ" sz="1800" i="1" dirty="0">
                <a:solidFill>
                  <a:schemeClr val="tx2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jiným osobám, vkládá je do věcí, promítá je do situací, v nichž se ocitá a o nichž hovoří</a:t>
            </a:r>
          </a:p>
          <a:p>
            <a:r>
              <a:rPr lang="cs-CZ" sz="1800" dirty="0">
                <a:solidFill>
                  <a:schemeClr val="tx2"/>
                </a:solidFill>
              </a:rPr>
              <a:t>např. </a:t>
            </a:r>
            <a:r>
              <a:rPr lang="cs-CZ" sz="1800" dirty="0" err="1">
                <a:solidFill>
                  <a:schemeClr val="tx2"/>
                </a:solidFill>
              </a:rPr>
              <a:t>Rorschachův</a:t>
            </a:r>
            <a:r>
              <a:rPr lang="cs-CZ" sz="1800" dirty="0">
                <a:solidFill>
                  <a:schemeClr val="tx2"/>
                </a:solidFill>
              </a:rPr>
              <a:t> test inkoustových skvrn</a:t>
            </a:r>
          </a:p>
          <a:p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https://www.youtube.com/watch?v=QFOG1yA_DMU</a:t>
            </a:r>
            <a:endParaRPr lang="cs-CZ" sz="1800" dirty="0">
              <a:solidFill>
                <a:schemeClr val="tx2"/>
              </a:solidFill>
            </a:endParaRPr>
          </a:p>
          <a:p>
            <a:endParaRPr lang="cs-CZ" sz="1800" dirty="0">
              <a:solidFill>
                <a:schemeClr val="tx2"/>
              </a:solidFill>
            </a:endParaRP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https://www.stoplusjednicka.cz/sites/default/files/styles/full/public/obrazky/2019/09/rorschachuv_test_01.jpg?itok=x7mPxhpz">
            <a:extLst>
              <a:ext uri="{FF2B5EF4-FFF2-40B4-BE49-F238E27FC236}">
                <a16:creationId xmlns:a16="http://schemas.microsoft.com/office/drawing/2014/main" id="{97362FB8-DB6D-4E94-B661-B5F25B2E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184" y="2837712"/>
            <a:ext cx="4021666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18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6773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D0DAB-270A-4A01-A075-8336CF85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BAUMTEST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8A655-6BC1-4561-8CFF-4399D2BE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5092969" cy="378541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Kresba stromu je projektivní výpovědí o daném člověku (strom slouží jako prázdné projekční plátno pro naše nevědomé obsahy).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https://cz.psychotests.net/baumuv-test/</a:t>
            </a:r>
          </a:p>
          <a:p>
            <a:endParaRPr lang="cs-CZ" sz="2000" dirty="0"/>
          </a:p>
        </p:txBody>
      </p:sp>
      <p:pic>
        <p:nvPicPr>
          <p:cNvPr id="4" name="Picture 2" descr="Baum. test, vyhodnocení – Via Magica">
            <a:extLst>
              <a:ext uri="{FF2B5EF4-FFF2-40B4-BE49-F238E27FC236}">
                <a16:creationId xmlns:a16="http://schemas.microsoft.com/office/drawing/2014/main" id="{8308685E-5C17-4045-BBDE-802BC7E9F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r="13446"/>
          <a:stretch/>
        </p:blipFill>
        <p:spPr bwMode="auto">
          <a:xfrm>
            <a:off x="499621" y="784798"/>
            <a:ext cx="3469064" cy="54493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6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744C6-E37D-4B05-B173-8BDA0F09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LÜSCHERŮV BARVOVÝ TEST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5BD00D-ED10-4405-BCC7-3629F650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5045835" cy="378541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Výběr barev vypovídá o nevědomých složkách osobnosti.</a:t>
            </a:r>
          </a:p>
          <a:p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Projektový test ke zkoumání emocionálního stavu, osobnosti a psychického zdraví jednotlivců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Krychle poskládaná z kříd v pastelových barvách">
            <a:extLst>
              <a:ext uri="{FF2B5EF4-FFF2-40B4-BE49-F238E27FC236}">
                <a16:creationId xmlns:a16="http://schemas.microsoft.com/office/drawing/2014/main" id="{9E8B508B-738E-71DD-4DD9-0760B83AE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32" r="1194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F5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60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5AB22-323F-C16F-48D4-4576B332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83D4B-17C2-91EA-DEA2-D75C9E156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Červená: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Červená barva je často spojována s emocemi, jako je vzrušení, vášeň, agresivita nebo hněv. Může také naznačovat sílu a sebejistotu.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Zelená: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Zelená je často spojována s klidem, harmonií a odpočinkem. Je to barva, která může signalizovat pocit pohody a rovnováhy.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Modrá: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Modrá může symbolizovat klid, chladnou racionálnost a intelekt. Může také odrážet smutek nebo melancholii.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Žlutá: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Žlutá je barva radosti, optimismu a pozitivního myšlení. Může také odkazovat na komunikaci a kreativitu.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Fialová: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Fialová může vyjadřovat potřebu </a:t>
            </a:r>
            <a:r>
              <a:rPr lang="cs-CZ" sz="1600" b="0" i="0" dirty="0" err="1">
                <a:solidFill>
                  <a:srgbClr val="374151"/>
                </a:solidFill>
                <a:effectLst/>
                <a:latin typeface="+mj-lt"/>
              </a:rPr>
              <a:t>intimitních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vztahů a emocionální citlivost. Může také naznačovat touhu po vědění a spirituálních zážitcích.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Hnědá: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Hnědá je často spojována s pocitem bezpečí a stabilitou. Může také naznačovat praktičnost a pozemskost.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Šedá: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Šedá může vyjadřovat pocit nejistoty, nudu nebo střední cestu. Je to barva, která může naznačovat nejednoznačnost nebo nerozhodnost.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74151"/>
                </a:solidFill>
                <a:effectLst/>
                <a:latin typeface="+mj-lt"/>
              </a:rPr>
              <a:t>Černá:</a:t>
            </a:r>
            <a:r>
              <a:rPr lang="cs-CZ" sz="1600" b="0" i="0" dirty="0">
                <a:solidFill>
                  <a:srgbClr val="374151"/>
                </a:solidFill>
                <a:effectLst/>
                <a:latin typeface="+mj-lt"/>
              </a:rPr>
              <a:t> Černá může symbolizovat strach, tajemství, ale také sílu nebo odmítání. Může být spojena s negativními emocemi.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02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A060C-4A5C-47CA-A259-8B090A79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SOCIOMETRIE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EC010-CCEB-4D8E-924B-C6F5AF9A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Sociometrická metoda zkoumá mezilidské vztahy a postoje v sociální skupině.</a:t>
            </a:r>
          </a:p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Sociometrický test 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Slouží ke zmapování situace ve skupině a to prostřednictvím měření sociálních vztahů uvnitř skupiny, kde se členové bezprostředně znají.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Zjišťuje pozitivní volbu ve skupině – sympatie a negativní volby, odmítání.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Příklad otázek:</a:t>
            </a:r>
          </a:p>
          <a:p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kým bys chtěl/a bydlet při soustředění na pokoji? 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Kdo by měl/a podle tvého názoru být kapitán/</a:t>
            </a:r>
            <a:r>
              <a:rPr lang="cs-CZ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nkou</a:t>
            </a:r>
            <a:r>
              <a:rPr lang="cs-CZ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231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5075F-2092-4666-BDE4-7E1C1CF8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STATISTICKÉ METODY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E43BE1C-A34A-0AD0-DD6B-179552F17B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685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59691-C554-4ABC-B9EF-FFA79BFB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D9355D-76CE-49DC-AE15-99A94792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Čechová,V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Rozsypalová, M. Obecná psychologie pro SZŠ. 1. vyd. IDVPZ. Brno: 1992. 105 s. ISBN 80-7013-24-1.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Kelnarová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 Matějková, E. Psychologie 1. díl. 1. vyd. Grada. Praha: 2010 162 s. ISBN 978-80 -247-3270-1.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Rozsypalová, M.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Čechová,V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Mellanová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 Psychologie a pedagogika.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vyd. Informatorium. Praha: 2003. 186s. ISBN 80-7333-014-8. 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obr. č. 1, 2, 3, 4, 5, 7, 8, 9, 10, 12, 13, 14, 15, 16, 18, 19 –http://office.microsoft.com[cit. 2012-09-22].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obr. č. 11 –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Baroňová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T. [cit. 2012-09-22]. Dostupný na WWW: http://www.sokolska33.cz/novinky/zkouskove-je-opet-tady-nezapominejte-jist-pit-a-odpocivat/attachment/verwirrungsbuchkind/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obr. č. 17 –vlastní tvorba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obr. č. 18 -Blog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Articles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Matrix IQ Brain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Teasers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[online]. [cit. 2012-09-05]. Dostupné z: http://generator.citace.com/dok/8ZQWyerLcjqzZDZ5?kontrola=1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Využití v psychoterapii: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https://www.youtube.com/watch?v=0dds5yfGS-U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https://cz.psychotests.net/baumuv-test/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88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21399-4AC7-F339-522A-78B91951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SPRÁVNÉ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1BC46-E85A-3ADE-45BC-419847701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1b, 1a, 3b, 4a, 5b, 3c</a:t>
            </a:r>
          </a:p>
        </p:txBody>
      </p:sp>
    </p:spTree>
    <p:extLst>
      <p:ext uri="{BB962C8B-B14F-4D97-AF65-F5344CB8AC3E}">
        <p14:creationId xmlns:p14="http://schemas.microsoft.com/office/powerpoint/2010/main" val="328086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03203-6A3D-4B1A-8228-47249549F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sz="4000" dirty="0"/>
            </a:br>
            <a:r>
              <a:rPr lang="cs-CZ" cap="all" dirty="0">
                <a:solidFill>
                  <a:srgbClr val="00B0F0"/>
                </a:solidFill>
              </a:rPr>
              <a:t>Základní metody psychologie</a:t>
            </a:r>
            <a:br>
              <a:rPr lang="cs-CZ" cap="all" dirty="0">
                <a:solidFill>
                  <a:srgbClr val="00B050"/>
                </a:solidFill>
              </a:rPr>
            </a:br>
            <a:r>
              <a:rPr lang="cs-CZ" dirty="0">
                <a:sym typeface="Symbol"/>
              </a:rPr>
              <a:t>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88DF73-DFAB-4560-B3D1-AA952BC1C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Ing. Hedvika Boháčová</a:t>
            </a:r>
          </a:p>
        </p:txBody>
      </p:sp>
    </p:spTree>
    <p:extLst>
      <p:ext uri="{BB962C8B-B14F-4D97-AF65-F5344CB8AC3E}">
        <p14:creationId xmlns:p14="http://schemas.microsoft.com/office/powerpoint/2010/main" val="117730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0E25D-C6E8-4D99-B3E1-1B466229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3800" cap="all"/>
              <a:t>Hlavní metody psychologie</a:t>
            </a:r>
            <a:endParaRPr lang="cs-CZ" sz="3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1EBF92F-D70D-3C74-1978-5EBAA9BA3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1010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84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88E6B-BE4C-4295-A368-A32C17D7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 b="1" cap="all"/>
              <a:t>Pozorování</a:t>
            </a:r>
            <a:endParaRPr lang="cs-CZ" sz="54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Dalekohled, Pozorování Ptactva, Černá, Najít, Pohled">
            <a:extLst>
              <a:ext uri="{FF2B5EF4-FFF2-40B4-BE49-F238E27FC236}">
                <a16:creationId xmlns:a16="http://schemas.microsoft.com/office/drawing/2014/main" id="{A3870FB2-F3C2-48DB-B7E2-A16BA582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746" y="570706"/>
            <a:ext cx="79130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EF887-0E08-457B-B24F-FFA03E75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Královská metoda psychologie.</a:t>
            </a:r>
          </a:p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Záměrné, systematické a plánovité vnímání určitého jevu.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Základní typy pozorování:  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extrospekce 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introspekce   (kvalitativní výzkum)                  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17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BD14F-101E-4F4F-AB4F-BF663021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EXTROSPEKCE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A1422-0A10-4BCC-91FB-875B3761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Základní psychologická metoda.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Pozorování člověka a jeho chování v přirozeném nebo uměle navozeném prostředí.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Výsledkem má být </a:t>
            </a:r>
            <a:r>
              <a:rPr lang="cs-CZ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objektivní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důkladný popis pozorovaného.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Podle stanovených kritérií musí být proces této metody cílevědomý a pozorovatel musí zaznamenávat pouze fakta, nikoliv domněnky.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68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55821-0D47-4E5E-818F-4FF094A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INTROSPEKCE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5CA3A-B4CF-423C-9DA0-EE3FA08C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Byla jednou z hlavních metod 19. století.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subjektivní, jednostranná, zkreslená.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Problém interpretace vlastních stavů, pocitů.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Založená na zkoumání vlastních stavů,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sebepozorování.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32" name="Picture 8" descr="Introspekce - Grafika - Nikola | HumanART.cz">
            <a:extLst>
              <a:ext uri="{FF2B5EF4-FFF2-40B4-BE49-F238E27FC236}">
                <a16:creationId xmlns:a16="http://schemas.microsoft.com/office/drawing/2014/main" id="{8529DFD8-7341-4451-97B6-81F7461F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2271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44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2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10372-0FCE-4D29-8708-BABE61CE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EXPERIMENT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673EC-58E8-41CC-A10F-EE135840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Kontrolovaný zásah do jevu.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Zkoumá psychické jevy v uměle vytvořených podmínkách. (vyloučíme tím náhodné vlivy)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Typy experimentu: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a) experiment přirozený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–přechod mezi pozorováním a experimentem, aplikuje se v přirozených životních situacích (např. ve třídě)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b) experiment laboratorní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–probíhá v uměle vytvořeném prostředí, zaměřuje se například na vnímání, paměť, pozornost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206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1740</Words>
  <Application>Microsoft Office PowerPoint</Application>
  <PresentationFormat>Širokoúhlá obrazovka</PresentationFormat>
  <Paragraphs>180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Söhne</vt:lpstr>
      <vt:lpstr>Tahoma</vt:lpstr>
      <vt:lpstr>Wingdings</vt:lpstr>
      <vt:lpstr>Motiv Office</vt:lpstr>
      <vt:lpstr>OPAKOVÁNÍ - KVÍZ</vt:lpstr>
      <vt:lpstr>OPAKOVÁNÍ - KVÍZ</vt:lpstr>
      <vt:lpstr>SPRÁVNÉ ODPOVĚDI</vt:lpstr>
      <vt:lpstr> Základní metody psychologie </vt:lpstr>
      <vt:lpstr>Hlavní metody psychologie</vt:lpstr>
      <vt:lpstr>Pozorování</vt:lpstr>
      <vt:lpstr>EXTROSPEKCE</vt:lpstr>
      <vt:lpstr>INTROSPEKCE</vt:lpstr>
      <vt:lpstr>EXPERIMENT</vt:lpstr>
      <vt:lpstr>JEAN PIAGET (1896-1980)</vt:lpstr>
      <vt:lpstr>ROZBOR SLOVNÍCH PROJEVŮ</vt:lpstr>
      <vt:lpstr>ROZHOVOR</vt:lpstr>
      <vt:lpstr>DOTAZNÍK</vt:lpstr>
      <vt:lpstr>Formy a typy otázek v dotazníku</vt:lpstr>
      <vt:lpstr>Formy a typy otázek v dotazníku</vt:lpstr>
      <vt:lpstr>ROZBOR VOLNĚJŠÍCH PÍSEMNÝCH PROJEVŮ</vt:lpstr>
      <vt:lpstr>ROZBOR VÝSLEDKŮ ČINNOSTI</vt:lpstr>
      <vt:lpstr>UKÁZKY DĚTSKÝCH KRESEB RODINY</vt:lpstr>
      <vt:lpstr>Testové diagnostické metody</vt:lpstr>
      <vt:lpstr>INTELIGENČNÍ TESTY</vt:lpstr>
      <vt:lpstr>GAUSSOVA KŘIVKA IQ</vt:lpstr>
      <vt:lpstr>STANDARDIZOVANÉ DOTAZNÍKY</vt:lpstr>
      <vt:lpstr>PROJEKČNÍ TECHNIKY</vt:lpstr>
      <vt:lpstr>BAUMTEST</vt:lpstr>
      <vt:lpstr>LÜSCHERŮV BARVOVÝ TEST</vt:lpstr>
      <vt:lpstr>Prezentace aplikace PowerPoint</vt:lpstr>
      <vt:lpstr>SOCIOMETRIE</vt:lpstr>
      <vt:lpstr>STATISTICKÉ METODY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22</cp:revision>
  <dcterms:created xsi:type="dcterms:W3CDTF">2022-04-06T09:34:32Z</dcterms:created>
  <dcterms:modified xsi:type="dcterms:W3CDTF">2023-09-28T18:25:55Z</dcterms:modified>
</cp:coreProperties>
</file>