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29"/>
  </p:notesMasterIdLst>
  <p:sldIdLst>
    <p:sldId id="599" r:id="rId2"/>
    <p:sldId id="600" r:id="rId3"/>
    <p:sldId id="608" r:id="rId4"/>
    <p:sldId id="655" r:id="rId5"/>
    <p:sldId id="602" r:id="rId6"/>
    <p:sldId id="604" r:id="rId7"/>
    <p:sldId id="605" r:id="rId8"/>
    <p:sldId id="606" r:id="rId9"/>
    <p:sldId id="627" r:id="rId10"/>
    <p:sldId id="628" r:id="rId11"/>
    <p:sldId id="629" r:id="rId12"/>
    <p:sldId id="630" r:id="rId13"/>
    <p:sldId id="631" r:id="rId14"/>
    <p:sldId id="632" r:id="rId15"/>
    <p:sldId id="647" r:id="rId16"/>
    <p:sldId id="649" r:id="rId17"/>
    <p:sldId id="656" r:id="rId18"/>
    <p:sldId id="657" r:id="rId19"/>
    <p:sldId id="633" r:id="rId20"/>
    <p:sldId id="634" r:id="rId21"/>
    <p:sldId id="635" r:id="rId22"/>
    <p:sldId id="636" r:id="rId23"/>
    <p:sldId id="651" r:id="rId24"/>
    <p:sldId id="650" r:id="rId25"/>
    <p:sldId id="637" r:id="rId26"/>
    <p:sldId id="645" r:id="rId27"/>
    <p:sldId id="654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3842" autoAdjust="0"/>
  </p:normalViewPr>
  <p:slideViewPr>
    <p:cSldViewPr>
      <p:cViewPr varScale="1">
        <p:scale>
          <a:sx n="72" d="100"/>
          <a:sy n="72" d="100"/>
        </p:scale>
        <p:origin x="3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Podstata účetnictví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12168"/>
            <a:ext cx="8359248" cy="5345832"/>
          </a:xfrm>
        </p:spPr>
        <p:txBody>
          <a:bodyPr>
            <a:normAutofit/>
          </a:bodyPr>
          <a:lstStyle/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odstata a význam účetnictví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soustavy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knihy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ú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četní doklady: náležitosti a druhy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oběh účetních dokladů.</a:t>
            </a: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08653"/>
            <a:ext cx="3384376" cy="148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708C4-CC58-4C66-A5B3-E565EE49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Náležitosti účetních dokladů (ÚD)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7F2A28-49B6-452A-B497-E070B0A06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9800"/>
            <a:ext cx="8351840" cy="52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UD jsou originální písemnosti, které zachycují účetní operace a mají tyto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náležitosti: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označení účetního dokladu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číslo dokladu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obsah účetního případu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popis účetní operace = o co se jedná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označení účastníků účetního případu </a:t>
            </a:r>
            <a:r>
              <a:rPr lang="cs-CZ" sz="26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identifikační údaje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okamžik vyhotovení</a:t>
            </a:r>
            <a:r>
              <a:rPr lang="cs-CZ" sz="26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účetního dokladu = datum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okamžik uskutečnění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účetního případu, není-li shodné s okamžikem vyhotovení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částka</a:t>
            </a:r>
            <a:r>
              <a:rPr lang="cs-CZ" sz="26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(např. cena za kus x množství)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¦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podpis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59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0FDBF-6C63-4971-85BA-C65F5B7F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Druhy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CA2D14-EF1E-425D-ACAA-42D9D9FFB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575842"/>
            <a:ext cx="8640960" cy="5257800"/>
          </a:xfrm>
        </p:spPr>
        <p:txBody>
          <a:bodyPr>
            <a:normAutofit/>
          </a:bodyPr>
          <a:lstStyle/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–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příjmový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pokladní doklad, resp. </a:t>
            </a:r>
            <a:r>
              <a:rPr lang="cs-CZ" sz="2800" b="1" smtClean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výdajový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pokladní doklad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Faktury – přijaté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resp.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vystavené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Bankovní výpisy</a:t>
            </a:r>
            <a:r>
              <a:rPr lang="cs-CZ" sz="28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 zachycují pohyb na BÚ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Sklad –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příjemka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resp.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výdejka </a:t>
            </a:r>
            <a:r>
              <a:rPr lang="cs-CZ" sz="2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(zásob)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popř.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převodka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(= převod zásob mezi 2 sklady téhož podniku)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Vnitřní účetní doklady</a:t>
            </a:r>
            <a:r>
              <a:rPr lang="cs-CZ" sz="28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 univerzální – zachycuje operace uvnitř podniku a podle počtu účetních operací rozlišujeme buď </a:t>
            </a:r>
            <a:r>
              <a:rPr lang="cs-CZ" sz="2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jednotlivé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nebo </a:t>
            </a:r>
            <a:r>
              <a:rPr lang="cs-CZ" sz="2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sběrné</a:t>
            </a:r>
          </a:p>
          <a:p>
            <a:pPr marL="0" lvl="0" indent="0">
              <a:buClr>
                <a:srgbClr val="0070C0"/>
              </a:buClr>
              <a:buSzPts val="1400"/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25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E5622-F925-46CA-88BD-45F89A01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Daňový doklad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8BF325-4439-494C-995F-7C7E78943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404367"/>
            <a:ext cx="8423848" cy="5257800"/>
          </a:xfrm>
        </p:spPr>
        <p:txBody>
          <a:bodyPr>
            <a:normAutofit lnSpcReduction="10000"/>
          </a:bodyPr>
          <a:lstStyle/>
          <a:p>
            <a:pPr marL="138112" indent="0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vystavuje se </a:t>
            </a: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 souvislosti s daní z přidané hodnoty</a:t>
            </a:r>
            <a:endParaRPr lang="cs-CZ" sz="3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náležitosti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jsou širší než u účetního dokladu, tímto dokladem bývá zpravidla faktura</a:t>
            </a: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přesné </a:t>
            </a: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označení kupujícího a prodávajícího</a:t>
            </a:r>
            <a:r>
              <a:rPr lang="cs-CZ" sz="26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(včetně DIČ=odpovídá registru plátců DPH)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evidenční číslo dokladu</a:t>
            </a:r>
            <a:endParaRPr lang="cs-CZ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datum vystavení daňového dokladu</a:t>
            </a:r>
            <a:endParaRPr lang="cs-CZ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datum uskutečnění zdanitelného plnění</a:t>
            </a:r>
            <a:endParaRPr lang="cs-CZ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jednotková cena bez DPH</a:t>
            </a:r>
            <a:endParaRPr lang="cs-CZ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rozsah a předmět zdanitelného plnění (</a:t>
            </a: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výše ceny bez DPH, sazba daně, výše daně</a:t>
            </a:r>
            <a:endParaRPr lang="cs-CZ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6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84C54-A0F6-4FC3-A632-E8C20E09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Zjednodušený daňový doklad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E2DA6D-9BD2-4085-A885-495C9F3C1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n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emusí obsahovat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některé náležitosti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 konkrétně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údaje o kupujícím, jednotkovou cenu bez DPH, základ daně a výši daně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z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pravidla obsahuje jednotkovou cenu včetně DPH a sazbu daně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d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aň si příjemce vypočítá z ceny včetně DPH pomocí „přepočítacího koeficientu“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 základní sazbu 21/121 = 0,1736, dále pro 10%  sazbu 10/110 = 0,0909, pro 15% 15/115 = 0,1304)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t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ento doklad je možné vystavit pouze tehdy, jestliže cena za zdanitelné plnění je 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 10 000 Kč</a:t>
            </a:r>
            <a:r>
              <a:rPr lang="cs-CZ" sz="28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včetně DPH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apř. doklad za pohonné látky čerpané na benzínce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6687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E878-7C48-479B-977F-010A9B90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Oběh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4CADD4-EA40-4234-87EF-A7F5B54E5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71188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 upraven vnitropodnikovou směrnicí – probíhá v těchto krocích: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5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kontrola ÚD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5180" lvl="1"/>
            <a:r>
              <a:rPr lang="cs-CZ" sz="1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příprava k zaúčtování 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zaúčtování</a:t>
            </a:r>
            <a:r>
              <a:rPr lang="cs-CZ" sz="40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 zápis do účetních knih, poznámka o  </a:t>
            </a:r>
            <a:r>
              <a:rPr lang="cs-CZ" sz="105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endParaRPr lang="cs-C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úschova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založení do pořadačů (šanonů) </a:t>
            </a:r>
            <a:r>
              <a:rPr lang="cs-CZ" sz="1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endParaRPr lang="cs-C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skartace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E878-7C48-479B-977F-010A9B90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Oběh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4CADD4-EA40-4234-87EF-A7F5B54E5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57800"/>
          </a:xfrm>
        </p:spPr>
        <p:txBody>
          <a:bodyPr>
            <a:normAutofit lnSpcReduction="10000"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kontrola ÚD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Formální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zda má např. faktura všechny náležitosti ÚD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Věcná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= kontroluje se množství, cena, kvalita 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příprava k zaúčtování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třídění</a:t>
            </a:r>
            <a:r>
              <a:rPr lang="cs-CZ" sz="22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dokladů (dle druhu a data)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Očíslování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dokladů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Zápis do pomocných účetních knih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(např. knihy faktur)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Předkontace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určení účtovacího předpisů = stanovení účtů a jejich stran, na kterých bude doklad zaúčtován včetně uvedení peněžní částky </a:t>
            </a: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zaúčtování</a:t>
            </a:r>
            <a:r>
              <a:rPr lang="cs-CZ" sz="22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FF0000"/>
              </a:buClr>
              <a:buSzPts val="1400"/>
              <a:buNone/>
            </a:pPr>
            <a:r>
              <a:rPr lang="cs-CZ" sz="2200" dirty="0">
                <a:latin typeface="Tw Cen MT" panose="020B0602020104020603" pitchFamily="34" charset="-18"/>
                <a:ea typeface="Times New Roman" panose="02020603050405020304" pitchFamily="18" charset="0"/>
              </a:rPr>
              <a:t>  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zápis do účetních knih, poznámka o zaúčtování (datum a </a:t>
            </a:r>
          </a:p>
          <a:p>
            <a:pPr marL="0" lvl="0" indent="0">
              <a:buClr>
                <a:srgbClr val="FF0000"/>
              </a:buClr>
              <a:buSzPts val="1400"/>
              <a:buNone/>
            </a:pPr>
            <a:r>
              <a:rPr lang="cs-CZ" sz="22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podpis 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Clr>
                <a:srgbClr val="0070C0"/>
              </a:buClr>
              <a:buNone/>
            </a:pP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68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E878-7C48-479B-977F-010A9B90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Oběh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4CADD4-EA40-4234-87EF-A7F5B54E5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úschova</a:t>
            </a:r>
            <a:r>
              <a:rPr lang="cs-CZ" sz="24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(archivace)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založení do pořadačů (šanonů) nebo elektronická archivace (předepsané Zákonem o účetnictví č. 563/1991 Sb. </a:t>
            </a: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a Zákonem o dani z přidané hodnoty č. 235/2004 Sb.)</a:t>
            </a:r>
            <a:endParaRPr lang="cs-CZ" sz="2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FF0000"/>
              </a:buClr>
              <a:buSzPts val="1400"/>
              <a:buNone/>
            </a:pPr>
            <a:endParaRPr lang="cs-CZ" sz="2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FF0000"/>
              </a:buClr>
              <a:buSzPts val="1400"/>
              <a:buNone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r>
              <a:rPr lang="cs-CZ" sz="22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1. Účetní záznamy a daňové doklady:</a:t>
            </a:r>
          </a:p>
          <a:p>
            <a:pPr marL="0" lvl="0" indent="0">
              <a:buClr>
                <a:srgbClr val="FF0000"/>
              </a:buClr>
              <a:buSzPts val="1400"/>
              <a:buNone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200" b="1" dirty="0">
                <a:latin typeface="Tw Cen MT" panose="020B0602020104020603" pitchFamily="34" charset="-18"/>
                <a:ea typeface="Times New Roman" panose="02020603050405020304" pitchFamily="18" charset="0"/>
              </a:rPr>
              <a:t>a) za účelem formy vedení účetnictví </a:t>
            </a:r>
            <a:r>
              <a:rPr lang="cs-CZ" sz="2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po dobu 5 let</a:t>
            </a:r>
            <a:endParaRPr lang="cs-CZ" sz="2200" b="1" dirty="0">
              <a:solidFill>
                <a:srgbClr val="FF000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doklady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knihy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Odpisové plány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Inventurní soupisy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Účtový rozvrh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7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E878-7C48-479B-977F-010A9B90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Oběh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4CADD4-EA40-4234-87EF-A7F5B54E5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/>
          </a:bodyPr>
          <a:lstStyle/>
          <a:p>
            <a:pPr marL="654946" lvl="2" indent="0">
              <a:buClr>
                <a:srgbClr val="0070C0"/>
              </a:buClr>
              <a:buNone/>
            </a:pPr>
            <a:r>
              <a:rPr lang="cs-CZ" sz="2400" b="1" dirty="0">
                <a:latin typeface="Tw Cen MT" panose="020B0602020104020603" pitchFamily="34" charset="-18"/>
                <a:ea typeface="Times New Roman" panose="02020603050405020304" pitchFamily="18" charset="0"/>
              </a:rPr>
              <a:t>b) </a:t>
            </a:r>
            <a:r>
              <a:rPr lang="cs-CZ" sz="2200" b="1" dirty="0">
                <a:latin typeface="Tw Cen MT" panose="020B0602020104020603" pitchFamily="34" charset="-18"/>
                <a:ea typeface="Times New Roman" panose="02020603050405020304" pitchFamily="18" charset="0"/>
              </a:rPr>
              <a:t>Archivace </a:t>
            </a:r>
            <a:r>
              <a:rPr lang="cs-CZ" sz="2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po dobu 10 let</a:t>
            </a:r>
            <a:endParaRPr lang="cs-CZ" sz="22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závěrka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Výroční zpráva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Daňové doklady</a:t>
            </a:r>
          </a:p>
          <a:p>
            <a:pPr marL="1155381" lvl="3" indent="0">
              <a:buClr>
                <a:srgbClr val="0070C0"/>
              </a:buClr>
              <a:buNone/>
            </a:pPr>
            <a:endParaRPr lang="cs-CZ" sz="22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2. Doklady vyplývající z pozice zaměstnavatele:</a:t>
            </a: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a) Archivace </a:t>
            </a: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dobu 3 let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Stejnopisy evidenčních listů</a:t>
            </a: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b) Archivace </a:t>
            </a: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dobu 6 let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Sezna</a:t>
            </a: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m společníků a členů statutárního orgánu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</a:rPr>
              <a:t>Seznam členů dozorčí 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65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E878-7C48-479B-977F-010A9B90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Oběh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4CADD4-EA40-4234-87EF-A7F5B54E5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 lnSpcReduction="10000"/>
          </a:bodyPr>
          <a:lstStyle/>
          <a:p>
            <a:pPr marL="654946" lvl="2" indent="0">
              <a:buClr>
                <a:srgbClr val="0070C0"/>
              </a:buClr>
              <a:buNone/>
            </a:pPr>
            <a:r>
              <a:rPr lang="cs-CZ" sz="2400" b="1" dirty="0">
                <a:latin typeface="Tw Cen MT" panose="020B0602020104020603" pitchFamily="34" charset="-18"/>
                <a:ea typeface="Times New Roman" panose="02020603050405020304" pitchFamily="18" charset="0"/>
              </a:rPr>
              <a:t>c) </a:t>
            </a:r>
            <a:r>
              <a:rPr lang="cs-CZ" sz="2200" b="1" dirty="0">
                <a:latin typeface="Tw Cen MT" panose="020B0602020104020603" pitchFamily="34" charset="-18"/>
                <a:ea typeface="Times New Roman" panose="02020603050405020304" pitchFamily="18" charset="0"/>
              </a:rPr>
              <a:t>Archivace </a:t>
            </a: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 účely důchodového pojištění pro poživatele starobního důchodu </a:t>
            </a:r>
            <a:r>
              <a:rPr lang="cs-CZ" sz="2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po dobu 10 let</a:t>
            </a:r>
            <a:endParaRPr lang="cs-CZ" sz="22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Mzdové listy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záznamy</a:t>
            </a: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200" b="1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d</a:t>
            </a: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) Archivace pro účely důchodového pojištění </a:t>
            </a: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dobu 45 let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Mzdové listy</a:t>
            </a:r>
          </a:p>
          <a:p>
            <a:pPr marL="654946" lvl="2" indent="0">
              <a:buClr>
                <a:srgbClr val="0070C0"/>
              </a:buClr>
              <a:buNone/>
            </a:pPr>
            <a:r>
              <a:rPr lang="cs-CZ" sz="2200" b="1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3.</a:t>
            </a:r>
            <a:r>
              <a:rPr lang="cs-CZ" sz="2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Archivace dokumentů k trvalému uchování</a:t>
            </a:r>
            <a:endParaRPr lang="cs-CZ" sz="2200" b="1" dirty="0">
              <a:solidFill>
                <a:srgbClr val="FF000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Vznik a zánik podnikatelského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Dokumenty o řízení společnosti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O majetku podnikatelského subjektu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Finanční dokumenty</a:t>
            </a:r>
          </a:p>
          <a:p>
            <a:pPr marL="1612581" lvl="3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Dokumenty vztahující se k předmětu podnikání</a:t>
            </a: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skartace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01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634F1-0D03-41AB-81AE-BCAF2459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Účetní zápisy a knihy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1A9858-6DE4-48CA-AD0F-32F5995C1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429200"/>
          </a:xfrm>
        </p:spPr>
        <p:txBody>
          <a:bodyPr>
            <a:normAutofit/>
          </a:bodyPr>
          <a:lstStyle/>
          <a:p>
            <a:pPr lvl="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2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zápisy </a:t>
            </a:r>
            <a:r>
              <a:rPr lang="cs-CZ" sz="2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zachycují účetní případy </a:t>
            </a:r>
            <a:r>
              <a:rPr lang="cs-CZ" sz="2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 zaznamenávají se </a:t>
            </a:r>
            <a:r>
              <a:rPr lang="cs-CZ" sz="2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 účetních knih </a:t>
            </a:r>
          </a:p>
          <a:p>
            <a:pPr marL="0" lvl="0" indent="0" algn="just">
              <a:buClr>
                <a:srgbClr val="0070C0"/>
              </a:buClr>
              <a:buSzPts val="1600"/>
              <a:buNone/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ÚZ provádějí ÚJ: </a:t>
            </a:r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632" lvl="5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25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srozumitelně</a:t>
            </a:r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632" lvl="5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25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přehledně</a:t>
            </a:r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632" lvl="5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25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způsobem zaručujícím jejich trvanlivost</a:t>
            </a:r>
          </a:p>
          <a:p>
            <a:pPr marL="1923732" lvl="5" indent="0" algn="just">
              <a:buClr>
                <a:srgbClr val="0070C0"/>
              </a:buClr>
              <a:buSzPts val="1600"/>
              <a:buNone/>
            </a:pP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2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ÚJ uspořádají účetní zápisy způsobem tak, aby zabránily neoprávněným změnám a úpravám těchto zápisů</a:t>
            </a:r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Courier New" panose="02070309020205020404" pitchFamily="49" charset="0"/>
              <a:buChar char="o"/>
            </a:pPr>
            <a:endParaRPr lang="cs-CZ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0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BCE7-5F6F-49E2-9E4D-77BB86B0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423848" cy="990600"/>
          </a:xfrm>
        </p:spPr>
        <p:txBody>
          <a:bodyPr>
            <a:noAutofit/>
          </a:bodyPr>
          <a:lstStyle/>
          <a:p>
            <a:pPr lvl="0" algn="just">
              <a:buClr>
                <a:srgbClr val="0070C0"/>
              </a:buClr>
              <a:tabLst>
                <a:tab pos="228600" algn="l"/>
              </a:tabLst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Podstata účetnictví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42AA2B-D589-40AE-9C33-A15100C90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484784"/>
            <a:ext cx="8531353" cy="5257800"/>
          </a:xfrm>
        </p:spPr>
        <p:txBody>
          <a:bodyPr>
            <a:normAutofit/>
          </a:bodyPr>
          <a:lstStyle/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účetnictví je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metoda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která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zachycuje hmotné a finanční toky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v účetní jednotce za 1 kalendářní rok a vede se v korunách českých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Hmotné toky:</a:t>
            </a:r>
            <a:r>
              <a:rPr lang="cs-CZ" sz="24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pohyb materiálu, výrobků, zboží, dlouhodobého majetku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Finanční toky:</a:t>
            </a:r>
            <a:r>
              <a:rPr lang="cs-CZ" sz="24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hotovostní a bezhotovostní - pokladna a běžný účet (BÚ)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7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i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nformace poskytované účetnictvím: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 hospodářském výsledku</a:t>
            </a:r>
            <a:r>
              <a:rPr lang="cs-CZ" sz="28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 = V – N, N &lt; V , ztráta N &gt;V)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stavu a pohybu majetku a závazků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endParaRPr lang="cs-CZ" sz="2600" b="1" dirty="0">
              <a:solidFill>
                <a:srgbClr val="FF000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48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5538F-8616-415C-B427-23C6D2D6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Účetní zápisy a knihy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DCD65E-EF46-448F-9BFF-D2F2E0B54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514116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Clr>
                <a:srgbClr val="0070C0"/>
              </a:buClr>
              <a:buSzPts val="1600"/>
              <a:buNone/>
            </a:pPr>
            <a:r>
              <a:rPr lang="cs-CZ" sz="5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knihy</a:t>
            </a:r>
            <a:r>
              <a:rPr lang="cs-CZ" sz="5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:</a:t>
            </a:r>
            <a:endParaRPr lang="cs-CZ" sz="58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SzPts val="1600"/>
              <a:buNone/>
            </a:pPr>
            <a:endParaRPr lang="cs-CZ" sz="1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FF000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deníku</a:t>
            </a:r>
            <a:r>
              <a:rPr lang="cs-CZ" sz="44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endParaRPr lang="cs-CZ" sz="4400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r>
              <a:rPr lang="cs-CZ" sz="4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uspořádání dle času = chronologicky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FF000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hlavní kniha</a:t>
            </a:r>
            <a:r>
              <a:rPr lang="cs-CZ" sz="44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r>
              <a:rPr lang="cs-CZ" sz="4400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   </a:t>
            </a:r>
            <a:r>
              <a:rPr lang="cs-CZ" sz="4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uspořádání z hlediska věcného = systematicky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FF000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knihy analytické evidence</a:t>
            </a:r>
            <a:r>
              <a:rPr lang="cs-CZ" sz="4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r>
              <a:rPr lang="cs-CZ" sz="4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v nichž podrobně rozvádějí účetní zápisy hlavních knih</a:t>
            </a:r>
          </a:p>
          <a:p>
            <a:pPr marL="352180" lvl="1" indent="0">
              <a:buClr>
                <a:srgbClr val="FF0000"/>
              </a:buClr>
              <a:buSzPts val="1400"/>
              <a:buNone/>
            </a:pPr>
            <a:endParaRPr lang="cs-CZ" sz="1600" b="1" u="sng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1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Rozdíly jednoduchého a složeného účetní zápisu:</a:t>
            </a:r>
            <a:r>
              <a:rPr lang="cs-CZ" sz="5100" b="1" strike="noStrike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4000" dirty="0">
                <a:latin typeface="Tw Cen MT" panose="020B0602020104020603" pitchFamily="34" charset="-18"/>
                <a:ea typeface="Times New Roman" panose="02020603050405020304" pitchFamily="18" charset="0"/>
              </a:rPr>
              <a:t>j</a:t>
            </a:r>
            <a:r>
              <a:rPr lang="cs-CZ" sz="4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ednoduchý účetní zápis vyjadřuje souvztažnost pouze jedné dvojice účtu</a:t>
            </a:r>
            <a:endParaRPr lang="cs-C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4000" dirty="0"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4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ložený účetní zápis vyjadřuje souvztažnost mezi větším počtem účtů</a:t>
            </a:r>
            <a:endParaRPr lang="cs-C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55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2C53D-7BC7-42C8-9439-700DCA2D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Účetní zápisy a knihy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D96045-A8E6-4A22-86B7-84AE87C04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500808"/>
            <a:ext cx="8351840" cy="5357192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0070C0"/>
              </a:buClr>
              <a:buSzPts val="1600"/>
              <a:buNone/>
            </a:pPr>
            <a:endParaRPr lang="cs-CZ" sz="1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0070C0"/>
              </a:buClr>
              <a:buSzPts val="1600"/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zápisy mohou být uspořádána z hlediska: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časového</a:t>
            </a:r>
          </a:p>
          <a:p>
            <a:pPr marL="1498281" lvl="3" indent="-342900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tak, jak postupně vznikly účetní případy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ČASOVÉ ZÁPISY </a:t>
            </a:r>
          </a:p>
          <a:p>
            <a:pPr marL="1498281" lvl="3" indent="-342900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zápisy se zachycují v účetní knize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DENÍK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věcného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1498281" lvl="3" indent="-342900" algn="just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zápisy na účtech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SOUSTAVNÉ ZÁPISY</a:t>
            </a:r>
            <a:r>
              <a:rPr lang="cs-CZ" sz="24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3" algn="just">
              <a:buClr>
                <a:srgbClr val="0070C0"/>
              </a:buClr>
              <a:buSzPts val="1600"/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zápisy se zachycují účetní knize nazvané</a:t>
            </a:r>
          </a:p>
          <a:p>
            <a:pPr marL="1143000" lvl="3" indent="0" algn="just">
              <a:buClr>
                <a:srgbClr val="0070C0"/>
              </a:buClr>
              <a:buSzPts val="1600"/>
              <a:buNone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  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HLAVNÍ KNIHA</a:t>
            </a:r>
          </a:p>
          <a:p>
            <a:pPr marL="1143000" lvl="3" indent="0" algn="just">
              <a:buClr>
                <a:srgbClr val="0070C0"/>
              </a:buClr>
              <a:buSzPts val="1600"/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07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96889-CEE3-4232-8AE0-0297996C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Deník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B1B73A-8808-49FE-AFD0-568E45C27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521024"/>
            <a:ext cx="8640960" cy="5141168"/>
          </a:xfrm>
        </p:spPr>
        <p:txBody>
          <a:bodyPr>
            <a:normAutofit/>
          </a:bodyPr>
          <a:lstStyle/>
          <a:p>
            <a:pPr marL="914400" lvl="1" indent="-457200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bsahuje všechny účetní případy, které vznikly ve sledovaném účetním období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k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aždý účetní případ je zde zaznamenáván samostatně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z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ajišťuje průkaznost a spolehlivost účetních údajů vazbou na doklady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pojuje doklady s hlavní knihou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ostup je: 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doklad – deník - hlavní kniha</a:t>
            </a:r>
            <a:endParaRPr lang="cs-CZ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0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5DF07-151E-4150-B8CA-DBF27042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Hlavní kniha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992390-6A03-4706-8B4A-0CA948DB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52578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2600" dirty="0">
                <a:latin typeface="Tw Cen MT" panose="020B0602020104020603" pitchFamily="34" charset="-18"/>
                <a:ea typeface="Times New Roman" panose="02020603050405020304" pitchFamily="18" charset="0"/>
              </a:rPr>
              <a:t>z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ahrnuje </a:t>
            </a: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soubor všech syntetických účtů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které účetní jednotka používá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2600" dirty="0">
                <a:latin typeface="Tw Cen MT" panose="020B0602020104020603" pitchFamily="34" charset="-18"/>
                <a:ea typeface="Times New Roman" panose="02020603050405020304" pitchFamily="18" charset="0"/>
              </a:rPr>
              <a:t>z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ískávají se z ní nejdůležitější </a:t>
            </a: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informace o stavu a pohybu jednotlivých složek aktiv, pasiv, nákladů a výnosů</a:t>
            </a:r>
            <a:endParaRPr lang="cs-CZ" sz="30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q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musí minimálně obsahovat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lvl="2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zůstatky účtů</a:t>
            </a:r>
            <a:r>
              <a:rPr lang="cs-CZ" sz="32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ke dni, k němuž se </a:t>
            </a:r>
            <a:r>
              <a:rPr lang="cs-CZ" sz="3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otevírá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hlavní kniha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ouhrnné obraty</a:t>
            </a:r>
            <a:r>
              <a:rPr lang="cs-CZ" sz="32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strany Má dáti a Dal účtů, nejvýše za kalendářní měsíc</a:t>
            </a:r>
          </a:p>
          <a:p>
            <a:pPr lvl="2">
              <a:buClr>
                <a:srgbClr val="0070C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z</a:t>
            </a: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ůstatky účtů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ke dni, ke kterému se sestavuje účetní </a:t>
            </a:r>
            <a:r>
              <a:rPr lang="cs-CZ" sz="3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závěrka</a:t>
            </a:r>
          </a:p>
          <a:p>
            <a:pPr marL="0" indent="0">
              <a:buClr>
                <a:srgbClr val="0070C0"/>
              </a:buClr>
              <a:buSzPts val="12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36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D7282-7A26-4671-864F-64360623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Analytická evidence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4AAA61-1D89-47E3-BFB0-13B147659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 praxi se můžeme setkat zejména s těmito knihami: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Inventární kniha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(karty) dlouhodobého hmotného a nehmotného majetku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Kniha zásob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(skladní karty)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Pokladní kniha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Kniha pohledávek a závazků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kniha vystavených a přijatých faktur)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Evidence daně z přidané hodnoty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Inventární karty časového rozlišení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(např. evidenční karty leasingu)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2354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Inventární karty rezerv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8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C53DD-2C8B-46BF-AB5E-8B408846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84" y="228600"/>
            <a:ext cx="8157965" cy="9906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>Formy účetních knih</a:t>
            </a: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67A592-906B-40B2-AA91-98763217A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084" y="1556792"/>
            <a:ext cx="8423848" cy="63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Forma účetních knih může být různá (ruční či počítačové zpracování)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13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r>
              <a:rPr lang="cs-CZ" sz="28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ři ručním zpracování lze použít: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vázané knihy či volné listy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při tomto zpracování je </a:t>
            </a: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nutné knihu označit názvem a obdobím, kterého se týká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před zahájením je nutné </a:t>
            </a: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všechny listy očíslovat a počet očíslovaných listů uvést do knihy</a:t>
            </a:r>
          </a:p>
          <a:p>
            <a:pPr marL="352180" lvl="1" indent="0" algn="just">
              <a:buClr>
                <a:srgbClr val="0070C0"/>
              </a:buClr>
              <a:buNone/>
            </a:pPr>
            <a:endParaRPr lang="cs-CZ" sz="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8135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r>
              <a:rPr lang="cs-CZ" sz="28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ři počítačovém zpracování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vést seznam volných listů</a:t>
            </a: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, aby na jeho podkladě mohla být prokázána úplnost účetních knih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jednotlivé listy </a:t>
            </a: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nadepisovat tak, aby bylo zřejmé, ke které účetní knize patří a které účetní knize patří a kterého účetního období se týkají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600"/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zabezpečit číselnou vazbu mezi jednotlivými listy, a to převodem součtu z předchozího listu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59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47AAC-03C4-46FA-A263-11841CD1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Všeobecné účetní zásady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371AAF-F8A3-4802-BFC0-8E52B36B9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5429200"/>
          </a:xfrm>
        </p:spPr>
        <p:txBody>
          <a:bodyPr>
            <a:normAutofit/>
          </a:bodyPr>
          <a:lstStyle/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bilanční kontinuity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konečné z zůstatky aktiv a pasiv a pasiv za běžné období (např. k 31.12.) se shodují s počátečními stavy aktiv a pasiv v následujícím období (např. k 1.1.)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věcné a časové souvislosti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účetní případ musí ovlivnit výsledek hospodaření toho účetního období, s nímž je svou podstatou svázán (např. mzdy za prosinec 2022 představují náklad účetního období roku 2022, i když budou vyplaceny až v lednu 2023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stálosti účetních metod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např. oceňování, odpisu majetku, přepočty cizích měn – tyto metody je třeba užívat nejen po celé účetní období, ale nesmí je bezdůvodně měnit ani mezi (důvodem je potřeba srovnatelnosti)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32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47AAC-03C4-46FA-A263-11841CD1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Všeobecné účetní zásady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371AAF-F8A3-4802-BFC0-8E52B36B9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5429200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věcného a poctivého zobrazení skutečnosti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s tím souvisí zásada opatrnosti (viz tvorba rezerv a opravné položky) a dále je třeba dodržovat správnost při aplikaci platných předpisů a postupů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přednosti obsahu před formou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forma a způsob popisu může někdy zastírat, jaké skutečnosti doopravdy nastaly (např. rekonstrukce, byť by byla deklarována na faktuře jako oprava, nemůže být zaúčtována jako náklad účetní jednotky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Zásada zákazu kompenzace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092" indent="0" algn="just">
              <a:buNone/>
            </a:pP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= zákaz vzájemné kompenzace mezi jednotlivými položkami aktiv a pasiv a položkami nákladů a výnosů (např. podnikateli byly zcizeny zásoby zboží ve výši 100 000 Kč. Pojišťovna poukázala náhradu ve výši 90 000 Kč = správně se musí zaúčtovat škoda ve výši 100 000 Kč do nákladů a náhrada od pojišťovny do výnosů, tj. nelze od výše nákladů odečíst přijatou náhradu a zaúčtovat pouze tento rozdíl, tj. 10 000 Kč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0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4CA7B-46BB-4468-A16E-5585A278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Funkce </a:t>
            </a:r>
            <a:r>
              <a:rPr lang="cs-CZ" b="1" dirty="0" err="1">
                <a:solidFill>
                  <a:srgbClr val="FF0000"/>
                </a:solidFill>
              </a:rPr>
              <a:t>účta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04C37F-FA28-47C2-86DD-42B9EC0BCFEC}"/>
              </a:ext>
            </a:extLst>
          </p:cNvPr>
          <p:cNvSpPr txBox="1"/>
          <p:nvPr/>
        </p:nvSpPr>
        <p:spPr>
          <a:xfrm>
            <a:off x="513428" y="1268760"/>
            <a:ext cx="8351840" cy="93871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oskytuje </a:t>
            </a:r>
            <a:r>
              <a:rPr lang="cs-CZ" sz="3600" b="1" dirty="0" err="1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info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o hospodaření</a:t>
            </a:r>
            <a:r>
              <a:rPr lang="cs-CZ" sz="36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firmy (podniku)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u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možňuje efektivní řízení 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firmy (podniku)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oskytuje 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podklady pro výpočet daňové povinnosti</a:t>
            </a:r>
            <a:endParaRPr lang="cs-CZ" sz="3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oskytuje podklady 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pro vedení soudních sporů</a:t>
            </a:r>
            <a:endParaRPr lang="cs-CZ" sz="3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Tw Cen MT" panose="020B0602020104020603" pitchFamily="34" charset="-18"/>
                <a:ea typeface="Times New Roman" panose="02020603050405020304" pitchFamily="18" charset="0"/>
              </a:rPr>
              <a:t>u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možňuje </a:t>
            </a: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kontrolu hospodaření majetku</a:t>
            </a:r>
            <a:r>
              <a:rPr lang="cs-CZ" sz="36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(inventarizace)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Font typeface="Wingdings" panose="05000000000000000000" pitchFamily="2" charset="2"/>
              <a:buChar char="¦"/>
            </a:pPr>
            <a:endParaRPr lang="cs-CZ" sz="26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</a:pP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44012-292B-4256-92AF-CFEEF571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49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Jak má být účetnictví vedeno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67BFD0-D38C-4784-9EBB-8B0A0B61A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13176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úplně</a:t>
            </a: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4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je nutné zaúčtovat všechny účetní </a:t>
            </a:r>
            <a:endParaRPr lang="cs-CZ" sz="35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případy týkající se účetního období (rok)</a:t>
            </a:r>
            <a:endParaRPr lang="cs-CZ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průkazně </a:t>
            </a: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4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kdy jsou účetní případy a zápisy </a:t>
            </a: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35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doloženy účetními doklady</a:t>
            </a:r>
            <a:endParaRPr lang="cs-CZ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správně </a:t>
            </a: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4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35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nebyly porušeny povinnosti stanovené </a:t>
            </a:r>
          </a:p>
          <a:p>
            <a:pPr marL="0" lvl="0" indent="0" algn="just">
              <a:buClr>
                <a:srgbClr val="FF0000"/>
              </a:buClr>
              <a:buNone/>
            </a:pPr>
            <a:r>
              <a:rPr lang="cs-CZ" sz="35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zákonem</a:t>
            </a:r>
            <a:endParaRPr lang="cs-CZ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2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E4DF3-8BED-4278-8EF4-BF9D989D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4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soustavy</a:t>
            </a:r>
            <a: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endParaRPr lang="cs-CZ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168A4B-70D8-462B-A6E4-0A945CE1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2578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Daňová evidence</a:t>
            </a:r>
            <a:r>
              <a:rPr lang="cs-CZ" sz="30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 jednoduché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 jednodušší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poskytuje 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podklady pro zjištění základu daně</a:t>
            </a:r>
            <a:endParaRPr lang="cs-CZ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základ daně = příjmy – výdaje</a:t>
            </a:r>
            <a:endParaRPr lang="cs-CZ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příjmy = skutečně přijaté tržby (hotovost na BÚ)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výdaje = skutečně vynaložené peníze za nákup hospodářských prostředků (materiál, mzdy, služby … ) nutných k podnikání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kdo vede daňovou evidenci – 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FO zapsané v živnostenském rejstříku</a:t>
            </a:r>
            <a:r>
              <a:rPr lang="cs-CZ" sz="28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Účetnictví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podvojné 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následující slajd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96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920FF-CB90-4B39-B0B4-43E53D5D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4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soustavy</a:t>
            </a: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39391-5C6F-43FC-BB9D-97B345B8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>
            <a:normAutofit fontScale="92500"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Účetnictví</a:t>
            </a: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podvojné </a:t>
            </a:r>
            <a:endParaRPr lang="cs-CZ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poskytuje nám komplexní pohled na hospodaření firmy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základ daně = výnosy – náklady</a:t>
            </a:r>
            <a:endParaRPr lang="cs-CZ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výnosy = tržby za výrobky, zboží a služby, kde nezáleží na okamžiku platby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náklady = nakoupené hospodářské prostředky (materiál, zboží, mzdy, dlouhodobý majetek), kde také nezáleží na okamžiku realizace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kdo vede účetnictví: 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 zapsané v obchodním rejstříku, FO jejichž obrat je větší než 25 mil Kč, popř. FO dobrovolně …</a:t>
            </a:r>
            <a:endParaRPr lang="cs-CZ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60032-3FBD-43A4-87BE-CADBBAD8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4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Druhy účetnictví:</a:t>
            </a:r>
            <a:endParaRPr lang="cs-CZ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3739DB-B980-463B-905E-D0EFD0476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982" y="1488232"/>
            <a:ext cx="8434514" cy="5141168"/>
          </a:xfrm>
        </p:spPr>
        <p:txBody>
          <a:bodyPr/>
          <a:lstStyle/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f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inanční účetnictví: </a:t>
            </a:r>
            <a:endParaRPr lang="cs-CZ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poskytuje </a:t>
            </a:r>
            <a:r>
              <a:rPr lang="cs-CZ" sz="28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info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o hospodaření firmy jako celku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zachycuje vztahy podniku k vnějšímu okolí (stát, věřitelé – banky, odběratelé, dodavatelé)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m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anažerské účetnictví: </a:t>
            </a:r>
            <a:endParaRPr lang="cs-CZ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 podrobnější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poskytuje </a:t>
            </a:r>
            <a:r>
              <a:rPr lang="cs-CZ" sz="28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info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o hospodaření uvnitř podniku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manažer </a:t>
            </a:r>
            <a:r>
              <a:rPr lang="cs-CZ" sz="28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účta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se řídí vnitropodnikovou směrnicí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6247" indent="0" algn="just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60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FCA02-62BD-4D66-90A1-B705B5F1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Části manažerského účetnictví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9E97B1-0971-4616-B4F6-F841296F4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357192"/>
          </a:xfrm>
        </p:spPr>
        <p:txBody>
          <a:bodyPr>
            <a:normAutofit/>
          </a:bodyPr>
          <a:lstStyle/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vnitropodnikové účetnictví</a:t>
            </a:r>
            <a:r>
              <a:rPr lang="cs-CZ" sz="32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cs-CZ" sz="3200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účetnictví hospodářských středisek uvnitř podniku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k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alkulace</a:t>
            </a:r>
            <a:r>
              <a:rPr lang="cs-CZ" sz="32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cs-CZ" sz="3200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stanovení nákladů na 1 výrobek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r</a:t>
            </a: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ozpočetnictví</a:t>
            </a:r>
            <a:r>
              <a:rPr lang="cs-CZ" sz="3200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plánování nákladů a výnosů jednotlivých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cs-CZ" sz="2800" dirty="0">
                <a:latin typeface="Tw Cen MT" panose="020B0602020104020603" pitchFamily="34" charset="-18"/>
                <a:ea typeface="Times New Roman" panose="02020603050405020304" pitchFamily="18" charset="0"/>
              </a:rPr>
              <a:t>     </a:t>
            </a:r>
            <a:r>
              <a:rPr lang="cs-CZ" sz="2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hospodářských středisek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9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575A0-F42E-45AD-8765-A8B6FE93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Účetní písemnosti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9A9E29-7E94-43E5-A103-CEF03AC33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doklady</a:t>
            </a:r>
          </a:p>
          <a:p>
            <a:pPr marL="0" lvl="0" indent="0">
              <a:buClr>
                <a:srgbClr val="0070C0"/>
              </a:buClr>
              <a:buSzPts val="1400"/>
              <a:buNone/>
            </a:pPr>
            <a:endParaRPr lang="cs-CZ" sz="9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knihy</a:t>
            </a: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endParaRPr lang="cs-CZ" sz="9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závěrky a výroční zprávy</a:t>
            </a: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endParaRPr lang="cs-CZ" sz="9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vnitropodnikové směrnice</a:t>
            </a:r>
          </a:p>
          <a:p>
            <a:pPr marL="0" lvl="0" indent="0">
              <a:buClr>
                <a:srgbClr val="0070C0"/>
              </a:buClr>
              <a:buSzPts val="1400"/>
              <a:buNone/>
            </a:pPr>
            <a:endParaRPr lang="cs-CZ" sz="105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jiné účetní písemnosti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(doklady o inventarizacích, výpis z OR, zápis z valné hromady aj.)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3592</TotalTime>
  <Words>1821</Words>
  <Application>Microsoft Office PowerPoint</Application>
  <PresentationFormat>Předvádění na obrazovce (4:3)</PresentationFormat>
  <Paragraphs>260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Tw Cen MT</vt:lpstr>
      <vt:lpstr>Wingdings</vt:lpstr>
      <vt:lpstr>Motiv1</vt:lpstr>
      <vt:lpstr>Podstata účetnictví</vt:lpstr>
      <vt:lpstr>Podstata účetnictví</vt:lpstr>
      <vt:lpstr>Funkce účta</vt:lpstr>
      <vt:lpstr> Jak má být účetnictví vedeno </vt:lpstr>
      <vt:lpstr> Účetní soustavy </vt:lpstr>
      <vt:lpstr> Účetní soustavy </vt:lpstr>
      <vt:lpstr>Druhy účetnictví:</vt:lpstr>
      <vt:lpstr>Části manažerského účetnictví</vt:lpstr>
      <vt:lpstr>Účetní písemnosti</vt:lpstr>
      <vt:lpstr>Náležitosti účetních dokladů (ÚD)</vt:lpstr>
      <vt:lpstr>Druhy účetních dokladů</vt:lpstr>
      <vt:lpstr>Daňový doklad</vt:lpstr>
      <vt:lpstr>Zjednodušený daňový doklad</vt:lpstr>
      <vt:lpstr>Oběh účetních dokladů</vt:lpstr>
      <vt:lpstr>Oběh účetních dokladů</vt:lpstr>
      <vt:lpstr>Oběh účetních dokladů</vt:lpstr>
      <vt:lpstr>Oběh účetních dokladů</vt:lpstr>
      <vt:lpstr>Oběh účetních dokladů</vt:lpstr>
      <vt:lpstr>Účetní zápisy a knihy</vt:lpstr>
      <vt:lpstr>Účetní zápisy a knihy</vt:lpstr>
      <vt:lpstr>Účetní zápisy a knihy</vt:lpstr>
      <vt:lpstr>Deník</vt:lpstr>
      <vt:lpstr>Hlavní kniha</vt:lpstr>
      <vt:lpstr>Analytická evidence</vt:lpstr>
      <vt:lpstr> Formy účetních knih </vt:lpstr>
      <vt:lpstr>Všeobecné účetní zásady</vt:lpstr>
      <vt:lpstr>Všeobecné účetní zásady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ucitel</cp:lastModifiedBy>
  <cp:revision>288</cp:revision>
  <dcterms:created xsi:type="dcterms:W3CDTF">2012-07-03T13:33:49Z</dcterms:created>
  <dcterms:modified xsi:type="dcterms:W3CDTF">2023-10-11T07:25:58Z</dcterms:modified>
</cp:coreProperties>
</file>