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17"/>
  </p:notesMasterIdLst>
  <p:sldIdLst>
    <p:sldId id="599" r:id="rId2"/>
    <p:sldId id="686" r:id="rId3"/>
    <p:sldId id="687" r:id="rId4"/>
    <p:sldId id="688" r:id="rId5"/>
    <p:sldId id="689" r:id="rId6"/>
    <p:sldId id="690" r:id="rId7"/>
    <p:sldId id="691" r:id="rId8"/>
    <p:sldId id="692" r:id="rId9"/>
    <p:sldId id="694" r:id="rId10"/>
    <p:sldId id="695" r:id="rId11"/>
    <p:sldId id="696" r:id="rId12"/>
    <p:sldId id="697" r:id="rId13"/>
    <p:sldId id="699" r:id="rId14"/>
    <p:sldId id="693" r:id="rId15"/>
    <p:sldId id="626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3842" autoAdjust="0"/>
  </p:normalViewPr>
  <p:slideViewPr>
    <p:cSldViewPr>
      <p:cViewPr varScale="1">
        <p:scale>
          <a:sx n="72" d="100"/>
          <a:sy n="72" d="100"/>
        </p:scale>
        <p:origin x="4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Účtování na finančních účtech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71253"/>
            <a:ext cx="8359248" cy="5345832"/>
          </a:xfrm>
        </p:spPr>
        <p:txBody>
          <a:bodyPr>
            <a:normAutofit/>
          </a:bodyPr>
          <a:lstStyle/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Ceniny 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Účet peníze na cestě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Bankovní účty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Druhy úvěrů</a:t>
            </a:r>
            <a:endParaRPr lang="cs-CZ" sz="36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Vzorový příklad</a:t>
            </a: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312368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5D47B-9A2D-4C1A-8163-F67CC889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Druhy účtů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D5D312-FE12-4613-B0CC-C6180EF66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141168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Běžný účet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6378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tomto účtu má účetní jednotka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peníze pro běžný provoz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SzPct val="81000"/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Zůstatek je vždy na MD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Kontokorentní účet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7232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Zůstatek může být pasivní (D)</a:t>
            </a:r>
            <a:endParaRPr lang="cs-CZ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7232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Firma má daný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úvěrový rámec</a:t>
            </a:r>
            <a:r>
              <a:rPr lang="cs-CZ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(limit), v němž může čerpat krátkodobý úvěr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Devizový účet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ct val="840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je veden v cizí měně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ct val="840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potřeby se používají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kurzy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Termínované a spořící účty</a:t>
            </a: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ct val="810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Mají lepší úročení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4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BF90C-EBF3-4091-857F-8AAC2994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Devizový účet a kurzy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307B43-A8AA-4C5A-863B-637B30B10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781128"/>
          </a:xfrm>
        </p:spPr>
        <p:txBody>
          <a:bodyPr/>
          <a:lstStyle/>
          <a:p>
            <a:pPr marL="562220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Denní – platí v den uskutečnění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2220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Pevné – platí pro určité období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2220" indent="-4572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den účetní uzávěrky je nutno přepočítávat zůstatek kurzem platným k 31.12. a zaúčtovat kurzové rozdíly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(účet 563 – kurzová ztráta, účet 663 – kurzový zisk)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6A3EC26-C188-4C29-943B-836D6A89B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61920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8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468FF-0320-4CD7-B3F6-84B2684B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Úvěrové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867A7F-F481-46C8-B0B8-8D18F47CBC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Podkladem pro účtování je výpis z úvěrového účtu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Banka si účtuje úrok –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562 – úroky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Typy dle splatnosti:</a:t>
            </a:r>
          </a:p>
          <a:p>
            <a:pPr marL="0" lvl="0" indent="0" algn="just">
              <a:buClr>
                <a:srgbClr val="0070C0"/>
              </a:buClr>
              <a:buSzPts val="1200"/>
              <a:buNone/>
            </a:pPr>
            <a:endParaRPr lang="cs-CZ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Krátkodobé – do 1 roku,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231 – krátkodobé bankovní úvěry</a:t>
            </a:r>
            <a:endParaRPr lang="cs-CZ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Dlouhodobé – nad 1 rok,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461 – bankovní úvěry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1026" name="Picture 2" descr="Co je to RPSN a jak si vede v porovnání s úrokem? - Akutnípůjčka.cz">
            <a:extLst>
              <a:ext uri="{FF2B5EF4-FFF2-40B4-BE49-F238E27FC236}">
                <a16:creationId xmlns:a16="http://schemas.microsoft.com/office/drawing/2014/main" id="{5D4540F1-DB5E-4C5C-9A7D-076A3DAB8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660" y="48863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12168" y="44624"/>
            <a:ext cx="8604448" cy="1124074"/>
          </a:xfrm>
        </p:spPr>
        <p:txBody>
          <a:bodyPr>
            <a:normAutofit/>
          </a:bodyPr>
          <a:lstStyle/>
          <a:p>
            <a:r>
              <a:rPr lang="cs-CZ" alt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Druhy úvěru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180" y="1556792"/>
            <a:ext cx="8388424" cy="55446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alt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podle toho, kdo je poskytuje: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bankovní  x  obchodní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alt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podle toho komu se poskytuje: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firmám x občanům x státu a obcím x mezibankovní  úvěry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alt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podle doby splatnosti: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krátkodobé</a:t>
            </a:r>
            <a:r>
              <a:rPr lang="cs-CZ" altLang="cs-CZ" sz="3500" b="1" dirty="0">
                <a:solidFill>
                  <a:srgbClr val="FFC000"/>
                </a:solidFill>
                <a:latin typeface="Tw Cen MT" panose="020B0602020104020603" pitchFamily="34" charset="-18"/>
              </a:rPr>
              <a:t> </a:t>
            </a:r>
            <a:r>
              <a:rPr lang="cs-CZ" altLang="cs-CZ" sz="24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(do 1 r.)</a:t>
            </a:r>
            <a:r>
              <a:rPr lang="cs-CZ" altLang="cs-CZ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 x </a:t>
            </a:r>
            <a:r>
              <a:rPr lang="cs-CZ" alt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dlouhodobé </a:t>
            </a:r>
            <a:r>
              <a:rPr lang="cs-CZ" altLang="cs-CZ" sz="24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(nad 1 rok ) 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altLang="cs-CZ" sz="39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podle účelu: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provozní x investiční </a:t>
            </a:r>
            <a:endParaRPr lang="cs-CZ" altLang="cs-CZ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altLang="cs-CZ" sz="35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další druhy úvěrů: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alt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kontokorentní x </a:t>
            </a:r>
            <a:r>
              <a:rPr lang="cs-CZ" altLang="cs-CZ" sz="2600" b="1" dirty="0" smtClean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hypotéky </a:t>
            </a:r>
            <a:r>
              <a:rPr lang="cs-CZ" alt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x spotřebitelský x lombardní x korunový x devizový</a:t>
            </a:r>
          </a:p>
        </p:txBody>
      </p:sp>
    </p:spTree>
    <p:extLst>
      <p:ext uri="{BB962C8B-B14F-4D97-AF65-F5344CB8AC3E}">
        <p14:creationId xmlns:p14="http://schemas.microsoft.com/office/powerpoint/2010/main" val="52371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D9771-4CF7-4512-A7C8-3A942B21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Vzorový příklad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9967F5-B590-4C9D-92B2-580C21E77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314" y="1484784"/>
            <a:ext cx="8360174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Podnikatelský subjekt měl tyto počáteční stavy na účtu: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Bankovní účet:                                                                                     300.000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Pokladna:                                                                                            30.000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Zaměstnanci                                                                                         20.000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operace:</a:t>
            </a: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PPD tržba za zboží                                                  </a:t>
            </a:r>
            <a:r>
              <a:rPr lang="cs-CZ" sz="2000" dirty="0" smtClean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10.000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nákup kancelářských potřeb                        </a:t>
            </a:r>
            <a:r>
              <a:rPr lang="cs-CZ" sz="2000" b="1" dirty="0" smtClean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        </a:t>
            </a:r>
            <a:r>
              <a:rPr lang="cs-CZ" sz="2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900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7030A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výplata mzdy za </a:t>
            </a:r>
            <a:r>
              <a:rPr lang="cs-CZ" sz="2000" b="1" dirty="0" smtClean="0">
                <a:solidFill>
                  <a:srgbClr val="7030A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zaměstnance                                            </a:t>
            </a:r>
            <a:r>
              <a:rPr lang="cs-CZ" sz="2000" b="1" dirty="0">
                <a:solidFill>
                  <a:srgbClr val="7030A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20.000</a:t>
            </a:r>
            <a:endParaRPr lang="cs-CZ" sz="20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00B05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nákup kolků (byly vydány do spotřeby)                               500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odvod tržeb na BÚ                                                            11.000</a:t>
            </a:r>
            <a:endParaRPr lang="cs-CZ" sz="2000" b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BV-připsání krátkodobého bankovního Úvěru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       </a:t>
            </a:r>
            <a:r>
              <a:rPr lang="cs-CZ" sz="2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50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000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Vklad hotovosti na BÚ                                                                   ?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BFBFBF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BV-poplatky za vedení účtu                                                            200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Font typeface="+mj-lt"/>
              <a:buAutoNum type="arabicPeriod"/>
            </a:pPr>
            <a:r>
              <a:rPr lang="cs-CZ" sz="2000" b="1" dirty="0">
                <a:solidFill>
                  <a:srgbClr val="FFC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BV-úrok z vkladů                                                                             50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38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C33E987-6A43-4F4B-B183-07469BE7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8566"/>
              </p:ext>
            </p:extLst>
          </p:nvPr>
        </p:nvGraphicFramePr>
        <p:xfrm>
          <a:off x="672540" y="3713089"/>
          <a:ext cx="3827132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  331 </a:t>
                      </a:r>
                      <a:r>
                        <a:rPr lang="cs-CZ" dirty="0" err="1"/>
                        <a:t>zamě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stnanci</a:t>
                      </a:r>
                      <a:r>
                        <a:rPr lang="cs-CZ" dirty="0"/>
                        <a:t>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7030A0"/>
                          </a:solidFill>
                        </a:rPr>
                        <a:t>3                   20 000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PS                  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ECCBBE9A-A1C4-4A11-AFE2-84CC7DFB5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44736"/>
              </p:ext>
            </p:extLst>
          </p:nvPr>
        </p:nvGraphicFramePr>
        <p:xfrm>
          <a:off x="644804" y="5340516"/>
          <a:ext cx="3827132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501  </a:t>
                      </a:r>
                      <a:r>
                        <a:rPr lang="cs-CZ" dirty="0" err="1"/>
                        <a:t>Spotř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 materiálu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2                       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900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6BAFC7CB-AEC0-4074-8F69-7EA78383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27217"/>
              </p:ext>
            </p:extLst>
          </p:nvPr>
        </p:nvGraphicFramePr>
        <p:xfrm>
          <a:off x="4855647" y="5337065"/>
          <a:ext cx="3827132" cy="89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75465">
                <a:tc>
                  <a:txBody>
                    <a:bodyPr/>
                    <a:lstStyle/>
                    <a:p>
                      <a:r>
                        <a:rPr lang="cs-CZ" dirty="0"/>
                        <a:t>MD        261  Peníze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na cestě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52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5                  11.000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  7   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11.000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6                50.000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FC2A9F42-1478-42AA-8D56-D25B700FA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09248"/>
              </p:ext>
            </p:extLst>
          </p:nvPr>
        </p:nvGraphicFramePr>
        <p:xfrm>
          <a:off x="4902942" y="3621677"/>
          <a:ext cx="3900268" cy="64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134">
                  <a:extLst>
                    <a:ext uri="{9D8B030D-6E8A-4147-A177-3AD203B41FA5}">
                      <a16:colId xmlns:a16="http://schemas.microsoft.com/office/drawing/2014/main" val="2074721463"/>
                    </a:ext>
                  </a:extLst>
                </a:gridCol>
                <a:gridCol w="1950134">
                  <a:extLst>
                    <a:ext uri="{9D8B030D-6E8A-4147-A177-3AD203B41FA5}">
                      <a16:colId xmlns:a16="http://schemas.microsoft.com/office/drawing/2014/main" val="3919060997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DPH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739074"/>
                  </a:ext>
                </a:extLst>
              </a:tr>
              <a:tr h="296229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               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599027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53F5CBD-A341-440D-A7C2-64442A326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34703"/>
              </p:ext>
            </p:extLst>
          </p:nvPr>
        </p:nvGraphicFramePr>
        <p:xfrm>
          <a:off x="672540" y="616950"/>
          <a:ext cx="3827132" cy="214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0954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BÚ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    300.000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8                         200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6           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50.000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26726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7                    11.000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98105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C000"/>
                          </a:solidFill>
                        </a:rPr>
                        <a:t>  9                          50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922742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KS               360.850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367536"/>
                  </a:ext>
                </a:extLst>
              </a:tr>
            </a:tbl>
          </a:graphicData>
        </a:graphic>
      </p:graphicFrame>
      <p:graphicFrame>
        <p:nvGraphicFramePr>
          <p:cNvPr id="17" name="Tabulka 16">
            <a:extLst>
              <a:ext uri="{FF2B5EF4-FFF2-40B4-BE49-F238E27FC236}">
                <a16:creationId xmlns:a16="http://schemas.microsoft.com/office/drawing/2014/main" id="{959E6470-F993-482F-9696-138F0EF5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55196"/>
              </p:ext>
            </p:extLst>
          </p:nvPr>
        </p:nvGraphicFramePr>
        <p:xfrm>
          <a:off x="644804" y="4578826"/>
          <a:ext cx="3827132" cy="619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6023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 za zboží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15053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1                      10.000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</a:tbl>
          </a:graphicData>
        </a:graphic>
      </p:graphicFrame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id="{4A99F9D0-8B37-4639-8C59-58CF04FC7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15225"/>
              </p:ext>
            </p:extLst>
          </p:nvPr>
        </p:nvGraphicFramePr>
        <p:xfrm>
          <a:off x="4882378" y="1300457"/>
          <a:ext cx="3900268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517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912751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56901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436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      30 000</a:t>
                      </a:r>
                    </a:p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2                        900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  <a:tr h="256901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                    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10.000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7030A0"/>
                          </a:solidFill>
                        </a:rPr>
                        <a:t>  3                   20 000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45145"/>
                  </a:ext>
                </a:extLst>
              </a:tr>
              <a:tr h="256901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4                      500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518035"/>
                  </a:ext>
                </a:extLst>
              </a:tr>
              <a:tr h="256901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5                11.000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75688"/>
                  </a:ext>
                </a:extLst>
              </a:tr>
              <a:tr h="256901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FF0000"/>
                          </a:solidFill>
                        </a:rPr>
                        <a:t>KS                     9.700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1755"/>
                  </a:ext>
                </a:extLst>
              </a:tr>
            </a:tbl>
          </a:graphicData>
        </a:graphic>
      </p:graphicFrame>
      <p:graphicFrame>
        <p:nvGraphicFramePr>
          <p:cNvPr id="21" name="Tabulka 20">
            <a:extLst>
              <a:ext uri="{FF2B5EF4-FFF2-40B4-BE49-F238E27FC236}">
                <a16:creationId xmlns:a16="http://schemas.microsoft.com/office/drawing/2014/main" id="{F489DA5F-E79D-44F2-B776-0511B0EF3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1995"/>
              </p:ext>
            </p:extLst>
          </p:nvPr>
        </p:nvGraphicFramePr>
        <p:xfrm>
          <a:off x="644804" y="6238147"/>
          <a:ext cx="3827132" cy="619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6023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Úroky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15053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9                             50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</a:tbl>
          </a:graphicData>
        </a:graphic>
      </p:graphicFrame>
      <p:graphicFrame>
        <p:nvGraphicFramePr>
          <p:cNvPr id="22" name="Tabulka 21">
            <a:extLst>
              <a:ext uri="{FF2B5EF4-FFF2-40B4-BE49-F238E27FC236}">
                <a16:creationId xmlns:a16="http://schemas.microsoft.com/office/drawing/2014/main" id="{029A9E1B-9BD9-4A81-8BD2-08F9F592D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659161"/>
              </p:ext>
            </p:extLst>
          </p:nvPr>
        </p:nvGraphicFramePr>
        <p:xfrm>
          <a:off x="4863354" y="6235138"/>
          <a:ext cx="3827132" cy="619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1968350542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1095885766"/>
                    </a:ext>
                  </a:extLst>
                </a:gridCol>
              </a:tblGrid>
              <a:tr h="26023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          538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OstD</a:t>
                      </a:r>
                      <a:r>
                        <a:rPr lang="cs-CZ" dirty="0"/>
                        <a:t> a </a:t>
                      </a:r>
                      <a:r>
                        <a:rPr lang="cs-CZ" dirty="0" err="1"/>
                        <a:t>popl</a:t>
                      </a:r>
                      <a:r>
                        <a:rPr lang="cs-CZ" dirty="0"/>
                        <a:t>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604990"/>
                  </a:ext>
                </a:extLst>
              </a:tr>
              <a:tr h="31505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4                      500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377029"/>
                  </a:ext>
                </a:extLst>
              </a:tr>
            </a:tbl>
          </a:graphicData>
        </a:graphic>
      </p:graphicFrame>
      <p:graphicFrame>
        <p:nvGraphicFramePr>
          <p:cNvPr id="23" name="Tabulka 22">
            <a:extLst>
              <a:ext uri="{FF2B5EF4-FFF2-40B4-BE49-F238E27FC236}">
                <a16:creationId xmlns:a16="http://schemas.microsoft.com/office/drawing/2014/main" id="{6271FDFE-ED5B-4CC5-9A2B-6BF69805A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89475"/>
              </p:ext>
            </p:extLst>
          </p:nvPr>
        </p:nvGraphicFramePr>
        <p:xfrm>
          <a:off x="661154" y="2848082"/>
          <a:ext cx="3827132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566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913566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</a:t>
                      </a:r>
                      <a:r>
                        <a:rPr lang="cs-CZ" dirty="0" smtClean="0"/>
                        <a:t>231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Kr.ban.ú</a:t>
                      </a:r>
                      <a:r>
                        <a:rPr lang="cs-CZ" dirty="0"/>
                        <a:t>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6                    50.000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24" name="Tabulka 23">
            <a:extLst>
              <a:ext uri="{FF2B5EF4-FFF2-40B4-BE49-F238E27FC236}">
                <a16:creationId xmlns:a16="http://schemas.microsoft.com/office/drawing/2014/main" id="{A06AB138-5F65-4055-B226-4F4FB0879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44073"/>
              </p:ext>
            </p:extLst>
          </p:nvPr>
        </p:nvGraphicFramePr>
        <p:xfrm>
          <a:off x="4874366" y="4424579"/>
          <a:ext cx="3928844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422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964422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568 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Fin.N</a:t>
                      </a:r>
                      <a:r>
                        <a:rPr lang="cs-CZ" dirty="0"/>
                        <a:t>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8                       200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C139C-6354-4902-9846-B50130FB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a běžný účet</a:t>
            </a:r>
            <a:b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EEAA39-3BFB-4E6F-A2D6-27BD97DE3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029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Pokladna 211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zde pohyb peněz v hotovostní formě</a:t>
            </a: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to na základě příjmových a výdejových dokladů (PPD a VPD)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Zodpovídá za ně pokladník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Pokladník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osoba starší 18 let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osoba s čistým trestním rejstříkem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Povinnosti pokladníka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příjem a výdej peněz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vyhotovení pokladních dokladů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vedení pokladní knihy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744746-FFBB-4FD9-8343-159ACAB2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64320"/>
            <a:ext cx="2656681" cy="17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9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8126E-86A0-493A-8C57-2B2E09D3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Inventarizace pokladny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5594D6-F5D7-40FA-A043-342A0288C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029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Jde o konfrontaci stavu hotovosti v pokladně se stavem evidovaným v pokladní knize, přičemž lze zjistit: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shodu</a:t>
            </a:r>
            <a:endParaRPr lang="cs-CZ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manko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hradí ho v plné výši pokladník </a:t>
            </a: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569 – Manka a škody na finančních účtech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přebytek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na účet 668 – Ostatní finanční výnosy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8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0A44A-DE5E-47A0-BD30-AC115383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Valutová pokladna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00323B-23AB-416B-B606-42E56C7AC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Pokud má účetní jednotka tuto pokladnu, účtuje se v ní stejně jako v pokladně korunové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Peněžní částky musí být vyjádřeny v tuzemské i zahraniční měně</a:t>
            </a:r>
            <a:endParaRPr lang="cs-CZ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Analytická evidence se vede podle jednotlivých druhů měn</a:t>
            </a: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(euro, dolary …)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přepočet na české koruny se používají:</a:t>
            </a:r>
            <a:endParaRPr lang="cs-CZ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Denní kurzy platné v den uskutečnění účetní operace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(kurz ČNB)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Pevné kurzy – platí pro určité období a jsou dány vnitropodnikovou směrnicí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8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B5D3A-7E9B-40DC-894D-B1080651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Uzávěrka valutové pokladny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7ACCE4-E6AA-4D9E-9AE7-2570235F1C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probíhá k 31.12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konečný zůstatek se přepočítává kurzem ČNB platným k 31.12 a zúčtovávají se kurzové rozdíly: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kurzová ztráta na účet 563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kurzový zisk na účet 663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23F31C-C18C-4B97-A6CF-E2FB55F26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333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3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19ADC-D952-4F7E-B07D-DCC28E36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Účet ceniny 213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37BBE-E9D8-42C1-99DD-D1CD8F646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029200"/>
          </a:xfrm>
        </p:spPr>
        <p:txBody>
          <a:bodyPr/>
          <a:lstStyle/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Ceniny jsou zvláštním druhem finančního majetku, který je charakteristický tím, že je na něm vytištěná jeho nominální hodnota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Známe tyto druhy: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Kolky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Poštovní známky</a:t>
            </a:r>
          </a:p>
          <a:p>
            <a:pPr marL="1612581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Dálniční známky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Stravenky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1026" name="Picture 2" descr="Květena českých poštovních známek 3. | BOTANY.cz">
            <a:extLst>
              <a:ext uri="{FF2B5EF4-FFF2-40B4-BE49-F238E27FC236}">
                <a16:creationId xmlns:a16="http://schemas.microsoft.com/office/drawing/2014/main" id="{FF0512A4-323C-4C52-8A3F-F8DD1F04F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62250"/>
            <a:ext cx="33909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elefonní karty sbírka 118 kusů - bazar | OdKarla.cz">
            <a:extLst>
              <a:ext uri="{FF2B5EF4-FFF2-40B4-BE49-F238E27FC236}">
                <a16:creationId xmlns:a16="http://schemas.microsoft.com/office/drawing/2014/main" id="{C4D3814B-8961-465F-AEE7-F36065725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95800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38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E8049-C732-4B9E-BF68-D8F4AEF4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Účtování cenin do spotřeby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5E169C-DEF1-4586-A234-06C0FA555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/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518 se účtují </a:t>
            </a:r>
            <a:r>
              <a:rPr lang="cs-CZ" sz="28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poštovní známky</a:t>
            </a:r>
            <a:endParaRPr lang="cs-CZ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538 se účtují kolky a dálniční známky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Stravenky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účtují: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527 zákonné sociální dávky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(55 %)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335 pohledávky za zaměstnanci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(45 %)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AF8DC9-EE78-4506-8581-C38BD1623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981575"/>
            <a:ext cx="3619128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8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CAD7C-531E-4BAD-B554-562E885C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Peníze na cestě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563608-7580-4179-95B8-2478E5493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4495800"/>
          </a:xfrm>
        </p:spPr>
        <p:txBody>
          <a:bodyPr/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Jedná se o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fiktivní spojovací účet, který řeší časový nesoulad mezi účetními doklady</a:t>
            </a: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Pokladními doklady a bankovními výpisy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Bankovními výpisy 2 účtů téže firmy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Bankovním výpisem běžného a úvěrového účtu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konci účetního období je roven 0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0D8FAF-3653-4CE6-8578-98FAB4F38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613176"/>
            <a:ext cx="4048299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445B5-025A-4D77-85AC-8151859E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Bankovní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CE83F1-C67A-4199-8E6D-CC52EE5791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Slouží pro bezhotovostní bankovní styk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Dokladem je bankovní výpis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Banka si účtuje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poplatky – účet 568 – Ostatní finanční náklady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Vlastník účtu získá </a:t>
            </a: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úroky z vkladu – účet 662 - úroky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6DDBBB9-CFA3-49CD-A221-3129B58C6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437112"/>
            <a:ext cx="3095625" cy="21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6136</TotalTime>
  <Words>818</Words>
  <Application>Microsoft Office PowerPoint</Application>
  <PresentationFormat>Předvádění na obrazovce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Wingdings</vt:lpstr>
      <vt:lpstr>Motiv1</vt:lpstr>
      <vt:lpstr>Účtování na finančních účtech</vt:lpstr>
      <vt:lpstr>Pokladna a běžný účet </vt:lpstr>
      <vt:lpstr> Inventarizace pokladny </vt:lpstr>
      <vt:lpstr>Valutová pokladna</vt:lpstr>
      <vt:lpstr>Uzávěrka valutové pokladny</vt:lpstr>
      <vt:lpstr>Účet ceniny 213</vt:lpstr>
      <vt:lpstr> Účtování cenin do spotřeby </vt:lpstr>
      <vt:lpstr> Účet Peníze na cestě </vt:lpstr>
      <vt:lpstr>Bankovní účty</vt:lpstr>
      <vt:lpstr>Druhy účtů</vt:lpstr>
      <vt:lpstr>Devizový účet a kurzy</vt:lpstr>
      <vt:lpstr>Úvěrové účty</vt:lpstr>
      <vt:lpstr>Druhy úvěru</vt:lpstr>
      <vt:lpstr>Vzorový 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ucitel</cp:lastModifiedBy>
  <cp:revision>342</cp:revision>
  <dcterms:created xsi:type="dcterms:W3CDTF">2012-07-03T13:33:49Z</dcterms:created>
  <dcterms:modified xsi:type="dcterms:W3CDTF">2023-11-22T08:19:55Z</dcterms:modified>
</cp:coreProperties>
</file>