
<file path=[Content_Types].xml><?xml version="1.0" encoding="utf-8"?>
<Types xmlns="http://schemas.openxmlformats.org/package/2006/content-types">
  <Default Extension="bin" ContentType="image/unknown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18"/>
  </p:notesMasterIdLst>
  <p:sldIdLst>
    <p:sldId id="599" r:id="rId2"/>
    <p:sldId id="663" r:id="rId3"/>
    <p:sldId id="664" r:id="rId4"/>
    <p:sldId id="665" r:id="rId5"/>
    <p:sldId id="666" r:id="rId6"/>
    <p:sldId id="668" r:id="rId7"/>
    <p:sldId id="670" r:id="rId8"/>
    <p:sldId id="671" r:id="rId9"/>
    <p:sldId id="672" r:id="rId10"/>
    <p:sldId id="677" r:id="rId11"/>
    <p:sldId id="673" r:id="rId12"/>
    <p:sldId id="675" r:id="rId13"/>
    <p:sldId id="643" r:id="rId14"/>
    <p:sldId id="644" r:id="rId15"/>
    <p:sldId id="645" r:id="rId16"/>
    <p:sldId id="646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3842" autoAdjust="0"/>
  </p:normalViewPr>
  <p:slideViewPr>
    <p:cSldViewPr>
      <p:cViewPr varScale="1">
        <p:scale>
          <a:sx n="49" d="100"/>
          <a:sy n="49" d="100"/>
        </p:scale>
        <p:origin x="138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VPq0rKbCsU&amp;t=922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0C0"/>
                </a:solidFill>
                <a:latin typeface="Tw Cen MT" panose="020B0602020104020603" pitchFamily="34" charset="-18"/>
              </a:rPr>
              <a:t>Charakteristika účtu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71253"/>
            <a:ext cx="8359248" cy="5345832"/>
          </a:xfrm>
        </p:spPr>
        <p:txBody>
          <a:bodyPr>
            <a:normAutofit/>
          </a:bodyPr>
          <a:lstStyle/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Charakteristika účtu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Rozvahové účty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Výsledkové účty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Zásada podvojnosti a souvztažnosti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Vzorový příklad 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Video:  </a:t>
            </a:r>
            <a:r>
              <a:rPr lang="cs-CZ" sz="1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https://www.youtube.com/watch?v=5VPq0rKbCsU&amp;t=922s</a:t>
            </a:r>
            <a:endParaRPr lang="cs-CZ" sz="18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Přezkušování správnosti účetních zápisů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Inventarizace</a:t>
            </a: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Oprava účetních dokladů</a:t>
            </a: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28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923680" lvl="1" indent="-571500" algn="just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endParaRPr lang="cs-CZ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52180" lvl="1" indent="0" algn="just">
              <a:buClr>
                <a:srgbClr val="0070C0"/>
              </a:buClr>
              <a:buSzPct val="80000"/>
              <a:buNone/>
            </a:pPr>
            <a:endParaRPr lang="cs-CZ" sz="36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23680" lvl="1" indent="-57150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DB52F-4D4C-4692-A710-1D675015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Počáteční rozvaha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E88127F-725A-468E-852C-56120FAD1AF2}"/>
              </a:ext>
            </a:extLst>
          </p:cNvPr>
          <p:cNvGraphicFramePr>
            <a:graphicFrameLocks noGrp="1"/>
          </p:cNvGraphicFramePr>
          <p:nvPr/>
        </p:nvGraphicFramePr>
        <p:xfrm>
          <a:off x="612648" y="1676411"/>
          <a:ext cx="8496438" cy="495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219">
                  <a:extLst>
                    <a:ext uri="{9D8B030D-6E8A-4147-A177-3AD203B41FA5}">
                      <a16:colId xmlns:a16="http://schemas.microsoft.com/office/drawing/2014/main" val="1454910374"/>
                    </a:ext>
                  </a:extLst>
                </a:gridCol>
                <a:gridCol w="4248219">
                  <a:extLst>
                    <a:ext uri="{9D8B030D-6E8A-4147-A177-3AD203B41FA5}">
                      <a16:colId xmlns:a16="http://schemas.microsoft.com/office/drawing/2014/main" val="3336774628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67773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6545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Stavby                         5.000.000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Základní kapitál             4.712.000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792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Odběratelé                     150.000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Dodavatelé                        300.000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42335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Běžný účet                     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Zaměstnanci                        40.000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72858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Pokladna                            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 err="1"/>
                        <a:t>Krát.bank.úvěry</a:t>
                      </a:r>
                      <a:r>
                        <a:rPr lang="cs-CZ" sz="2000" dirty="0"/>
                        <a:t>                 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856839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667360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Tw Cen MT" panose="020B0602020104020603" pitchFamily="34" charset="-18"/>
                          <a:ea typeface="+mn-ea"/>
                          <a:cs typeface="+mn-cs"/>
                          <a:sym typeface="Arial"/>
                        </a:rPr>
                        <a:t>Ʃ  A                   5 252.000 </a:t>
                      </a:r>
                      <a:endParaRPr lang="cs-CZ" sz="2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Tw Cen MT" panose="020B0602020104020603" pitchFamily="34" charset="-18"/>
                          <a:ea typeface="+mn-ea"/>
                          <a:cs typeface="+mn-cs"/>
                          <a:sym typeface="Arial"/>
                        </a:rPr>
                        <a:t>Ʃ  P                  5 252.000 </a:t>
                      </a:r>
                      <a:endParaRPr lang="cs-CZ" sz="2800" dirty="0">
                        <a:latin typeface="Tw Cen MT" panose="020B0602020104020603" pitchFamily="34" charset="-18"/>
                      </a:endParaRPr>
                    </a:p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88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4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DF3C2-9C98-4AC3-B5E5-B1F4C225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Řešení příkladu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2E53B642-704A-4E23-83D1-7AE3178EB13B}"/>
              </a:ext>
            </a:extLst>
          </p:cNvPr>
          <p:cNvGraphicFramePr>
            <a:graphicFrameLocks noGrp="1"/>
          </p:cNvGraphicFramePr>
          <p:nvPr/>
        </p:nvGraphicFramePr>
        <p:xfrm>
          <a:off x="707604" y="1932036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423623007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144270268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021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Stavby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74347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PS            5 000 000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588175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D930790-C7C8-4E3A-926C-F0C802CEBCBB}"/>
              </a:ext>
            </a:extLst>
          </p:cNvPr>
          <p:cNvGraphicFramePr>
            <a:graphicFrameLocks noGrp="1"/>
          </p:cNvGraphicFramePr>
          <p:nvPr/>
        </p:nvGraphicFramePr>
        <p:xfrm>
          <a:off x="5053231" y="3075773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 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Dodavatelé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               300 000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1A1BA84-A920-4CE2-BD9E-99C6C5BE2DCC}"/>
              </a:ext>
            </a:extLst>
          </p:cNvPr>
          <p:cNvGraphicFramePr>
            <a:graphicFrameLocks noGrp="1"/>
          </p:cNvGraphicFramePr>
          <p:nvPr/>
        </p:nvGraphicFramePr>
        <p:xfrm>
          <a:off x="707604" y="4340323"/>
          <a:ext cx="3712818" cy="72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0244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BÚ 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024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PS                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85F4231-301C-443B-BD26-A6ADC8D6FAE4}"/>
              </a:ext>
            </a:extLst>
          </p:cNvPr>
          <p:cNvGraphicFramePr>
            <a:graphicFrameLocks noGrp="1"/>
          </p:cNvGraphicFramePr>
          <p:nvPr/>
        </p:nvGraphicFramePr>
        <p:xfrm>
          <a:off x="707604" y="3132540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Odběratelé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PS                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C33E987-6A43-4F4B-B183-07469BE7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95182"/>
              </p:ext>
            </p:extLst>
          </p:nvPr>
        </p:nvGraphicFramePr>
        <p:xfrm>
          <a:off x="5053231" y="4323967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  331 </a:t>
                      </a:r>
                      <a:r>
                        <a:rPr lang="cs-CZ" dirty="0" err="1"/>
                        <a:t>zamě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/>
                        <a:t>stnanci</a:t>
                      </a:r>
                      <a:r>
                        <a:rPr lang="cs-CZ" dirty="0"/>
                        <a:t>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                  40 000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D027796-4A07-41C8-A430-E9A0D9A6BFD2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5533548"/>
          <a:ext cx="3712818" cy="67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  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Pokladna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35527">
                <a:tc>
                  <a:txBody>
                    <a:bodyPr/>
                    <a:lstStyle/>
                    <a:p>
                      <a:r>
                        <a:rPr lang="cs-CZ" dirty="0"/>
                        <a:t>PS                    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95CE4117-844A-47DB-93B6-B8AB72E2B7D1}"/>
              </a:ext>
            </a:extLst>
          </p:cNvPr>
          <p:cNvGraphicFramePr>
            <a:graphicFrameLocks noGrp="1"/>
          </p:cNvGraphicFramePr>
          <p:nvPr/>
        </p:nvGraphicFramePr>
        <p:xfrm>
          <a:off x="5053231" y="5488090"/>
          <a:ext cx="3712818" cy="76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80985">
                <a:tc>
                  <a:txBody>
                    <a:bodyPr/>
                    <a:lstStyle/>
                    <a:p>
                      <a:r>
                        <a:rPr lang="cs-CZ" dirty="0"/>
                        <a:t>MD                   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Kr.b.úvěry</a:t>
                      </a:r>
                      <a:r>
                        <a:rPr lang="cs-CZ" dirty="0"/>
                        <a:t>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80985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                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ECCBBE9A-A1C4-4A11-AFE2-84CC7DFB5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37071"/>
              </p:ext>
            </p:extLst>
          </p:nvPr>
        </p:nvGraphicFramePr>
        <p:xfrm>
          <a:off x="5053231" y="1938574"/>
          <a:ext cx="3712818" cy="73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409">
                  <a:extLst>
                    <a:ext uri="{9D8B030D-6E8A-4147-A177-3AD203B41FA5}">
                      <a16:colId xmlns:a16="http://schemas.microsoft.com/office/drawing/2014/main" val="2934093728"/>
                    </a:ext>
                  </a:extLst>
                </a:gridCol>
                <a:gridCol w="1856409">
                  <a:extLst>
                    <a:ext uri="{9D8B030D-6E8A-4147-A177-3AD203B41FA5}">
                      <a16:colId xmlns:a16="http://schemas.microsoft.com/office/drawing/2014/main" val="325720355"/>
                    </a:ext>
                  </a:extLst>
                </a:gridCol>
              </a:tblGrid>
              <a:tr h="367523">
                <a:tc>
                  <a:txBody>
                    <a:bodyPr/>
                    <a:lstStyle/>
                    <a:p>
                      <a:r>
                        <a:rPr lang="cs-CZ" dirty="0"/>
                        <a:t>MD             321 </a:t>
                      </a:r>
                      <a:r>
                        <a:rPr lang="cs-CZ" dirty="0" err="1"/>
                        <a:t>Zákl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kapitál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9813"/>
                  </a:ext>
                </a:extLst>
              </a:tr>
              <a:tr h="367523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            4 712 000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3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20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DB52F-4D4C-4692-A710-1D675015E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Počáteční účet </a:t>
            </a:r>
            <a:r>
              <a:rPr lang="cs-CZ" b="1" dirty="0" err="1">
                <a:solidFill>
                  <a:srgbClr val="0070C0"/>
                </a:solidFill>
              </a:rPr>
              <a:t>rozvažný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E88127F-725A-468E-852C-56120FAD1AF2}"/>
              </a:ext>
            </a:extLst>
          </p:cNvPr>
          <p:cNvGraphicFramePr>
            <a:graphicFrameLocks noGrp="1"/>
          </p:cNvGraphicFramePr>
          <p:nvPr/>
        </p:nvGraphicFramePr>
        <p:xfrm>
          <a:off x="612648" y="1513119"/>
          <a:ext cx="8496438" cy="4951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219">
                  <a:extLst>
                    <a:ext uri="{9D8B030D-6E8A-4147-A177-3AD203B41FA5}">
                      <a16:colId xmlns:a16="http://schemas.microsoft.com/office/drawing/2014/main" val="1454910374"/>
                    </a:ext>
                  </a:extLst>
                </a:gridCol>
                <a:gridCol w="4248219">
                  <a:extLst>
                    <a:ext uri="{9D8B030D-6E8A-4147-A177-3AD203B41FA5}">
                      <a16:colId xmlns:a16="http://schemas.microsoft.com/office/drawing/2014/main" val="3336774628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                                                      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677733"/>
                  </a:ext>
                </a:extLst>
              </a:tr>
              <a:tr h="376710">
                <a:tc>
                  <a:txBody>
                    <a:bodyPr/>
                    <a:lstStyle/>
                    <a:p>
                      <a:pPr algn="just"/>
                      <a:endParaRPr lang="cs-CZ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60596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Základní kapitál             4.712.000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Stavby                         5.000.000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6545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Dodavatelé                        300.000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Odběratelé                     150.000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792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Zaměstnanci                        40.000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Běžný účet                     100.000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423353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Krát.bank.úvěry                 200.000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Pokladna                              2.000</a:t>
                      </a:r>
                    </a:p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72858"/>
                  </a:ext>
                </a:extLst>
              </a:tr>
              <a:tr h="416670">
                <a:tc>
                  <a:txBody>
                    <a:bodyPr/>
                    <a:lstStyle/>
                    <a:p>
                      <a:pPr algn="just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856839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pPr algn="l"/>
                      <a:r>
                        <a:rPr lang="cs-CZ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Tw Cen MT" panose="020B0602020104020603" pitchFamily="34" charset="-18"/>
                          <a:ea typeface="+mn-ea"/>
                          <a:cs typeface="+mn-cs"/>
                          <a:sym typeface="Arial"/>
                        </a:rPr>
                        <a:t>Ʃ </a:t>
                      </a:r>
                      <a:r>
                        <a:rPr lang="cs-CZ" sz="2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MD</a:t>
                      </a:r>
                      <a:r>
                        <a:rPr lang="cs-CZ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                                     </a:t>
                      </a:r>
                      <a:r>
                        <a:rPr lang="cs-CZ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Tw Cen MT" panose="020B0602020104020603" pitchFamily="34" charset="-18"/>
                          <a:ea typeface="+mn-ea"/>
                          <a:cs typeface="+mn-cs"/>
                          <a:sym typeface="Arial"/>
                        </a:rPr>
                        <a:t>5 252.000 </a:t>
                      </a:r>
                      <a:endParaRPr lang="cs-CZ" sz="2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Tw Cen MT" panose="020B0602020104020603" pitchFamily="34" charset="-18"/>
                          <a:ea typeface="+mn-ea"/>
                          <a:cs typeface="+mn-cs"/>
                          <a:sym typeface="Arial"/>
                        </a:rPr>
                        <a:t>Ʃ  D                  5 252.000 </a:t>
                      </a:r>
                      <a:endParaRPr lang="cs-CZ" sz="2800" dirty="0">
                        <a:latin typeface="Tw Cen MT" panose="020B0602020104020603" pitchFamily="34" charset="-18"/>
                      </a:endParaRPr>
                    </a:p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88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95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0EC5B-4DF3-4428-B40A-DCCB5513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Přezkušování správnosti účetních zápisů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993D52-0DC0-4C18-9895-9C45D8E79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79832" cy="5357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ÚZ lze přezkoušet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 hlediska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Formálního: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provádí se proto, aby se zjistilo,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že byla dodržena podvojnost účetních zápisů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kontrolním prvkem účetnictví je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tabulková předvaha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sestavuje se </a:t>
            </a:r>
            <a:r>
              <a:rPr lang="cs-CZ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 počátečních zůstatků všech účtů, obratů Má dáti i Dal a konečných zůstatků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všech používaných účtů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Věcného: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provádí se proto, aby se zjistilo, 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zda účetnictví správně zachycuje stav majetku a závazků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toto přezkoušení se nazývá 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INVENTARIZACE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zahrnuje tyto části: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SzPts val="1400"/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zjištění skutečného stavu</a:t>
            </a: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majetku a závazků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jejich ocenění a písemné zaznamenání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SzPts val="1400"/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porovnání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skutečného stavu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majetku a závazků zjištěných inventurou </a:t>
            </a: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stavem účetním</a:t>
            </a: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(manko, přebytek)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0070C0"/>
              </a:buClr>
              <a:buSzPts val="1400"/>
              <a:buFont typeface="Courier New" panose="02070309020205020404" pitchFamily="49" charset="0"/>
              <a:buChar char="o"/>
            </a:pPr>
            <a:r>
              <a:rPr lang="cs-CZ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vysvětlení příčin a vypořádání inventarizačních rozdílů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35C76-AFCB-45B9-8080-B0B81EC6F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Inventarizace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241127-0B42-4B26-A39B-9608D4292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497782"/>
            <a:ext cx="8351840" cy="514116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Lhůty pro provedení inventarizace</a:t>
            </a: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provádí se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alespoň 1xročně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 to ke dni sestavení ročních účetních výkazů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tím se sleduje, aby údaje v nich obsažené byly věcné správné</a:t>
            </a:r>
          </a:p>
          <a:p>
            <a:pPr marL="0" lvl="0" indent="0" algn="just">
              <a:buClr>
                <a:srgbClr val="0070C0"/>
              </a:buClr>
              <a:buSzPts val="1200"/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roční interval je totiž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rozhodující pro výpočet a vypořádání daňových povinností i pro hodnocení efektivnosti ÚJ</a:t>
            </a:r>
          </a:p>
          <a:p>
            <a:pPr marL="0" lvl="0" indent="0" algn="just">
              <a:buClr>
                <a:srgbClr val="0070C0"/>
              </a:buClr>
              <a:buSzPts val="1200"/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vzhledem k pracnosti inventury dovoluje zákon inventarizovat zásoby průběžně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B13F047-D0D8-4C59-9F73-216AADF95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653136"/>
            <a:ext cx="3942383" cy="188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CA742-9AD2-4D1B-B6FC-FAEF270A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Druhy inventarizací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516280-D541-405D-9083-E82DA868E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029200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Podle periodiky provádění 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řádné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mimořádné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1995" algn="just"/>
            <a:r>
              <a:rPr lang="cs-CZ" sz="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Podle toho,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zda se týká všech nebo jen některých složek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majetku a závazků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úplné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dílčí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6654" indent="-4572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Podle způsobu provedení </a:t>
            </a:r>
            <a:endParaRPr lang="cs-CZ" sz="1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83084" lvl="1" indent="-171450" algn="just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fyzické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4534" lvl="1" indent="-342900" algn="just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dokladové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69F307-E75A-4756-BB6E-00EE7C26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333875"/>
            <a:ext cx="296272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7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6B584-F405-4CA6-ABFC-CA6D7190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Oprava účetních dokladů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8CADAE-47ED-4612-B137-45E8D1D34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5141168"/>
          </a:xfrm>
        </p:spPr>
        <p:txBody>
          <a:bodyPr/>
          <a:lstStyle/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 účtování mohou vzniknout chybné účetní zápisy</a:t>
            </a:r>
          </a:p>
          <a:p>
            <a:pPr marL="0" lvl="0" indent="0">
              <a:buClr>
                <a:srgbClr val="0070C0"/>
              </a:buClr>
              <a:buSzPct val="80000"/>
              <a:buNone/>
            </a:pPr>
            <a:endParaRPr lang="cs-C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Opravy chybných zápisů je možné provést: </a:t>
            </a:r>
          </a:p>
          <a:p>
            <a:pPr marL="0" lvl="0" indent="0">
              <a:buClr>
                <a:srgbClr val="0070C0"/>
              </a:buClr>
              <a:buSzPct val="80000"/>
              <a:buNone/>
            </a:pP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účetním způsobem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(nový účetní zápis)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doplňkovým zápisem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částečným stornem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úplným stornem</a:t>
            </a:r>
          </a:p>
          <a:p>
            <a:pPr marL="1155381" lvl="3" indent="0">
              <a:buClr>
                <a:srgbClr val="0070C0"/>
              </a:buClr>
              <a:buNone/>
            </a:pP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neúčetním způsobem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(škrtnutím chybného údaje)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7FCFF6-DE89-4A3B-9894-62D3F34EB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859" y="2780928"/>
            <a:ext cx="187112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949F4-A412-4E2A-8C28-E6491486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Charakteristika účtu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BFB964-57E4-4FCF-8663-40D505E7F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997152"/>
          </a:xfrm>
        </p:spPr>
        <p:txBody>
          <a:bodyPr/>
          <a:lstStyle/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Přehledná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tabulka, do které se zapisuje účetní operace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Tato tabulka obsahuje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číslo účtu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jeho název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jedné straně se účtuje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vrub účtu = strana Má dáti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(MD) = toto je tzv.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strana debetní 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druhou stranu se účtuje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 prospěch účtu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strana Dal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strana kreditní</a:t>
            </a:r>
            <a:endParaRPr lang="cs-CZ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2058" name="Picture 10" descr="Účet – Wikipedie">
            <a:extLst>
              <a:ext uri="{FF2B5EF4-FFF2-40B4-BE49-F238E27FC236}">
                <a16:creationId xmlns:a16="http://schemas.microsoft.com/office/drawing/2014/main" id="{9147E752-88AD-440B-AC73-71402DE30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7703768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8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E015A-8AAF-464F-86DE-11ADC3AFD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Druhy účtů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7AB35B-8C2F-4F6F-A213-A717F44CF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853136"/>
          </a:xfrm>
        </p:spPr>
        <p:txBody>
          <a:bodyPr/>
          <a:lstStyle/>
          <a:p>
            <a:pPr marL="342900" lvl="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rozvahové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výsledkové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uzávěrkové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vnitropodnikové 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FF0000"/>
              </a:buClr>
              <a:buSzPct val="80000"/>
              <a:buFont typeface="Wingdings" panose="05000000000000000000" pitchFamily="2" charset="2"/>
              <a:buChar char=""/>
            </a:pPr>
            <a:r>
              <a:rPr lang="cs-CZ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podrozvahové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B6647-A39E-4C51-BDF9-58C85896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Rozvahové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2E4AA9-C070-47BC-AECE-21D7453DA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06916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to účty účetní třídy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 až 4</a:t>
            </a:r>
            <a:r>
              <a:rPr lang="cs-CZ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(viz. účetní osnova)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to účty, které jsou obsažené v rozvaze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Mají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počáteční a konečné stavy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Dělíme je na rozvahové účty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aktivní a pasivní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/>
              <a:t>                        </a:t>
            </a:r>
            <a:r>
              <a:rPr lang="cs-CZ" sz="2800" b="1" dirty="0">
                <a:solidFill>
                  <a:srgbClr val="0070C0"/>
                </a:solidFill>
              </a:rPr>
              <a:t>Rozvahové účty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</a:t>
            </a:r>
            <a:r>
              <a:rPr lang="cs-CZ" sz="2800" b="1" dirty="0">
                <a:solidFill>
                  <a:srgbClr val="FF0000"/>
                </a:solidFill>
              </a:rPr>
              <a:t>Aktivní                           Pasivní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  PS                                                         </a:t>
            </a:r>
            <a:r>
              <a:rPr lang="cs-CZ" sz="2800" b="1" dirty="0" err="1">
                <a:solidFill>
                  <a:srgbClr val="0070C0"/>
                </a:solidFill>
              </a:rPr>
              <a:t>PS</a:t>
            </a:r>
            <a:endParaRPr lang="cs-CZ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  + </a:t>
            </a:r>
            <a:r>
              <a:rPr lang="cs-CZ" sz="2400" b="1" dirty="0">
                <a:solidFill>
                  <a:srgbClr val="0070C0"/>
                </a:solidFill>
              </a:rPr>
              <a:t>přírůstek      - úbytek              . úbytek    + přírůstek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   KS                                                                </a:t>
            </a:r>
            <a:r>
              <a:rPr lang="cs-CZ" sz="2400" b="1" dirty="0" err="1">
                <a:solidFill>
                  <a:srgbClr val="0070C0"/>
                </a:solidFill>
              </a:rPr>
              <a:t>KS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CD4B37C-148F-436B-8562-D93A866CE740}"/>
              </a:ext>
            </a:extLst>
          </p:cNvPr>
          <p:cNvCxnSpPr>
            <a:cxnSpLocks/>
          </p:cNvCxnSpPr>
          <p:nvPr/>
        </p:nvCxnSpPr>
        <p:spPr>
          <a:xfrm flipH="1">
            <a:off x="2392303" y="3735520"/>
            <a:ext cx="1796352" cy="471942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9FF2F13-4336-4E5C-AA25-58DD5595F342}"/>
              </a:ext>
            </a:extLst>
          </p:cNvPr>
          <p:cNvCxnSpPr>
            <a:cxnSpLocks/>
          </p:cNvCxnSpPr>
          <p:nvPr/>
        </p:nvCxnSpPr>
        <p:spPr>
          <a:xfrm>
            <a:off x="4183322" y="3749609"/>
            <a:ext cx="1468798" cy="481248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BE24F6B-F636-4FCD-95BD-5886514B40B5}"/>
              </a:ext>
            </a:extLst>
          </p:cNvPr>
          <p:cNvCxnSpPr>
            <a:cxnSpLocks/>
          </p:cNvCxnSpPr>
          <p:nvPr/>
        </p:nvCxnSpPr>
        <p:spPr>
          <a:xfrm>
            <a:off x="808127" y="4725144"/>
            <a:ext cx="3168352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6CBB807-DB8A-4E91-A1B2-A14500323A53}"/>
              </a:ext>
            </a:extLst>
          </p:cNvPr>
          <p:cNvCxnSpPr>
            <a:cxnSpLocks/>
          </p:cNvCxnSpPr>
          <p:nvPr/>
        </p:nvCxnSpPr>
        <p:spPr>
          <a:xfrm>
            <a:off x="4572000" y="4725144"/>
            <a:ext cx="3384376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ADDD7EC0-40AE-4400-B257-E514E1CC83B6}"/>
              </a:ext>
            </a:extLst>
          </p:cNvPr>
          <p:cNvCxnSpPr>
            <a:cxnSpLocks/>
          </p:cNvCxnSpPr>
          <p:nvPr/>
        </p:nvCxnSpPr>
        <p:spPr>
          <a:xfrm>
            <a:off x="2392303" y="4725144"/>
            <a:ext cx="0" cy="1274659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7BDAC5BB-CEAA-44C7-AEA7-387167C1EE7A}"/>
              </a:ext>
            </a:extLst>
          </p:cNvPr>
          <p:cNvCxnSpPr>
            <a:cxnSpLocks/>
          </p:cNvCxnSpPr>
          <p:nvPr/>
        </p:nvCxnSpPr>
        <p:spPr>
          <a:xfrm>
            <a:off x="6156176" y="4725144"/>
            <a:ext cx="0" cy="1274659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00AE962F-6F97-4EA7-9BBA-CCFEFD42BC8A}"/>
              </a:ext>
            </a:extLst>
          </p:cNvPr>
          <p:cNvCxnSpPr>
            <a:cxnSpLocks/>
          </p:cNvCxnSpPr>
          <p:nvPr/>
        </p:nvCxnSpPr>
        <p:spPr>
          <a:xfrm>
            <a:off x="808127" y="6010072"/>
            <a:ext cx="3168352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74BB47B-E1F3-44CD-8E44-84FB75D668C1}"/>
              </a:ext>
            </a:extLst>
          </p:cNvPr>
          <p:cNvCxnSpPr>
            <a:cxnSpLocks/>
          </p:cNvCxnSpPr>
          <p:nvPr/>
        </p:nvCxnSpPr>
        <p:spPr>
          <a:xfrm>
            <a:off x="4576362" y="6010072"/>
            <a:ext cx="3380014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15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B6647-A39E-4C51-BDF9-58C85896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solidFill>
                  <a:srgbClr val="0070C0"/>
                </a:solidFill>
              </a:rPr>
              <a:t>Výsledkové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2E4AA9-C070-47BC-AECE-21D7453DA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484784"/>
            <a:ext cx="8423848" cy="5373216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Nejsou obsaženy v rozvaze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Nemají počáteční a koncové stavy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Mají pouze obraty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Korespondují s účtovou třídou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 a 6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Člení se na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nákladové (účtová třída 5) a výnosové (účtová třída 6</a:t>
            </a:r>
            <a:r>
              <a:rPr lang="cs-CZ" sz="2800" dirty="0"/>
              <a:t>                 </a:t>
            </a:r>
          </a:p>
          <a:p>
            <a:pPr marL="0" lvl="0" indent="0">
              <a:buClr>
                <a:srgbClr val="0070C0"/>
              </a:buClr>
              <a:buSzPts val="1200"/>
              <a:buNone/>
            </a:pPr>
            <a:r>
              <a:rPr lang="cs-CZ" sz="2800" b="1" dirty="0">
                <a:solidFill>
                  <a:srgbClr val="0070C0"/>
                </a:solidFill>
              </a:rPr>
              <a:t>                         Výsledkové účty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        Nákladové                           Výnosové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  + </a:t>
            </a:r>
            <a:r>
              <a:rPr lang="cs-CZ" sz="2400" b="1">
                <a:solidFill>
                  <a:srgbClr val="0070C0"/>
                </a:solidFill>
              </a:rPr>
              <a:t>přírůstek                                                         </a:t>
            </a:r>
            <a:r>
              <a:rPr lang="cs-CZ" sz="2400" b="1" dirty="0">
                <a:solidFill>
                  <a:srgbClr val="0070C0"/>
                </a:solidFill>
              </a:rPr>
              <a:t>+ přírůstek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 - úbytek                                                                 - úbytek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                                                                           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CD4B37C-148F-436B-8562-D93A866CE740}"/>
              </a:ext>
            </a:extLst>
          </p:cNvPr>
          <p:cNvCxnSpPr>
            <a:cxnSpLocks/>
          </p:cNvCxnSpPr>
          <p:nvPr/>
        </p:nvCxnSpPr>
        <p:spPr>
          <a:xfrm flipH="1">
            <a:off x="2400232" y="4104146"/>
            <a:ext cx="1462011" cy="375956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9FF2F13-4336-4E5C-AA25-58DD5595F342}"/>
              </a:ext>
            </a:extLst>
          </p:cNvPr>
          <p:cNvCxnSpPr>
            <a:cxnSpLocks/>
          </p:cNvCxnSpPr>
          <p:nvPr/>
        </p:nvCxnSpPr>
        <p:spPr>
          <a:xfrm>
            <a:off x="3862243" y="4109281"/>
            <a:ext cx="1924657" cy="365687"/>
          </a:xfrm>
          <a:prstGeom prst="straightConnector1">
            <a:avLst/>
          </a:prstGeom>
          <a:noFill/>
          <a:ln w="3810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BE24F6B-F636-4FCD-95BD-5886514B40B5}"/>
              </a:ext>
            </a:extLst>
          </p:cNvPr>
          <p:cNvCxnSpPr>
            <a:cxnSpLocks/>
          </p:cNvCxnSpPr>
          <p:nvPr/>
        </p:nvCxnSpPr>
        <p:spPr>
          <a:xfrm>
            <a:off x="808127" y="5085184"/>
            <a:ext cx="3168352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76CBB807-DB8A-4E91-A1B2-A14500323A53}"/>
              </a:ext>
            </a:extLst>
          </p:cNvPr>
          <p:cNvCxnSpPr>
            <a:cxnSpLocks/>
          </p:cNvCxnSpPr>
          <p:nvPr/>
        </p:nvCxnSpPr>
        <p:spPr>
          <a:xfrm>
            <a:off x="4572000" y="5085184"/>
            <a:ext cx="3384376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ADDD7EC0-40AE-4400-B257-E514E1CC83B6}"/>
              </a:ext>
            </a:extLst>
          </p:cNvPr>
          <p:cNvCxnSpPr>
            <a:cxnSpLocks/>
          </p:cNvCxnSpPr>
          <p:nvPr/>
        </p:nvCxnSpPr>
        <p:spPr>
          <a:xfrm>
            <a:off x="2483768" y="5178677"/>
            <a:ext cx="0" cy="1274659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7BDAC5BB-CEAA-44C7-AEA7-387167C1EE7A}"/>
              </a:ext>
            </a:extLst>
          </p:cNvPr>
          <p:cNvCxnSpPr>
            <a:cxnSpLocks/>
          </p:cNvCxnSpPr>
          <p:nvPr/>
        </p:nvCxnSpPr>
        <p:spPr>
          <a:xfrm>
            <a:off x="6156176" y="5178677"/>
            <a:ext cx="0" cy="1274659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00AE962F-6F97-4EA7-9BBA-CCFEFD42BC8A}"/>
              </a:ext>
            </a:extLst>
          </p:cNvPr>
          <p:cNvCxnSpPr>
            <a:cxnSpLocks/>
          </p:cNvCxnSpPr>
          <p:nvPr/>
        </p:nvCxnSpPr>
        <p:spPr>
          <a:xfrm>
            <a:off x="808127" y="6525344"/>
            <a:ext cx="3168352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74BB47B-E1F3-44CD-8E44-84FB75D668C1}"/>
              </a:ext>
            </a:extLst>
          </p:cNvPr>
          <p:cNvCxnSpPr>
            <a:cxnSpLocks/>
          </p:cNvCxnSpPr>
          <p:nvPr/>
        </p:nvCxnSpPr>
        <p:spPr>
          <a:xfrm>
            <a:off x="4578543" y="6453336"/>
            <a:ext cx="3380014" cy="0"/>
          </a:xfrm>
          <a:prstGeom prst="line">
            <a:avLst/>
          </a:prstGeom>
          <a:noFill/>
          <a:ln w="38100" cap="flat">
            <a:solidFill>
              <a:schemeClr val="accent1"/>
            </a:solidFill>
            <a:prstDash val="solid"/>
            <a:round/>
          </a:ln>
          <a:effectLst>
            <a:outerShdw blurRad="38100" dist="30000" dir="5400000" rotWithShape="0">
              <a:srgbClr val="000000">
                <a:alpha val="4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96594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00C1D-EC50-4021-A1B7-24CD5F55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Uzávěrkové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678CB-FA86-4E5D-AE3B-A0C74F11D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029200"/>
          </a:xfrm>
        </p:spPr>
        <p:txBody>
          <a:bodyPr>
            <a:normAutofit/>
          </a:bodyPr>
          <a:lstStyle/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Korespondují s účtovou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třídou 7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0070C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Člení se na: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701 -  POČÁTEĆNÍ ÚČET ROZVAŽNÝ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4825" lvl="1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pro rozpis rozvahy do jednotlivých účtů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702 -  KONEČNÝ ÚČET ROZVAŽNÝ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4825" lvl="1" indent="0">
              <a:buNone/>
            </a:pPr>
            <a:r>
              <a:rPr lang="cs-CZ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= ke sloučení jednotlivých účtů do konečné rozvahy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2180" lvl="1" indent="0">
              <a:buClr>
                <a:srgbClr val="FF0000"/>
              </a:buClr>
              <a:buNone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710 - ÚČET ZISKU A ZTRÁT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4825" lvl="1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slouží ke zjištění hospodářského výsledku (HV)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2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EC25E-119E-4BB5-8C4B-50D9A2AB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Vnitropodnikové a podrozvahové účty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B84299-D6D8-43F4-9729-02C849260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765" y="1484784"/>
            <a:ext cx="8423848" cy="5257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Vnitropodnikové účty</a:t>
            </a:r>
            <a:endParaRPr lang="cs-CZ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Slouží pro potřeby vnitropodnikového účetnictví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Korespondují s účtovou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třídou 8 a 9</a:t>
            </a:r>
          </a:p>
          <a:p>
            <a:pPr marL="352180" lvl="1" indent="0">
              <a:buClr>
                <a:srgbClr val="0070C0"/>
              </a:buClr>
              <a:buSzPts val="1200"/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Podrozvahové účty</a:t>
            </a:r>
            <a:endParaRPr lang="cs-CZ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Korespondují s účtovou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třídou 8 a 9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to účty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pomocnou evidenci majetku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 algn="just">
              <a:buClr>
                <a:srgbClr val="0070C0"/>
              </a:buClr>
              <a:buSzPts val="1200"/>
              <a:buFont typeface="Wingdings" panose="05000000000000000000" pitchFamily="2" charset="2"/>
              <a:buChar char="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Používají se např.pro evidenci </a:t>
            </a:r>
            <a:r>
              <a:rPr lang="cs-CZ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DM pořízeného na leasing, zboží do komise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0B0F2-8B4F-4048-9544-1E41108B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Zásada podvojnosti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D55B34-5B57-438B-B719-8E6EF075C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141168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Zásady podvojnosti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vždy na 2 účty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1x na straně MD a 1 x na D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146" lvl="2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vždy stejná částka 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Zásady souvztažnosti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účtuje se vždy na </a:t>
            </a:r>
            <a:r>
              <a:rPr lang="cs-CZ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účty, se kterými operace souvisí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9437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A0247-C520-43F5-8390-E4A1F5C7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4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Vzorový příklad</a:t>
            </a:r>
            <a:br>
              <a:rPr lang="cs-CZ" sz="4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FD609C-E563-495F-8E6F-DD1786DFC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556792"/>
            <a:ext cx="8423848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endParaRPr lang="cs-CZ" sz="4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Clr>
                <a:srgbClr val="0070C0"/>
              </a:buClr>
              <a:buNone/>
            </a:pP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1. Sestavte počáteční rozvahu.</a:t>
            </a:r>
          </a:p>
          <a:p>
            <a:pPr marL="0" lvl="0" indent="0">
              <a:buClr>
                <a:srgbClr val="0070C0"/>
              </a:buClr>
              <a:buNone/>
            </a:pP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2. Proveďte rozpis údajů do účtů</a:t>
            </a:r>
          </a:p>
          <a:p>
            <a:pPr marL="0" lvl="0" indent="0">
              <a:buClr>
                <a:srgbClr val="0070C0"/>
              </a:buClr>
              <a:buNone/>
            </a:pPr>
            <a:r>
              <a:rPr lang="cs-CZ" sz="96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3. S</a:t>
            </a: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estavte počáteční účet </a:t>
            </a:r>
            <a:r>
              <a:rPr lang="cs-CZ" sz="9600" dirty="0" err="1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rozvažný</a:t>
            </a:r>
            <a:r>
              <a:rPr lang="cs-CZ" sz="96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</a:t>
            </a:r>
            <a:r>
              <a:rPr lang="cs-CZ" sz="96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očáteční účet </a:t>
            </a:r>
            <a:r>
              <a:rPr lang="cs-CZ" sz="9600" dirty="0" err="1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rozvažný</a:t>
            </a: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musí </a:t>
            </a:r>
          </a:p>
          <a:p>
            <a:pPr marL="0" lvl="0" indent="0">
              <a:buClr>
                <a:srgbClr val="0070C0"/>
              </a:buClr>
              <a:buNone/>
            </a:pPr>
            <a:r>
              <a:rPr lang="cs-CZ" sz="96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9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být zrcadlově otočený s počáteční rozvahou)</a:t>
            </a:r>
          </a:p>
          <a:p>
            <a:pPr marL="0" lvl="0" indent="0">
              <a:buClr>
                <a:srgbClr val="0070C0"/>
              </a:buClr>
              <a:buNone/>
            </a:pPr>
            <a:endParaRPr lang="cs-CZ" sz="51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BBCD49F-7F4E-468C-B5CB-4093292EB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68054"/>
              </p:ext>
            </p:extLst>
          </p:nvPr>
        </p:nvGraphicFramePr>
        <p:xfrm>
          <a:off x="612648" y="1580059"/>
          <a:ext cx="835184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5920">
                  <a:extLst>
                    <a:ext uri="{9D8B030D-6E8A-4147-A177-3AD203B41FA5}">
                      <a16:colId xmlns:a16="http://schemas.microsoft.com/office/drawing/2014/main" val="2297454783"/>
                    </a:ext>
                  </a:extLst>
                </a:gridCol>
                <a:gridCol w="4175920">
                  <a:extLst>
                    <a:ext uri="{9D8B030D-6E8A-4147-A177-3AD203B41FA5}">
                      <a16:colId xmlns:a16="http://schemas.microsoft.com/office/drawing/2014/main" val="2452862910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Vstupní údaje  v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7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Základní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4 712 000 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59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stavby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5 000 000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07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dodavatelé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300.000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44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pokladna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274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odběratelé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150.000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61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40 000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Krátkobobé</a:t>
                      </a:r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bankovní úvěry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200 000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60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Běžný účet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100 000</a:t>
                      </a:r>
                      <a:endParaRPr lang="cs-CZ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25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70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5189</TotalTime>
  <Words>807</Words>
  <Application>Microsoft Office PowerPoint</Application>
  <PresentationFormat>Předvádění na obrazovce (4:3)</PresentationFormat>
  <Paragraphs>210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Tw Cen MT</vt:lpstr>
      <vt:lpstr>Wingdings</vt:lpstr>
      <vt:lpstr>Motiv1</vt:lpstr>
      <vt:lpstr>Charakteristika účtu</vt:lpstr>
      <vt:lpstr>Charakteristika účtu</vt:lpstr>
      <vt:lpstr>Druhy účtů</vt:lpstr>
      <vt:lpstr>Rozvahové účty</vt:lpstr>
      <vt:lpstr>Výsledkové účty</vt:lpstr>
      <vt:lpstr>Uzávěrkové účty</vt:lpstr>
      <vt:lpstr>Vnitropodnikové a podrozvahové účty</vt:lpstr>
      <vt:lpstr>Zásada podvojnosti</vt:lpstr>
      <vt:lpstr> Vzorový příklad </vt:lpstr>
      <vt:lpstr>Počáteční rozvaha</vt:lpstr>
      <vt:lpstr>Řešení příkladu</vt:lpstr>
      <vt:lpstr>Počáteční účet rozvažný</vt:lpstr>
      <vt:lpstr> Přezkušování správnosti účetních zápisů </vt:lpstr>
      <vt:lpstr>Inventarizace</vt:lpstr>
      <vt:lpstr>Druhy inventarizací</vt:lpstr>
      <vt:lpstr>Oprava účetních dokladů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Šmejkalová Štěpánka</cp:lastModifiedBy>
  <cp:revision>309</cp:revision>
  <dcterms:created xsi:type="dcterms:W3CDTF">2012-07-03T13:33:49Z</dcterms:created>
  <dcterms:modified xsi:type="dcterms:W3CDTF">2023-10-25T05:53:36Z</dcterms:modified>
</cp:coreProperties>
</file>