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980" r:id="rId1"/>
  </p:sldMasterIdLst>
  <p:notesMasterIdLst>
    <p:notesMasterId r:id="rId22"/>
  </p:notesMasterIdLst>
  <p:sldIdLst>
    <p:sldId id="599" r:id="rId2"/>
    <p:sldId id="600" r:id="rId3"/>
    <p:sldId id="608" r:id="rId4"/>
    <p:sldId id="602" r:id="rId5"/>
    <p:sldId id="604" r:id="rId6"/>
    <p:sldId id="605" r:id="rId7"/>
    <p:sldId id="606" r:id="rId8"/>
    <p:sldId id="607" r:id="rId9"/>
    <p:sldId id="626" r:id="rId10"/>
    <p:sldId id="628" r:id="rId11"/>
    <p:sldId id="609" r:id="rId12"/>
    <p:sldId id="610" r:id="rId13"/>
    <p:sldId id="611" r:id="rId14"/>
    <p:sldId id="612" r:id="rId15"/>
    <p:sldId id="613" r:id="rId16"/>
    <p:sldId id="619" r:id="rId17"/>
    <p:sldId id="620" r:id="rId18"/>
    <p:sldId id="621" r:id="rId19"/>
    <p:sldId id="624" r:id="rId20"/>
    <p:sldId id="625" r:id="rId21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19" autoAdjust="0"/>
    <p:restoredTop sz="93842" autoAdjust="0"/>
  </p:normalViewPr>
  <p:slideViewPr>
    <p:cSldViewPr>
      <p:cViewPr varScale="1">
        <p:scale>
          <a:sx n="78" d="100"/>
          <a:sy n="78" d="100"/>
        </p:scale>
        <p:origin x="154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5ABD4-5509-496D-8214-2D0B5621C990}" type="datetimeFigureOut">
              <a:rPr lang="cs-CZ" smtClean="0"/>
              <a:t>12.11.2023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655CC-EAC9-4636-9F9B-797AEDF990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0754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/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9A28F62C-5DF4-4781-828B-8C39CA02156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8581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1235074"/>
            <a:ext cx="9144000" cy="31909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 4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1" cy="99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Kliknutím lze upravit styl.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1" cy="449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Kliknutím lze upravit styly předlohy textu.</a:t>
            </a:r>
          </a:p>
          <a:p>
            <a:pPr lvl="1"/>
            <a:r>
              <a:t>Druhá úroveň</a:t>
            </a:r>
          </a:p>
          <a:p>
            <a:pPr lvl="2"/>
            <a:r>
              <a:t>Třetí úroveň</a:t>
            </a:r>
          </a:p>
          <a:p>
            <a:pPr lvl="3"/>
            <a:r>
              <a:t>Čtvrtá úroveň</a:t>
            </a:r>
          </a:p>
          <a:p>
            <a:pPr lvl="4"/>
            <a:r>
              <a:t>Pátá úroveň</a:t>
            </a:r>
          </a:p>
        </p:txBody>
      </p:sp>
      <p:sp>
        <p:nvSpPr>
          <p:cNvPr id="7" name="Shape 7"/>
          <p:cNvSpPr>
            <a:spLocks noGrp="1"/>
          </p:cNvSpPr>
          <p:nvPr>
            <p:ph type="sldNum" sz="quarter" idx="2"/>
          </p:nvPr>
        </p:nvSpPr>
        <p:spPr>
          <a:xfrm>
            <a:off x="115746" y="1249413"/>
            <a:ext cx="301908" cy="28882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normAutofit/>
          </a:bodyPr>
          <a:lstStyle>
            <a:lvl1pPr algn="ctr">
              <a:defRPr sz="1400" b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>
              <a:defRPr/>
            </a:pPr>
            <a:fld id="{AC856B30-DB76-4C9D-BE1B-191F10F24FD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2880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1" r:id="rId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1pPr>
      <a:lvl2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2pPr>
      <a:lvl3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3pPr>
      <a:lvl4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4pPr>
      <a:lvl5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5pPr>
      <a:lvl6pPr marL="0" marR="0" indent="4572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6pPr>
      <a:lvl7pPr marL="0" marR="0" indent="9144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7pPr>
      <a:lvl8pPr marL="0" marR="0" indent="13716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8pPr>
      <a:lvl9pPr marL="0" marR="0" indent="18288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9pPr>
    </p:titleStyle>
    <p:bodyStyle>
      <a:lvl1pPr marL="319088" marR="0" indent="-319088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60000"/>
        <a:buFont typeface="Wingdings"/>
        <a:buChar char="◻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1pPr>
      <a:lvl2pPr marL="671268" marR="0" indent="-304555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70000"/>
        <a:buFont typeface="Wingdings"/>
        <a:buChar char="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2pPr>
      <a:lvl3pPr marL="974034" marR="0" indent="-288234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75000"/>
        <a:buFont typeface="Wingdings"/>
        <a:buChar char="■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3pPr>
      <a:lvl4pPr marL="1474469" marR="0" indent="-331469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75000"/>
        <a:buFont typeface="Wingdings"/>
        <a:buChar char="■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4pPr>
      <a:lvl5pPr marL="1931670" marR="0" indent="-331470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65000"/>
        <a:buFont typeface="Wingdings"/>
        <a:buChar char="■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5pPr>
      <a:lvl6pPr marL="2242820" marR="0" indent="-368300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 typeface="Wingdings"/>
        <a:buChar char="▪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6pPr>
      <a:lvl7pPr marL="2517139" marR="0" indent="-368300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 typeface="Wingdings"/>
        <a:buChar char="▪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7pPr>
      <a:lvl8pPr marL="2791460" marR="0" indent="-368300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 typeface="Wingdings"/>
        <a:buChar char="▪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8pPr>
      <a:lvl9pPr marL="3065779" marR="0" indent="-368300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 typeface="Wingdings"/>
        <a:buChar char="▪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9pPr>
    </p:bodyStyle>
    <p:otherStyle>
      <a:lvl1pPr marL="0" marR="0" indent="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1560" y="188640"/>
            <a:ext cx="8532440" cy="1052513"/>
          </a:xfrm>
        </p:spPr>
        <p:txBody>
          <a:bodyPr>
            <a:noAutofit/>
          </a:bodyPr>
          <a:lstStyle/>
          <a:p>
            <a:r>
              <a:rPr lang="cs-CZ" sz="4800" b="1" dirty="0">
                <a:solidFill>
                  <a:srgbClr val="0070C0"/>
                </a:solidFill>
                <a:latin typeface="Tw Cen MT" panose="020B0602020104020603" pitchFamily="34" charset="-18"/>
              </a:rPr>
              <a:t>Dlouhodobý majetek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512168"/>
            <a:ext cx="8359248" cy="5345832"/>
          </a:xfrm>
        </p:spPr>
        <p:txBody>
          <a:bodyPr>
            <a:normAutofit/>
          </a:bodyPr>
          <a:lstStyle/>
          <a:p>
            <a:pPr marL="923680" lvl="1" indent="-571500" algn="just">
              <a:buClr>
                <a:srgbClr val="0070C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sz="36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Pořízení</a:t>
            </a:r>
          </a:p>
          <a:p>
            <a:pPr marL="923680" lvl="1" indent="-571500" algn="just">
              <a:buClr>
                <a:srgbClr val="0070C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sz="3600" b="1" dirty="0">
                <a:solidFill>
                  <a:srgbClr val="0070C0"/>
                </a:solidFill>
                <a:latin typeface="Tw Cen MT" panose="020B0602020104020603" pitchFamily="34" charset="-18"/>
                <a:ea typeface="Times New Roman" panose="02020603050405020304" pitchFamily="18" charset="0"/>
                <a:cs typeface="Arial" panose="020B0604020202020204" pitchFamily="34" charset="0"/>
              </a:rPr>
              <a:t>L</a:t>
            </a:r>
            <a:r>
              <a:rPr lang="cs-CZ" sz="36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easing</a:t>
            </a:r>
            <a:endParaRPr lang="cs-CZ" sz="3600" b="1" dirty="0">
              <a:solidFill>
                <a:srgbClr val="0070C0"/>
              </a:solidFill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923680" lvl="1" indent="-571500" algn="just">
              <a:buClr>
                <a:srgbClr val="0070C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sz="36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Odpisy</a:t>
            </a:r>
            <a:endParaRPr lang="cs-CZ" sz="3600" b="1" dirty="0">
              <a:solidFill>
                <a:srgbClr val="0070C0"/>
              </a:solidFill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923680" lvl="1" indent="-571500" algn="just">
              <a:buClr>
                <a:srgbClr val="0070C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sz="36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Způsoby vyřazení DM</a:t>
            </a:r>
          </a:p>
          <a:p>
            <a:pPr marL="352180" lvl="1" indent="0" algn="just">
              <a:buClr>
                <a:srgbClr val="0070C0"/>
              </a:buClr>
              <a:buSzPct val="80000"/>
              <a:buNone/>
            </a:pPr>
            <a:endParaRPr lang="cs-CZ" sz="36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23680" lvl="1" indent="-571500"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cs-CZ" sz="3600" dirty="0">
              <a:solidFill>
                <a:schemeClr val="tx1"/>
              </a:solidFill>
              <a:latin typeface="Tw Cen MT" panose="020B0602020104020603" pitchFamily="34" charset="-18"/>
            </a:endParaRPr>
          </a:p>
          <a:p>
            <a:pPr marL="0" indent="0">
              <a:buClr>
                <a:srgbClr val="0070C0"/>
              </a:buClr>
              <a:buNone/>
            </a:pPr>
            <a:endParaRPr lang="cs-CZ" sz="3600" dirty="0">
              <a:solidFill>
                <a:schemeClr val="tx1"/>
              </a:solidFill>
              <a:effectLst/>
              <a:latin typeface="Tw Cen MT" panose="020B0602020104020603" pitchFamily="34" charset="-18"/>
            </a:endParaRPr>
          </a:p>
          <a:p>
            <a:pPr marL="0" indent="0">
              <a:buClr>
                <a:srgbClr val="0070C0"/>
              </a:buClr>
              <a:buNone/>
            </a:pPr>
            <a:endParaRPr lang="cs-CZ" sz="3600" dirty="0">
              <a:solidFill>
                <a:schemeClr val="tx1"/>
              </a:solidFill>
              <a:effectLst/>
              <a:latin typeface="Tw Cen MT" panose="020B0602020104020603" pitchFamily="34" charset="-18"/>
            </a:endParaRPr>
          </a:p>
        </p:txBody>
      </p:sp>
      <p:pic>
        <p:nvPicPr>
          <p:cNvPr id="1026" name="Picture 2" descr="Proč bychom měli rozumět účetnictví? | Profinit">
            <a:extLst>
              <a:ext uri="{FF2B5EF4-FFF2-40B4-BE49-F238E27FC236}">
                <a16:creationId xmlns:a16="http://schemas.microsoft.com/office/drawing/2014/main" id="{5F012092-2D63-4644-905A-8992B2631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139368"/>
            <a:ext cx="3600400" cy="2412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8229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449DD7-C30A-44F7-9C5D-CD416744B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Druhy opotřebení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6CD1B82-FAEF-4C3D-B456-0F7511FE8E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351840" cy="5213176"/>
          </a:xfrm>
        </p:spPr>
        <p:txBody>
          <a:bodyPr>
            <a:normAutofit fontScale="77500" lnSpcReduction="20000"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cs-CZ" sz="4600" b="1" dirty="0">
                <a:solidFill>
                  <a:srgbClr val="FF0000"/>
                </a:solidFill>
              </a:rPr>
              <a:t>fyzické opotřebení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3100" dirty="0"/>
              <a:t>fyzické opotřebení </a:t>
            </a:r>
            <a:r>
              <a:rPr lang="cs-CZ" sz="3100" b="1" dirty="0">
                <a:solidFill>
                  <a:srgbClr val="0070C0"/>
                </a:solidFill>
              </a:rPr>
              <a:t>označuje technický stav daného majetku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3100" dirty="0"/>
              <a:t>v případě automobilu může být fyzicky opotřeben např. lak nebo součástka v motoru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3100" dirty="0"/>
              <a:t>fyzicky, na rozdíl od morálního opotřebení, nemusí být majetek opotřebováván neustále</a:t>
            </a:r>
          </a:p>
          <a:p>
            <a:pPr marL="366713" lvl="1" indent="0">
              <a:buClr>
                <a:srgbClr val="0070C0"/>
              </a:buClr>
              <a:buNone/>
            </a:pPr>
            <a:endParaRPr lang="cs-CZ" sz="13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cs-CZ" sz="4100" b="1" dirty="0">
                <a:solidFill>
                  <a:srgbClr val="FF0000"/>
                </a:solidFill>
              </a:rPr>
              <a:t>morální opotřebení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3100" dirty="0"/>
              <a:t>morální opotřebení </a:t>
            </a:r>
            <a:r>
              <a:rPr lang="cs-CZ" sz="3100" b="1" dirty="0">
                <a:solidFill>
                  <a:srgbClr val="0070C0"/>
                </a:solidFill>
              </a:rPr>
              <a:t>označuje technickou zastaralost daného majetku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3100" dirty="0"/>
              <a:t>nezávisle na jeho fyzickém stavu je veškerý majetek neustále morálně opotřebováván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3100" dirty="0"/>
              <a:t>např. starý trabant či černobílý televizor, jejichž fyzický stav je naprosto v pořádku, jsou přesto morálně velmi opotřebeny </a:t>
            </a:r>
          </a:p>
        </p:txBody>
      </p:sp>
    </p:spTree>
    <p:extLst>
      <p:ext uri="{BB962C8B-B14F-4D97-AF65-F5344CB8AC3E}">
        <p14:creationId xmlns:p14="http://schemas.microsoft.com/office/powerpoint/2010/main" val="3203117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3A8432-6BCC-4983-BD37-8A3BCF535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Druhy opotřebení DM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B13979A-6352-4FC5-9F92-B937980B99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423848" cy="5213176"/>
          </a:xfrm>
        </p:spPr>
        <p:txBody>
          <a:bodyPr>
            <a:normAutofit/>
          </a:bodyPr>
          <a:lstStyle/>
          <a:p>
            <a:pPr marL="0" lvl="0" indent="0" algn="l">
              <a:buNone/>
            </a:pPr>
            <a:r>
              <a:rPr lang="cs-CZ" sz="2400" b="1" u="sng" dirty="0">
                <a:solidFill>
                  <a:srgbClr val="0070C0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C</a:t>
            </a:r>
            <a:r>
              <a:rPr lang="cs-CZ" sz="2400" b="1" u="sng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o vyjadřují odpisy a co to jsou oprávky:</a:t>
            </a:r>
          </a:p>
          <a:p>
            <a:pPr marL="0" lvl="0" indent="0" algn="l">
              <a:buNone/>
            </a:pPr>
            <a:endParaRPr lang="cs-CZ" sz="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 algn="just">
              <a:buClr>
                <a:srgbClr val="FF0000"/>
              </a:buClr>
              <a:buSzPts val="1200"/>
              <a:buFont typeface="Wingdings" panose="05000000000000000000" pitchFamily="2" charset="2"/>
              <a:buChar char="q"/>
            </a:pPr>
            <a:r>
              <a:rPr lang="cs-CZ" sz="24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  <a:cs typeface="Arial" panose="020B0604020202020204" pitchFamily="34" charset="0"/>
              </a:rPr>
              <a:t>Odpisy</a:t>
            </a: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  <a:cs typeface="Arial" panose="020B0604020202020204" pitchFamily="34" charset="0"/>
              </a:rPr>
              <a:t> vyjadřují fyzické a morální opotřebení DM v korunách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 algn="just">
              <a:buClr>
                <a:srgbClr val="FF0000"/>
              </a:buClr>
              <a:buSzPts val="1200"/>
              <a:buFont typeface="Wingdings" panose="05000000000000000000" pitchFamily="2" charset="2"/>
              <a:buChar char="q"/>
            </a:pPr>
            <a:r>
              <a:rPr lang="cs-CZ" sz="24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  <a:cs typeface="Arial" panose="020B0604020202020204" pitchFamily="34" charset="0"/>
              </a:rPr>
              <a:t>Oprávky</a:t>
            </a: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  <a:cs typeface="Arial" panose="020B0604020202020204" pitchFamily="34" charset="0"/>
              </a:rPr>
              <a:t> jsou součet odpisů v jednotlivých letech (kumulace)</a:t>
            </a:r>
            <a:endParaRPr lang="cs-CZ" sz="24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buClr>
                <a:srgbClr val="FF0000"/>
              </a:buClr>
              <a:buSzPts val="1200"/>
              <a:buNone/>
            </a:pPr>
            <a:endParaRPr lang="cs-CZ" sz="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l">
              <a:buNone/>
            </a:pPr>
            <a:r>
              <a:rPr lang="cs-CZ" sz="2400" b="1" u="sng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Co je to zůstatková cena:</a:t>
            </a:r>
            <a:endParaRPr lang="cs-CZ" sz="2400" u="sng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l">
              <a:buNone/>
            </a:pPr>
            <a:endParaRPr lang="cs-CZ" sz="500" b="1" u="sng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l">
              <a:buNone/>
            </a:pPr>
            <a:r>
              <a:rPr lang="cs-CZ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</a:t>
            </a:r>
            <a:r>
              <a:rPr lang="cs-CZ" sz="32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ZC = vstupní cena (PC) – oprávky</a:t>
            </a:r>
          </a:p>
          <a:p>
            <a:pPr marL="0" lvl="0" indent="0" algn="l">
              <a:buNone/>
            </a:pPr>
            <a:endParaRPr lang="cs-CZ" sz="105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l">
              <a:buNone/>
            </a:pPr>
            <a:r>
              <a:rPr lang="cs-CZ" sz="2800" b="1" u="sng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Jaké známe druhy odpisů:</a:t>
            </a:r>
            <a:endParaRPr lang="cs-CZ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FF000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24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Daňové</a:t>
            </a: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– stanovuje zákon o dani z příjmů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FF000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24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Účetní</a:t>
            </a: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– stanovuje účetní jednotka sama, lépe vyjadřuje opotřebení DM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1129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06C6E0-99B8-4F1F-A161-B03B51D80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Odpisové skupiny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EC7CCDC-7D10-49E6-8EE1-C4D190940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1" cy="5257800"/>
          </a:xfrm>
        </p:spPr>
        <p:txBody>
          <a:bodyPr/>
          <a:lstStyle/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Pro potřeby odepisování je DM rozdělen do 6 skupin, a to dle délky odepisování 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Nejkratší dobou jsou 3 roky, nejdelší dobou je 50 let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395EFF93-BC9D-44F0-B331-5011701C8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2" name="Tabulka 12">
            <a:extLst>
              <a:ext uri="{FF2B5EF4-FFF2-40B4-BE49-F238E27FC236}">
                <a16:creationId xmlns:a16="http://schemas.microsoft.com/office/drawing/2014/main" id="{B1210AA5-5428-4370-B9D8-3B61DCB18A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072002"/>
              </p:ext>
            </p:extLst>
          </p:nvPr>
        </p:nvGraphicFramePr>
        <p:xfrm>
          <a:off x="287524" y="3387348"/>
          <a:ext cx="8568952" cy="322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3118">
                  <a:extLst>
                    <a:ext uri="{9D8B030D-6E8A-4147-A177-3AD203B41FA5}">
                      <a16:colId xmlns:a16="http://schemas.microsoft.com/office/drawing/2014/main" val="2625801512"/>
                    </a:ext>
                  </a:extLst>
                </a:gridCol>
                <a:gridCol w="2142517">
                  <a:extLst>
                    <a:ext uri="{9D8B030D-6E8A-4147-A177-3AD203B41FA5}">
                      <a16:colId xmlns:a16="http://schemas.microsoft.com/office/drawing/2014/main" val="1686422593"/>
                    </a:ext>
                  </a:extLst>
                </a:gridCol>
                <a:gridCol w="4653317">
                  <a:extLst>
                    <a:ext uri="{9D8B030D-6E8A-4147-A177-3AD203B41FA5}">
                      <a16:colId xmlns:a16="http://schemas.microsoft.com/office/drawing/2014/main" val="32635678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Odpisová skupina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Min.doba</a:t>
                      </a:r>
                      <a:r>
                        <a:rPr lang="cs-CZ" dirty="0"/>
                        <a:t> odpisování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příklady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316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 roky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kancelářské stroje a počítače, televizní kamery 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1276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 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automobily, rozhlasové a televizní přijímače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066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 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klimatizační zařízení, kotle pro ústřední vytápění, jeřáby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9275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 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budovy ze dřeva a plastů, oplocení budov a ing. staveb 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504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 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výrobní budovy, komunikace (silnice, mosty, tunely aj.)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7717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50 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administrativní budovy, budovy hotelů, obchodních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domů, škol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8617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0673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604D15-A898-4E66-945F-9339D06E8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Pravidla odepisování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EFEAF88-D92B-4EC3-BFDA-45907989B5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1" cy="5257800"/>
          </a:xfrm>
        </p:spPr>
        <p:txBody>
          <a:bodyPr>
            <a:normAutofit/>
          </a:bodyPr>
          <a:lstStyle/>
          <a:p>
            <a:pPr lvl="0" algn="l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3200" dirty="0">
                <a:latin typeface="Tw Cen MT" panose="020B0602020104020603" pitchFamily="34" charset="-18"/>
                <a:ea typeface="Times New Roman" panose="02020603050405020304" pitchFamily="18" charset="0"/>
              </a:rPr>
              <a:t>o</a:t>
            </a:r>
            <a:r>
              <a:rPr lang="cs-CZ" sz="32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depisuje se </a:t>
            </a:r>
            <a:r>
              <a:rPr lang="cs-CZ" sz="32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pouze vlastní majetek</a:t>
            </a:r>
            <a:endParaRPr lang="cs-CZ" sz="32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l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3200" b="1" dirty="0">
                <a:solidFill>
                  <a:srgbClr val="FF0000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n</a:t>
            </a:r>
            <a:r>
              <a:rPr lang="cs-CZ" sz="32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eodepisují se pozemky, umělecká díla a sbírky</a:t>
            </a:r>
            <a:endParaRPr lang="cs-CZ" sz="32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l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2800" b="1" dirty="0">
                <a:solidFill>
                  <a:srgbClr val="FF0000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o</a:t>
            </a:r>
            <a:r>
              <a:rPr lang="cs-CZ" sz="28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depisuje se do výše 100% pořizovací ceny  (PC)</a:t>
            </a:r>
            <a:endParaRPr lang="cs-CZ" sz="2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l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3200" dirty="0">
                <a:latin typeface="Tw Cen MT" panose="020B0602020104020603" pitchFamily="34" charset="-18"/>
                <a:ea typeface="Times New Roman" panose="02020603050405020304" pitchFamily="18" charset="0"/>
              </a:rPr>
              <a:t>v</a:t>
            </a:r>
            <a:r>
              <a:rPr lang="cs-CZ" sz="32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lastník má právo odepisovat, ale není to jeho povinnost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l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3200" dirty="0">
                <a:latin typeface="Tw Cen MT" panose="020B0602020104020603" pitchFamily="34" charset="-18"/>
                <a:ea typeface="Times New Roman" panose="02020603050405020304" pitchFamily="18" charset="0"/>
              </a:rPr>
              <a:t>v</a:t>
            </a:r>
            <a:r>
              <a:rPr lang="cs-CZ" sz="32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ypočítávají se </a:t>
            </a:r>
            <a:r>
              <a:rPr lang="cs-CZ" sz="32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1x ročně</a:t>
            </a:r>
            <a:r>
              <a:rPr lang="cs-CZ" sz="3200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</a:t>
            </a:r>
            <a:r>
              <a:rPr lang="cs-CZ" sz="32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a nezáleží na datu pořízení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l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3200" dirty="0">
                <a:latin typeface="Tw Cen MT" panose="020B0602020104020603" pitchFamily="34" charset="-18"/>
                <a:ea typeface="Times New Roman" panose="02020603050405020304" pitchFamily="18" charset="0"/>
              </a:rPr>
              <a:t>o</a:t>
            </a:r>
            <a:r>
              <a:rPr lang="cs-CZ" sz="32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dpisy se zaokrouhlují na celé koruny nahoru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1907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C8F2A9-BF89-4CAB-99B2-7154DA275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Způsoby odepisování DM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1584945-3CF5-4A02-BA38-B54C6773D7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1" cy="5029200"/>
          </a:xfrm>
        </p:spPr>
        <p:txBody>
          <a:bodyPr>
            <a:normAutofit/>
          </a:bodyPr>
          <a:lstStyle/>
          <a:p>
            <a:pPr marL="342900" indent="-342900">
              <a:buClr>
                <a:srgbClr val="FF000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3200" b="1" dirty="0">
                <a:solidFill>
                  <a:srgbClr val="FF0000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R</a:t>
            </a:r>
            <a:r>
              <a:rPr lang="cs-CZ" sz="32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ovnoměrné</a:t>
            </a:r>
          </a:p>
          <a:p>
            <a:pPr marL="809380" lvl="1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2800" dirty="0">
                <a:latin typeface="Tw Cen MT" panose="020B0602020104020603" pitchFamily="34" charset="-18"/>
                <a:ea typeface="Times New Roman" panose="02020603050405020304" pitchFamily="18" charset="0"/>
              </a:rPr>
              <a:t>k</a:t>
            </a: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romě 1 roku se odepisuje stále stejná částka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9380" lvl="1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2800" dirty="0">
                <a:latin typeface="Tw Cen MT" panose="020B0602020104020603" pitchFamily="34" charset="-18"/>
                <a:ea typeface="Times New Roman" panose="02020603050405020304" pitchFamily="18" charset="0"/>
              </a:rPr>
              <a:t>o</a:t>
            </a: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depisuje se stále z PC (pořizovací ceny)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9380" lvl="1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2800" dirty="0">
                <a:latin typeface="Tw Cen MT" panose="020B0602020104020603" pitchFamily="34" charset="-18"/>
                <a:ea typeface="Times New Roman" panose="02020603050405020304" pitchFamily="18" charset="0"/>
              </a:rPr>
              <a:t>j</a:t>
            </a: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e dána % sazba – viz. tabulka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73258EA-1C9B-4D6A-B272-B86FFEC5F5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065" y="3776246"/>
            <a:ext cx="4315605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                                     PC x % sazba</a:t>
            </a: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2E9DEA6B-F287-4B50-A188-D526E15523C6}"/>
              </a:ext>
            </a:extLst>
          </p:cNvPr>
          <p:cNvCxnSpPr/>
          <p:nvPr/>
        </p:nvCxnSpPr>
        <p:spPr>
          <a:xfrm>
            <a:off x="5080670" y="9625965"/>
            <a:ext cx="1181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6">
            <a:extLst>
              <a:ext uri="{FF2B5EF4-FFF2-40B4-BE49-F238E27FC236}">
                <a16:creationId xmlns:a16="http://schemas.microsoft.com/office/drawing/2014/main" id="{90DC6A92-FE00-4125-A7F5-58CEACC166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648" y="3933056"/>
            <a:ext cx="383951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                </a:t>
            </a: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Vzorec:   o </a:t>
            </a: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= </a:t>
            </a:r>
            <a:endParaRPr kumimoji="0" lang="cs-CZ" altLang="cs-CZ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                                                    100 </a:t>
            </a:r>
            <a:endParaRPr kumimoji="0" lang="cs-CZ" alt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BF67E3D5-C800-4643-BF96-E60CD77EB64F}"/>
              </a:ext>
            </a:extLst>
          </p:cNvPr>
          <p:cNvCxnSpPr>
            <a:cxnSpLocks/>
          </p:cNvCxnSpPr>
          <p:nvPr/>
        </p:nvCxnSpPr>
        <p:spPr>
          <a:xfrm>
            <a:off x="3347864" y="4221088"/>
            <a:ext cx="1685417" cy="0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round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0" name="TextovéPole 9">
            <a:extLst>
              <a:ext uri="{FF2B5EF4-FFF2-40B4-BE49-F238E27FC236}">
                <a16:creationId xmlns:a16="http://schemas.microsoft.com/office/drawing/2014/main" id="{9A8D2176-A2FB-4249-9A55-1B2D25201C83}"/>
              </a:ext>
            </a:extLst>
          </p:cNvPr>
          <p:cNvSpPr txBox="1"/>
          <p:nvPr/>
        </p:nvSpPr>
        <p:spPr>
          <a:xfrm>
            <a:off x="612648" y="4965412"/>
            <a:ext cx="5039472" cy="584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342900" indent="-342900">
              <a:buClr>
                <a:srgbClr val="FF000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3200" b="1" dirty="0">
                <a:solidFill>
                  <a:srgbClr val="FF0000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Nerovnoměrné (zrychlené)</a:t>
            </a:r>
            <a:endParaRPr lang="cs-CZ" sz="3200" b="1" dirty="0">
              <a:solidFill>
                <a:srgbClr val="FF0000"/>
              </a:solidFill>
              <a:effectLst/>
              <a:latin typeface="Tw Cen MT" panose="020B0602020104020603" pitchFamily="34" charset="-18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805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A893E5-0B0B-4D36-87F7-211E9B693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Tabulka rovnoměrného odpisování</a:t>
            </a:r>
          </a:p>
        </p:txBody>
      </p:sp>
      <p:graphicFrame>
        <p:nvGraphicFramePr>
          <p:cNvPr id="8" name="Tabulka 8">
            <a:extLst>
              <a:ext uri="{FF2B5EF4-FFF2-40B4-BE49-F238E27FC236}">
                <a16:creationId xmlns:a16="http://schemas.microsoft.com/office/drawing/2014/main" id="{158631DC-5008-4170-8DBE-ACCF915799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013304"/>
              </p:ext>
            </p:extLst>
          </p:nvPr>
        </p:nvGraphicFramePr>
        <p:xfrm>
          <a:off x="971600" y="1844824"/>
          <a:ext cx="7632849" cy="4176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4283">
                  <a:extLst>
                    <a:ext uri="{9D8B030D-6E8A-4147-A177-3AD203B41FA5}">
                      <a16:colId xmlns:a16="http://schemas.microsoft.com/office/drawing/2014/main" val="1201006291"/>
                    </a:ext>
                  </a:extLst>
                </a:gridCol>
                <a:gridCol w="2544283">
                  <a:extLst>
                    <a:ext uri="{9D8B030D-6E8A-4147-A177-3AD203B41FA5}">
                      <a16:colId xmlns:a16="http://schemas.microsoft.com/office/drawing/2014/main" val="3905688643"/>
                    </a:ext>
                  </a:extLst>
                </a:gridCol>
                <a:gridCol w="2544283">
                  <a:extLst>
                    <a:ext uri="{9D8B030D-6E8A-4147-A177-3AD203B41FA5}">
                      <a16:colId xmlns:a16="http://schemas.microsoft.com/office/drawing/2014/main" val="174905453"/>
                    </a:ext>
                  </a:extLst>
                </a:gridCol>
              </a:tblGrid>
              <a:tr h="596638">
                <a:tc>
                  <a:txBody>
                    <a:bodyPr/>
                    <a:lstStyle/>
                    <a:p>
                      <a:r>
                        <a:rPr lang="cs-CZ" dirty="0"/>
                        <a:t>Odpisová skupina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1. Rok odpisování v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Další roky odpisování v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2189934"/>
                  </a:ext>
                </a:extLst>
              </a:tr>
              <a:tr h="596638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3531724"/>
                  </a:ext>
                </a:extLst>
              </a:tr>
              <a:tr h="596638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22,25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132311"/>
                  </a:ext>
                </a:extLst>
              </a:tr>
              <a:tr h="596638"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748071"/>
                  </a:ext>
                </a:extLst>
              </a:tr>
              <a:tr h="596638"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2,15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5,15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19177"/>
                  </a:ext>
                </a:extLst>
              </a:tr>
              <a:tr h="596638"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5965594"/>
                  </a:ext>
                </a:extLst>
              </a:tr>
              <a:tr h="596638">
                <a:tc>
                  <a:txBody>
                    <a:bodyPr/>
                    <a:lstStyle/>
                    <a:p>
                      <a:r>
                        <a:rPr lang="cs-CZ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1,02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2,02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2879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3569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A3D233-143A-496E-8126-BB97EDEFC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Zrychlené odepisování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03740BC-3D5B-48B4-B80A-3665E2BD0B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423848" cy="5141168"/>
          </a:xfrm>
        </p:spPr>
        <p:txBody>
          <a:bodyPr>
            <a:normAutofit/>
          </a:bodyPr>
          <a:lstStyle/>
          <a:p>
            <a:pPr lvl="0" algn="l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2800" dirty="0">
                <a:latin typeface="Tw Cen MT" panose="020B0602020104020603" pitchFamily="34" charset="-18"/>
                <a:ea typeface="Times New Roman" panose="02020603050405020304" pitchFamily="18" charset="0"/>
              </a:rPr>
              <a:t>v</a:t>
            </a: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 prvních letech se odepisuje částka vyšší, v následujících letech částka nižší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l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2800" dirty="0">
                <a:latin typeface="Tw Cen MT" panose="020B0602020104020603" pitchFamily="34" charset="-18"/>
                <a:ea typeface="Times New Roman" panose="02020603050405020304" pitchFamily="18" charset="0"/>
              </a:rPr>
              <a:t>o</a:t>
            </a: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depisuje se ze zůstatkové ceny (ZC)   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l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2800" dirty="0">
                <a:latin typeface="Tw Cen MT" panose="020B0602020104020603" pitchFamily="34" charset="-18"/>
                <a:ea typeface="Times New Roman" panose="02020603050405020304" pitchFamily="18" charset="0"/>
              </a:rPr>
              <a:t>j</a:t>
            </a: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sou dány koeficienty – viz. tabulka níže</a:t>
            </a:r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54640FF3-2B9A-40D7-8E86-350DED3A3D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681570"/>
              </p:ext>
            </p:extLst>
          </p:nvPr>
        </p:nvGraphicFramePr>
        <p:xfrm>
          <a:off x="1080699" y="3717032"/>
          <a:ext cx="7217298" cy="2745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5766">
                  <a:extLst>
                    <a:ext uri="{9D8B030D-6E8A-4147-A177-3AD203B41FA5}">
                      <a16:colId xmlns:a16="http://schemas.microsoft.com/office/drawing/2014/main" val="3928099539"/>
                    </a:ext>
                  </a:extLst>
                </a:gridCol>
                <a:gridCol w="2405766">
                  <a:extLst>
                    <a:ext uri="{9D8B030D-6E8A-4147-A177-3AD203B41FA5}">
                      <a16:colId xmlns:a16="http://schemas.microsoft.com/office/drawing/2014/main" val="3720460039"/>
                    </a:ext>
                  </a:extLst>
                </a:gridCol>
                <a:gridCol w="2405766">
                  <a:extLst>
                    <a:ext uri="{9D8B030D-6E8A-4147-A177-3AD203B41FA5}">
                      <a16:colId xmlns:a16="http://schemas.microsoft.com/office/drawing/2014/main" val="26556476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 dirty="0"/>
                        <a:t>Odpisová skupina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Koeficient pro 1. Rok odpisování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Koeficienty pro další roky odpisování v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289016"/>
                  </a:ext>
                </a:extLst>
              </a:tr>
              <a:tr h="371192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1612596"/>
                  </a:ext>
                </a:extLst>
              </a:tr>
              <a:tr h="371192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821292"/>
                  </a:ext>
                </a:extLst>
              </a:tr>
              <a:tr h="371192"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634077"/>
                  </a:ext>
                </a:extLst>
              </a:tr>
              <a:tr h="371192"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461150"/>
                  </a:ext>
                </a:extLst>
              </a:tr>
              <a:tr h="371192"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6017258"/>
                  </a:ext>
                </a:extLst>
              </a:tr>
              <a:tr h="371192">
                <a:tc>
                  <a:txBody>
                    <a:bodyPr/>
                    <a:lstStyle/>
                    <a:p>
                      <a:r>
                        <a:rPr lang="cs-CZ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48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8757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5BA648-684E-4A0B-A635-FBF5A5C8A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Vzorce pro zrychlené odepisování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9907B33-7A0B-4E88-8855-3AFF8B5710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0070C0"/>
                </a:solidFill>
              </a:rPr>
              <a:t>                                     PC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70C0"/>
                </a:solidFill>
              </a:rPr>
              <a:t>             1 rok    O</a:t>
            </a:r>
            <a:r>
              <a:rPr lang="cs-CZ" b="1" baseline="-25000" dirty="0">
                <a:solidFill>
                  <a:srgbClr val="0070C0"/>
                </a:solidFill>
              </a:rPr>
              <a:t>1</a:t>
            </a:r>
            <a:r>
              <a:rPr lang="cs-CZ" b="1" dirty="0">
                <a:solidFill>
                  <a:srgbClr val="0070C0"/>
                </a:solidFill>
              </a:rPr>
              <a:t>=    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70C0"/>
                </a:solidFill>
              </a:rPr>
              <a:t>                                     K</a:t>
            </a:r>
            <a:r>
              <a:rPr lang="cs-CZ" b="1" baseline="-25000" dirty="0">
                <a:solidFill>
                  <a:srgbClr val="0070C0"/>
                </a:solidFill>
              </a:rPr>
              <a:t>1</a:t>
            </a:r>
          </a:p>
          <a:p>
            <a:pPr marL="0" indent="0">
              <a:buNone/>
            </a:pPr>
            <a:endParaRPr lang="cs-CZ" b="1" dirty="0">
              <a:solidFill>
                <a:srgbClr val="0070C0"/>
              </a:solidFill>
            </a:endParaRPr>
          </a:p>
          <a:p>
            <a:r>
              <a:rPr lang="cs-CZ" b="1" dirty="0">
                <a:solidFill>
                  <a:srgbClr val="0070C0"/>
                </a:solidFill>
              </a:rPr>
              <a:t>                                 2 x ZC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70C0"/>
                </a:solidFill>
              </a:rPr>
              <a:t>          Další rok O</a:t>
            </a:r>
            <a:r>
              <a:rPr lang="cs-CZ" b="1" baseline="-25000" dirty="0">
                <a:solidFill>
                  <a:srgbClr val="0070C0"/>
                </a:solidFill>
              </a:rPr>
              <a:t>x</a:t>
            </a:r>
            <a:r>
              <a:rPr lang="cs-CZ" b="1" dirty="0">
                <a:solidFill>
                  <a:srgbClr val="0070C0"/>
                </a:solidFill>
              </a:rPr>
              <a:t> =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70C0"/>
                </a:solidFill>
              </a:rPr>
              <a:t>                                    K</a:t>
            </a:r>
            <a:r>
              <a:rPr lang="cs-CZ" b="1" baseline="-25000" dirty="0">
                <a:solidFill>
                  <a:srgbClr val="0070C0"/>
                </a:solidFill>
              </a:rPr>
              <a:t>x</a:t>
            </a:r>
            <a:r>
              <a:rPr lang="cs-CZ" b="1" dirty="0">
                <a:solidFill>
                  <a:srgbClr val="0070C0"/>
                </a:solidFill>
              </a:rPr>
              <a:t> - n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n… počet let po které se již odepisovalo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58593D72-6E25-4B78-80F8-0FA2BEC573FA}"/>
              </a:ext>
            </a:extLst>
          </p:cNvPr>
          <p:cNvCxnSpPr>
            <a:cxnSpLocks/>
          </p:cNvCxnSpPr>
          <p:nvPr/>
        </p:nvCxnSpPr>
        <p:spPr>
          <a:xfrm>
            <a:off x="3923928" y="2276872"/>
            <a:ext cx="1224136" cy="0"/>
          </a:xfrm>
          <a:prstGeom prst="line">
            <a:avLst/>
          </a:prstGeom>
          <a:noFill/>
          <a:ln w="38100" cap="flat">
            <a:solidFill>
              <a:srgbClr val="0070C0"/>
            </a:solidFill>
            <a:prstDash val="solid"/>
            <a:round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8C53E062-3B8F-452D-B61D-0146FAA6F09D}"/>
              </a:ext>
            </a:extLst>
          </p:cNvPr>
          <p:cNvCxnSpPr>
            <a:cxnSpLocks/>
          </p:cNvCxnSpPr>
          <p:nvPr/>
        </p:nvCxnSpPr>
        <p:spPr>
          <a:xfrm>
            <a:off x="4067944" y="4293096"/>
            <a:ext cx="1224136" cy="0"/>
          </a:xfrm>
          <a:prstGeom prst="line">
            <a:avLst/>
          </a:prstGeom>
          <a:noFill/>
          <a:ln w="38100" cap="flat">
            <a:solidFill>
              <a:srgbClr val="0070C0"/>
            </a:solidFill>
            <a:prstDash val="solid"/>
            <a:round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362946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FBFE56-BEB7-4E81-9423-CA931A751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Důvody vyřazení DM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CD10E12-87D8-4E78-8F46-D7B7B66905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1" cy="5141168"/>
          </a:xfrm>
        </p:spPr>
        <p:txBody>
          <a:bodyPr>
            <a:normAutofit fontScale="92500"/>
          </a:bodyPr>
          <a:lstStyle/>
          <a:p>
            <a:pPr lvl="0" algn="l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cs-CZ" sz="43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prodej</a:t>
            </a:r>
            <a:r>
              <a:rPr lang="cs-CZ" sz="43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</a:t>
            </a:r>
            <a:r>
              <a:rPr lang="cs-CZ" sz="39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(daňově uznatelný náklad)</a:t>
            </a:r>
            <a:endParaRPr lang="cs-CZ" sz="3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l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cs-CZ" sz="43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opotřebení</a:t>
            </a:r>
            <a:r>
              <a:rPr lang="cs-CZ" sz="43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</a:t>
            </a:r>
            <a:r>
              <a:rPr lang="cs-CZ" sz="39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(daňově uznatelné náklad)</a:t>
            </a:r>
            <a:endParaRPr lang="cs-CZ" sz="4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l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cs-CZ" sz="43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manka a škody</a:t>
            </a:r>
            <a:r>
              <a:rPr lang="cs-CZ" sz="4300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</a:t>
            </a:r>
            <a:r>
              <a:rPr lang="cs-CZ" sz="39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(daňově uznatelný do výše náhrady od pojišťovny)</a:t>
            </a:r>
            <a:endParaRPr lang="cs-CZ" sz="3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l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cs-CZ" sz="43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darování</a:t>
            </a:r>
            <a:r>
              <a:rPr lang="cs-CZ" sz="43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</a:t>
            </a:r>
            <a:r>
              <a:rPr lang="cs-CZ" sz="39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(daňově neuznatelný náklad)</a:t>
            </a:r>
            <a:endParaRPr lang="cs-CZ" sz="4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l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cs-CZ" sz="43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převod do osobního vlastnictví</a:t>
            </a:r>
            <a:r>
              <a:rPr lang="cs-CZ" sz="4300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</a:t>
            </a:r>
            <a:r>
              <a:rPr lang="cs-CZ" sz="39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(daňově neuznatelný náklad)</a:t>
            </a:r>
            <a:endParaRPr lang="cs-CZ" sz="3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1775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DF5D43-9268-477C-B13A-2EC0969FB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solidFill>
                  <a:srgbClr val="0070C0"/>
                </a:solidFill>
              </a:rPr>
              <a:t>Účtování vyřazení DM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75B761D-78EC-4AE4-A95A-9BA9FBAD1A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1" cy="5141168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0070C0"/>
                </a:solidFill>
              </a:rPr>
              <a:t>DM je zcela odepsán</a:t>
            </a:r>
          </a:p>
          <a:p>
            <a:pPr marL="0" indent="0">
              <a:buNone/>
            </a:pPr>
            <a:endParaRPr lang="cs-CZ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0070C0"/>
                </a:solidFill>
              </a:rPr>
              <a:t>DM není zcela odepsán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800" dirty="0">
                <a:solidFill>
                  <a:schemeClr val="tx1"/>
                </a:solidFill>
              </a:rPr>
              <a:t>Zaúčtování řádného odpisu ve výši ½ částky odpisu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800" dirty="0">
                <a:solidFill>
                  <a:schemeClr val="tx1"/>
                </a:solidFill>
              </a:rPr>
              <a:t>Zaúčtování zůstatkové ceny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800" dirty="0">
                <a:solidFill>
                  <a:schemeClr val="tx1"/>
                </a:solidFill>
              </a:rPr>
              <a:t>Vlastní vyřazení</a:t>
            </a:r>
          </a:p>
          <a:p>
            <a:pPr marL="0" indent="0">
              <a:buNone/>
            </a:pPr>
            <a:endParaRPr lang="cs-CZ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8606CDA6-22F7-43B0-B280-7A6E991CB6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945388"/>
              </p:ext>
            </p:extLst>
          </p:nvPr>
        </p:nvGraphicFramePr>
        <p:xfrm>
          <a:off x="612648" y="2204864"/>
          <a:ext cx="3624064" cy="18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2032">
                  <a:extLst>
                    <a:ext uri="{9D8B030D-6E8A-4147-A177-3AD203B41FA5}">
                      <a16:colId xmlns:a16="http://schemas.microsoft.com/office/drawing/2014/main" val="2737516851"/>
                    </a:ext>
                  </a:extLst>
                </a:gridCol>
                <a:gridCol w="1812032">
                  <a:extLst>
                    <a:ext uri="{9D8B030D-6E8A-4147-A177-3AD203B41FA5}">
                      <a16:colId xmlns:a16="http://schemas.microsoft.com/office/drawing/2014/main" val="227615670"/>
                    </a:ext>
                  </a:extLst>
                </a:gridCol>
              </a:tblGrid>
              <a:tr h="450050">
                <a:tc>
                  <a:txBody>
                    <a:bodyPr/>
                    <a:lstStyle/>
                    <a:p>
                      <a:pPr algn="just"/>
                      <a:r>
                        <a:rPr lang="cs-CZ" dirty="0"/>
                        <a:t>MD                    02X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DM                       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1197575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PS: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0026066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626647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KS: 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9106587"/>
                  </a:ext>
                </a:extLst>
              </a:tr>
            </a:tbl>
          </a:graphicData>
        </a:graphic>
      </p:graphicFrame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178D0DC8-99B7-4ECB-8503-8549A2B72C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524592"/>
              </p:ext>
            </p:extLst>
          </p:nvPr>
        </p:nvGraphicFramePr>
        <p:xfrm>
          <a:off x="4884790" y="2135535"/>
          <a:ext cx="3624064" cy="1879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2032">
                  <a:extLst>
                    <a:ext uri="{9D8B030D-6E8A-4147-A177-3AD203B41FA5}">
                      <a16:colId xmlns:a16="http://schemas.microsoft.com/office/drawing/2014/main" val="2737516851"/>
                    </a:ext>
                  </a:extLst>
                </a:gridCol>
                <a:gridCol w="1812032">
                  <a:extLst>
                    <a:ext uri="{9D8B030D-6E8A-4147-A177-3AD203B41FA5}">
                      <a16:colId xmlns:a16="http://schemas.microsoft.com/office/drawing/2014/main" val="227615670"/>
                    </a:ext>
                  </a:extLst>
                </a:gridCol>
              </a:tblGrid>
              <a:tr h="344320">
                <a:tc>
                  <a:txBody>
                    <a:bodyPr/>
                    <a:lstStyle/>
                    <a:p>
                      <a:r>
                        <a:rPr lang="cs-CZ" dirty="0"/>
                        <a:t>  MD                  08X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Oprávky k DM    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1197575"/>
                  </a:ext>
                </a:extLst>
              </a:tr>
              <a:tr h="508403">
                <a:tc>
                  <a:txBody>
                    <a:bodyPr/>
                    <a:lstStyle/>
                    <a:p>
                      <a:pPr algn="l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PS: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0026066"/>
                  </a:ext>
                </a:extLst>
              </a:tr>
              <a:tr h="508403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626647"/>
                  </a:ext>
                </a:extLst>
              </a:tr>
              <a:tr h="508403">
                <a:tc>
                  <a:txBody>
                    <a:bodyPr/>
                    <a:lstStyle/>
                    <a:p>
                      <a:pPr algn="l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KS: 0,-</a:t>
                      </a:r>
                    </a:p>
                    <a:p>
                      <a:pPr algn="l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9106587"/>
                  </a:ext>
                </a:extLst>
              </a:tr>
            </a:tbl>
          </a:graphicData>
        </a:graphic>
      </p:graphicFrame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D1C055C0-547A-4B6F-ACE9-CADF038B642A}"/>
              </a:ext>
            </a:extLst>
          </p:cNvPr>
          <p:cNvCxnSpPr>
            <a:cxnSpLocks/>
          </p:cNvCxnSpPr>
          <p:nvPr/>
        </p:nvCxnSpPr>
        <p:spPr>
          <a:xfrm>
            <a:off x="2771800" y="3284984"/>
            <a:ext cx="3528392" cy="0"/>
          </a:xfrm>
          <a:prstGeom prst="straightConnector1">
            <a:avLst/>
          </a:prstGeom>
          <a:noFill/>
          <a:ln w="38100" cap="flat">
            <a:solidFill>
              <a:schemeClr val="accent1"/>
            </a:solidFill>
            <a:prstDash val="solid"/>
            <a:round/>
            <a:headEnd type="triangle"/>
            <a:tailEnd type="triangle"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53D6C44D-CAC7-40D3-9E4D-62CD87248D77}"/>
              </a:ext>
            </a:extLst>
          </p:cNvPr>
          <p:cNvSpPr txBox="1"/>
          <p:nvPr/>
        </p:nvSpPr>
        <p:spPr>
          <a:xfrm>
            <a:off x="3300614" y="2890513"/>
            <a:ext cx="3168352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w Cen MT"/>
                <a:ea typeface="Tw Cen MT"/>
                <a:cs typeface="Tw Cen MT"/>
                <a:sym typeface="Tw Cen MT"/>
              </a:rPr>
              <a:t>Protokol o vyřazení DM</a:t>
            </a:r>
          </a:p>
        </p:txBody>
      </p:sp>
    </p:spTree>
    <p:extLst>
      <p:ext uri="{BB962C8B-B14F-4D97-AF65-F5344CB8AC3E}">
        <p14:creationId xmlns:p14="http://schemas.microsoft.com/office/powerpoint/2010/main" val="2727496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7DBCE7-5F6F-49E2-9E4D-77BB86B0B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Vymezení a pořízení DM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C42AA2B-D589-40AE-9C33-A15100C90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7" y="1484784"/>
            <a:ext cx="8351841" cy="5257800"/>
          </a:xfrm>
        </p:spPr>
        <p:txBody>
          <a:bodyPr>
            <a:normAutofit fontScale="92500" lnSpcReduction="10000"/>
          </a:bodyPr>
          <a:lstStyle/>
          <a:p>
            <a:pPr marL="0" lvl="0" indent="0" algn="l">
              <a:buNone/>
            </a:pPr>
            <a:r>
              <a:rPr lang="cs-CZ" sz="2800" b="1" u="sng" dirty="0">
                <a:solidFill>
                  <a:srgbClr val="0070C0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Vymezení</a:t>
            </a:r>
            <a:r>
              <a:rPr lang="cs-CZ" sz="2800" b="1" u="sng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dlouhodobého majetku (DM)?</a:t>
            </a:r>
          </a:p>
          <a:p>
            <a:pPr marL="0" lvl="0" indent="0" algn="l">
              <a:buNone/>
            </a:pPr>
            <a:endParaRPr lang="cs-CZ" sz="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buClr>
                <a:srgbClr val="FF0000"/>
              </a:buClr>
              <a:buSzPct val="61000"/>
              <a:buFont typeface="Wingdings" panose="05000000000000000000" pitchFamily="2" charset="2"/>
              <a:buChar char="§"/>
            </a:pP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Má dobu užití </a:t>
            </a:r>
            <a:r>
              <a:rPr lang="cs-CZ" sz="24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větší než 1 rok</a:t>
            </a:r>
            <a:endParaRPr lang="cs-CZ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buClr>
                <a:srgbClr val="FF0000"/>
              </a:buClr>
              <a:buSzPct val="61000"/>
              <a:buFont typeface="Wingdings" panose="05000000000000000000" pitchFamily="2" charset="2"/>
              <a:buChar char="§"/>
            </a:pP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Pořizovací cena je </a:t>
            </a:r>
            <a:r>
              <a:rPr lang="cs-CZ" sz="24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vyšší než 80.000 Kč </a:t>
            </a:r>
            <a:r>
              <a:rPr lang="cs-CZ" sz="2400" dirty="0">
                <a:solidFill>
                  <a:schemeClr val="tx1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(pro potřeby daňového přiznání pokud chceme DM odepisovat, jinak může být PC i nižší)</a:t>
            </a:r>
          </a:p>
          <a:p>
            <a:pPr lvl="1">
              <a:buClr>
                <a:srgbClr val="FF0000"/>
              </a:buClr>
              <a:buSzPct val="61000"/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Při užívání nemění svoji podstatu – nespotřebovává se, ale opotřebovává se – viz. odpisy </a:t>
            </a:r>
          </a:p>
          <a:p>
            <a:pPr marL="0" lvl="0" indent="0" algn="l">
              <a:buSzPts val="1100"/>
              <a:buNone/>
            </a:pPr>
            <a:endParaRPr lang="cs-CZ" sz="100" dirty="0">
              <a:solidFill>
                <a:schemeClr val="tx1"/>
              </a:solidFill>
              <a:effectLst/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0" lvl="0" indent="0" algn="l">
              <a:buNone/>
            </a:pPr>
            <a:r>
              <a:rPr lang="cs-CZ" sz="2800" b="1" u="sng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Členění DM:</a:t>
            </a:r>
          </a:p>
          <a:p>
            <a:pPr marL="0" lvl="0" indent="0" algn="l">
              <a:buNone/>
            </a:pPr>
            <a:endParaRPr lang="cs-CZ" sz="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9380" lvl="1" indent="-457200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cs-CZ" sz="28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Hmotný</a:t>
            </a:r>
          </a:p>
          <a:p>
            <a:pPr marL="1112146" lvl="2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stavby, pozemky, hmotné movité</a:t>
            </a:r>
            <a:r>
              <a:rPr lang="cs-CZ" sz="2400" dirty="0">
                <a:latin typeface="Tw Cen MT" panose="020B0602020104020603" pitchFamily="34" charset="-18"/>
                <a:ea typeface="Times New Roman" panose="02020603050405020304" pitchFamily="18" charset="0"/>
              </a:rPr>
              <a:t> věci, stáda i zvířata, umělecká díla a sbírky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9380" lvl="1" indent="-457200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cs-CZ" sz="2600" b="1" dirty="0">
                <a:solidFill>
                  <a:srgbClr val="FF0000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Nehmotný</a:t>
            </a:r>
          </a:p>
          <a:p>
            <a:pPr marL="1112146" lvl="2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2200" dirty="0">
                <a:solidFill>
                  <a:schemeClr val="tx1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software, licence, palety a ocenitelná práva, goodwill, know-how</a:t>
            </a:r>
          </a:p>
          <a:p>
            <a:pPr marL="352180" lvl="1" indent="0">
              <a:buClr>
                <a:srgbClr val="FF0000"/>
              </a:buClr>
              <a:buNone/>
            </a:pPr>
            <a:endParaRPr lang="cs-CZ" sz="2600" b="1" dirty="0">
              <a:solidFill>
                <a:srgbClr val="FF0000"/>
              </a:solidFill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352180" lvl="1" indent="0">
              <a:buClr>
                <a:srgbClr val="FF0000"/>
              </a:buClr>
              <a:buNone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725A60D-B309-478B-8B1C-5AAD714D6A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523593"/>
            <a:ext cx="1512168" cy="118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480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2335D3-8562-49FC-83F3-96E99F2A4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Zúčtování zůstatkové ceny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16E106A-236E-4D81-8E77-D29F6FA44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531352" cy="5357192"/>
          </a:xfrm>
        </p:spPr>
        <p:txBody>
          <a:bodyPr/>
          <a:lstStyle/>
          <a:p>
            <a:pPr marL="0" indent="0" algn="just">
              <a:buNone/>
            </a:pPr>
            <a:r>
              <a:rPr lang="cs-CZ" sz="28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Průběh vyřazení                     nákladový účet</a:t>
            </a:r>
          </a:p>
          <a:p>
            <a:pPr marL="0" indent="0" algn="just">
              <a:buNone/>
            </a:pPr>
            <a:endParaRPr lang="cs-CZ" sz="900" b="1" dirty="0">
              <a:solidFill>
                <a:srgbClr val="0070C0"/>
              </a:solidFill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algn="just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28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prodej</a:t>
            </a: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                </a:t>
            </a:r>
            <a:r>
              <a:rPr lang="cs-CZ" sz="20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541 - ZC prodaného DM/641 – tržby z prodeje DM           </a:t>
            </a:r>
            <a:endParaRPr lang="cs-CZ" sz="2800" dirty="0">
              <a:effectLst/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algn="just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28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opotřebení</a:t>
            </a: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         </a:t>
            </a:r>
            <a:r>
              <a:rPr lang="cs-CZ" sz="20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551 - odpisy            </a:t>
            </a:r>
            <a:endParaRPr lang="cs-CZ" sz="2800" dirty="0">
              <a:effectLst/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algn="just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28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manka a škody   </a:t>
            </a:r>
            <a:r>
              <a:rPr lang="cs-CZ" sz="20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549 - manko a škody</a:t>
            </a:r>
            <a:endParaRPr lang="cs-CZ" sz="2800" dirty="0">
              <a:effectLst/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algn="just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28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darování </a:t>
            </a: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           </a:t>
            </a:r>
            <a:r>
              <a:rPr lang="cs-CZ" sz="20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543 -  dary</a:t>
            </a:r>
            <a:endParaRPr lang="cs-CZ" sz="2800" dirty="0">
              <a:effectLst/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28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před do OV          </a:t>
            </a:r>
            <a:r>
              <a:rPr lang="cs-CZ" sz="20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491 - individuální účet podnikatele</a:t>
            </a:r>
            <a:endParaRPr lang="cs-CZ" sz="4000" dirty="0">
              <a:latin typeface="Tw Cen MT" panose="020B06020201040206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235250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E4CA7B-46BB-4468-A16E-5585A2781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Pořízení DM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A04C37F-FA28-47C2-86DD-42B9EC0BCFEC}"/>
              </a:ext>
            </a:extLst>
          </p:cNvPr>
          <p:cNvSpPr txBox="1"/>
          <p:nvPr/>
        </p:nvSpPr>
        <p:spPr>
          <a:xfrm>
            <a:off x="612648" y="1556792"/>
            <a:ext cx="8351840" cy="55707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lvl="0" indent="0" algn="l">
              <a:buNone/>
            </a:pPr>
            <a:endParaRPr lang="cs-CZ" sz="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23680" lvl="1" indent="-57150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36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</a:t>
            </a:r>
            <a:r>
              <a:rPr lang="cs-CZ" sz="32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Nákup od dodavatelů </a:t>
            </a:r>
            <a:endParaRPr lang="cs-CZ" sz="32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23680" lvl="1" indent="-57150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32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Vlastní činnost</a:t>
            </a:r>
            <a:endParaRPr lang="cs-CZ" sz="32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23680" lvl="1" indent="-57150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32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Darování</a:t>
            </a:r>
            <a:endParaRPr lang="cs-CZ" sz="32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23680" lvl="1" indent="-57150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32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Převod z osobního vlastnictví</a:t>
            </a:r>
            <a:endParaRPr lang="cs-CZ" sz="32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23680" lvl="1" indent="-57150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32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Vklad společníků do základního </a:t>
            </a:r>
          </a:p>
          <a:p>
            <a:pPr marL="352180" lvl="1" indent="0">
              <a:buClr>
                <a:srgbClr val="0070C0"/>
              </a:buClr>
            </a:pPr>
            <a:r>
              <a:rPr lang="cs-CZ" sz="3200" b="1" dirty="0">
                <a:solidFill>
                  <a:srgbClr val="0070C0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      </a:t>
            </a:r>
            <a:r>
              <a:rPr lang="cs-CZ" sz="32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kapitálu účetní jednotky</a:t>
            </a:r>
          </a:p>
          <a:p>
            <a:pPr marL="352180" lvl="1" indent="0">
              <a:buClr>
                <a:srgbClr val="FF0000"/>
              </a:buClr>
            </a:pPr>
            <a:endParaRPr lang="cs-CZ" sz="2600" dirty="0"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FF0000"/>
              </a:buClr>
              <a:buFont typeface="Wingdings" panose="05000000000000000000" pitchFamily="2" charset="2"/>
              <a:buChar char="¦"/>
            </a:pPr>
            <a:endParaRPr lang="cs-CZ" sz="2600" dirty="0">
              <a:effectLst/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FF0000"/>
              </a:buClr>
              <a:buFont typeface="Wingdings" panose="05000000000000000000" pitchFamily="2" charset="2"/>
              <a:buChar char="¦"/>
            </a:pPr>
            <a:endParaRPr lang="cs-CZ" sz="2600" dirty="0"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FF0000"/>
              </a:buClr>
              <a:buFont typeface="Wingdings" panose="05000000000000000000" pitchFamily="2" charset="2"/>
              <a:buChar char="¦"/>
            </a:pPr>
            <a:endParaRPr lang="cs-CZ" sz="2600" dirty="0">
              <a:effectLst/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FF0000"/>
              </a:buClr>
              <a:buFont typeface="Wingdings" panose="05000000000000000000" pitchFamily="2" charset="2"/>
              <a:buChar char="¦"/>
            </a:pPr>
            <a:endParaRPr lang="cs-CZ" sz="2600" dirty="0"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352180" lvl="1" indent="0">
              <a:buClr>
                <a:srgbClr val="FF0000"/>
              </a:buClr>
            </a:pPr>
            <a:endParaRPr lang="cs-CZ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6" name="Picture 2" descr="Piko H0 61117 H0 Budova továrny | Conrad.cz">
            <a:extLst>
              <a:ext uri="{FF2B5EF4-FFF2-40B4-BE49-F238E27FC236}">
                <a16:creationId xmlns:a16="http://schemas.microsoft.com/office/drawing/2014/main" id="{61A366A0-64C4-44C6-A158-BFB5581E77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841751"/>
            <a:ext cx="2571750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696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1E4DF3-8BED-4278-8EF4-BF9D989D1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Způsoby ocenění DM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5168A4B-70D8-462B-A6E4-0A945CE13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351840" cy="5257800"/>
          </a:xfrm>
        </p:spPr>
        <p:txBody>
          <a:bodyPr>
            <a:normAutofit lnSpcReduction="10000"/>
          </a:bodyPr>
          <a:lstStyle/>
          <a:p>
            <a:pPr marL="342900" lvl="0" indent="-342900" algn="l">
              <a:buClr>
                <a:srgbClr val="FF000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28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Pořizovací cena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2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6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cena pořízení + vedlejší náklady pořízení </a:t>
            </a:r>
            <a:r>
              <a:rPr lang="cs-CZ" sz="26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(VNP)</a:t>
            </a:r>
          </a:p>
          <a:p>
            <a:pPr lvl="2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600" dirty="0">
                <a:latin typeface="Tw Cen MT" panose="020B0602020104020603" pitchFamily="34" charset="-18"/>
                <a:ea typeface="Times New Roman" panose="02020603050405020304" pitchFamily="18" charset="0"/>
              </a:rPr>
              <a:t>c</a:t>
            </a:r>
            <a:r>
              <a:rPr lang="cs-CZ" sz="26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ena pořízení: cena fakturovaná dodavatelem </a:t>
            </a:r>
          </a:p>
          <a:p>
            <a:pPr lvl="2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6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VNP = doprava, montáž, </a:t>
            </a:r>
            <a:r>
              <a:rPr lang="cs-CZ" sz="2600" dirty="0">
                <a:latin typeface="Tw Cen MT" panose="020B0602020104020603" pitchFamily="34" charset="-18"/>
                <a:ea typeface="Times New Roman" panose="02020603050405020304" pitchFamily="18" charset="0"/>
              </a:rPr>
              <a:t>s</a:t>
            </a:r>
            <a:r>
              <a:rPr lang="cs-CZ" sz="26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eřízení</a:t>
            </a:r>
            <a:endParaRPr lang="cs-CZ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l">
              <a:buClr>
                <a:srgbClr val="FF000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28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Vlastní náklady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2"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6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stanovují se podle kalkulačního vzorce:</a:t>
            </a:r>
          </a:p>
          <a:p>
            <a:pPr marL="685800" lvl="2" indent="0" algn="just">
              <a:buClr>
                <a:srgbClr val="0070C0"/>
              </a:buClr>
              <a:buNone/>
            </a:pPr>
            <a:r>
              <a:rPr lang="cs-CZ" sz="26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   materiál + mzdy + režie</a:t>
            </a:r>
            <a:endParaRPr lang="cs-CZ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6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 </a:t>
            </a:r>
            <a:endParaRPr lang="cs-CZ" sz="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l">
              <a:buClr>
                <a:srgbClr val="FF000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28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Reprodukční cena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2"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6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aktuální tržní cena</a:t>
            </a:r>
          </a:p>
          <a:p>
            <a:pPr lvl="2"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6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stanovuje se kvalifikovaným odhadem (soudní znalec)</a:t>
            </a:r>
            <a:endParaRPr lang="cs-CZ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1968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3920FF-CB90-4B39-B0B4-43E53D5D2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Evidence DM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1539391-5C6F-43FC-BB9D-97B345B8A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1" cy="51411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DM se eviduje na </a:t>
            </a:r>
            <a:r>
              <a:rPr lang="cs-CZ" sz="28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inventárních kartách</a:t>
            </a: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, které mají tyto </a:t>
            </a:r>
            <a:r>
              <a:rPr lang="cs-CZ" sz="28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náležitosti:</a:t>
            </a:r>
            <a:r>
              <a:rPr lang="cs-CZ" sz="1200" b="1" u="none" strike="noStrike" dirty="0">
                <a:solidFill>
                  <a:srgbClr val="2E74B5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 </a:t>
            </a: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98281" lvl="3" indent="-342900">
              <a:buClr>
                <a:srgbClr val="0070C0"/>
              </a:buClr>
              <a:buFont typeface="Wingdings" panose="05000000000000000000" pitchFamily="2" charset="2"/>
              <a:buChar char="¦"/>
            </a:pPr>
            <a:r>
              <a:rPr lang="cs-CZ" sz="32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Název </a:t>
            </a:r>
            <a:r>
              <a:rPr lang="cs-CZ" sz="3200" dirty="0">
                <a:solidFill>
                  <a:schemeClr val="tx1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(popis DM)</a:t>
            </a:r>
            <a:endParaRPr lang="cs-CZ" sz="3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98281" lvl="3" indent="-342900">
              <a:buClr>
                <a:srgbClr val="0070C0"/>
              </a:buClr>
              <a:buFont typeface="Wingdings" panose="05000000000000000000" pitchFamily="2" charset="2"/>
              <a:buChar char="¦"/>
            </a:pPr>
            <a:r>
              <a:rPr lang="cs-CZ" sz="32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Ocenění </a:t>
            </a:r>
            <a:endParaRPr lang="cs-CZ" sz="32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98281" lvl="3" indent="-342900">
              <a:buClr>
                <a:srgbClr val="0070C0"/>
              </a:buClr>
              <a:buFont typeface="Wingdings" panose="05000000000000000000" pitchFamily="2" charset="2"/>
              <a:buChar char="¦"/>
            </a:pPr>
            <a:r>
              <a:rPr lang="cs-CZ" sz="32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Datum a způsob pořízení</a:t>
            </a:r>
            <a:endParaRPr lang="cs-CZ" sz="32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98281" lvl="3" indent="-342900">
              <a:buClr>
                <a:srgbClr val="0070C0"/>
              </a:buClr>
              <a:buFont typeface="Wingdings" panose="05000000000000000000" pitchFamily="2" charset="2"/>
              <a:buChar char="¦"/>
            </a:pPr>
            <a:r>
              <a:rPr lang="cs-CZ" sz="32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Způsob odepisování</a:t>
            </a:r>
            <a:endParaRPr lang="cs-CZ" sz="32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98281" lvl="3" indent="-342900">
              <a:buClr>
                <a:srgbClr val="0070C0"/>
              </a:buClr>
              <a:buFont typeface="Wingdings" panose="05000000000000000000" pitchFamily="2" charset="2"/>
              <a:buChar char="¦"/>
            </a:pPr>
            <a:r>
              <a:rPr lang="cs-CZ" sz="32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Částky odpisů v jednotlivých letech</a:t>
            </a:r>
          </a:p>
          <a:p>
            <a:pPr marL="1498281" lvl="3" indent="-342900">
              <a:buClr>
                <a:srgbClr val="0070C0"/>
              </a:buClr>
              <a:buFont typeface="Wingdings" panose="05000000000000000000" pitchFamily="2" charset="2"/>
              <a:buChar char="¦"/>
            </a:pPr>
            <a:r>
              <a:rPr lang="cs-CZ" sz="32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Zůstatková cena</a:t>
            </a:r>
          </a:p>
          <a:p>
            <a:pPr marL="1498281" lvl="3" indent="-342900">
              <a:buClr>
                <a:srgbClr val="0070C0"/>
              </a:buClr>
              <a:buFont typeface="Wingdings" panose="05000000000000000000" pitchFamily="2" charset="2"/>
              <a:buChar char="¦"/>
            </a:pPr>
            <a:r>
              <a:rPr lang="cs-CZ" sz="32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Datum a způsob vyřazení</a:t>
            </a:r>
            <a:endParaRPr lang="cs-CZ" sz="32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7539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C60032-3FBD-43A4-87BE-CADBBAD8D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Účetní pořízení DM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93739DB-B980-463B-905E-D0EFD0476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1" cy="5141168"/>
          </a:xfrm>
        </p:spPr>
        <p:txBody>
          <a:bodyPr/>
          <a:lstStyle/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800" dirty="0">
                <a:solidFill>
                  <a:schemeClr val="tx1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všechny </a:t>
            </a:r>
            <a:r>
              <a:rPr lang="cs-CZ" sz="28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náklady spojené s pořízením DM </a:t>
            </a: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se účtují na účet </a:t>
            </a:r>
            <a:r>
              <a:rPr lang="cs-CZ" sz="28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042-pořízení DM</a:t>
            </a:r>
          </a:p>
          <a:p>
            <a:pPr marL="0" indent="0">
              <a:buClr>
                <a:srgbClr val="0070C0"/>
              </a:buClr>
              <a:buNone/>
            </a:pPr>
            <a:endParaRPr lang="cs-CZ" sz="2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na základě VÚD (</a:t>
            </a:r>
            <a:r>
              <a:rPr lang="cs-CZ" sz="2800" b="1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protokol o zařazení do užívání</a:t>
            </a: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) se převádějí na příslušný účet DM (např. </a:t>
            </a:r>
            <a:r>
              <a:rPr lang="cs-CZ" sz="28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021- stavby nebo 022 - HMV</a:t>
            </a:r>
            <a:r>
              <a:rPr lang="cs-CZ" sz="2800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</a:t>
            </a: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= hmotné movité věci)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6247" indent="0" algn="just">
              <a:buNone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860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3FCA02-62BD-4D66-90A1-B705B5F17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>
                <a:solidFill>
                  <a:srgbClr val="0070C0"/>
                </a:solidFill>
              </a:rPr>
              <a:t>Leasing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99E97B1-0971-4616-B4F6-F841296F4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1" cy="5357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Rozeznáváme 2 základní formy pronájmu: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l">
              <a:buClr>
                <a:srgbClr val="FF000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26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Operativní pronájem</a:t>
            </a:r>
            <a:r>
              <a:rPr lang="cs-CZ" sz="26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 </a:t>
            </a:r>
            <a:endParaRPr lang="cs-CZ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Uskutečňuje se </a:t>
            </a:r>
            <a:r>
              <a:rPr lang="cs-CZ" sz="24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na základě nájemní smlouvy</a:t>
            </a: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, kdy pronajímatel přenechává nájemci za úplatu DM do užívání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Po skončení nájmu se majetek vrací </a:t>
            </a:r>
            <a:r>
              <a:rPr lang="cs-CZ" sz="24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zpět pronajímateli</a:t>
            </a:r>
            <a:endParaRPr lang="cs-CZ" sz="24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Placené </a:t>
            </a:r>
            <a:r>
              <a:rPr lang="cs-CZ" sz="24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nájemné</a:t>
            </a: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se účtuje do nákladů, </a:t>
            </a:r>
            <a:r>
              <a:rPr lang="cs-CZ" sz="24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účet 518-ostatní služby</a:t>
            </a:r>
            <a:r>
              <a:rPr lang="cs-CZ" sz="2400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</a:t>
            </a:r>
            <a:endParaRPr lang="cs-CZ" sz="24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Pokud se platí akontace, je nutné nájemné časově rozlišit 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l">
              <a:buClr>
                <a:srgbClr val="FF000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28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Finanční pronájem</a:t>
            </a: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 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 algn="just">
              <a:buClr>
                <a:srgbClr val="0070C0"/>
              </a:buClr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Je dlouhodobější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 algn="just">
              <a:buClr>
                <a:srgbClr val="0070C0"/>
              </a:buClr>
              <a:buFont typeface="Symbol" panose="05050102010706020507" pitchFamily="18" charset="2"/>
              <a:buChar char=""/>
            </a:pPr>
            <a:r>
              <a:rPr lang="cs-CZ" sz="20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Po skončení nájmu je nájemce oprávněn si DM odkoupit za zůstatkovou cenu = stává se jeho vlastnictvím</a:t>
            </a:r>
            <a:endParaRPr lang="cs-CZ" sz="20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893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8B8CB9-5F46-4FE7-AB9F-BA7FE72AE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Vzorový příklad 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DF41E3-D2F1-456D-9435-CDE557121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423848" cy="514116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cs-CZ" sz="1800" b="1" u="none" strike="noStrike" dirty="0">
                <a:solidFill>
                  <a:srgbClr val="2E74B5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 </a:t>
            </a:r>
            <a:r>
              <a:rPr lang="cs-CZ" sz="23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Firma měla tyto počáteční stavy na účtech:</a:t>
            </a:r>
            <a:endParaRPr lang="cs-CZ" sz="2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0070C0"/>
              </a:buClr>
              <a:buFont typeface="Symbol" panose="05050102010706020507" pitchFamily="18" charset="2"/>
              <a:buChar char=""/>
            </a:pPr>
            <a:r>
              <a:rPr lang="cs-CZ" sz="23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Pokladna                                                                  400.000</a:t>
            </a:r>
            <a:endParaRPr lang="cs-CZ" sz="2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0070C0"/>
              </a:buClr>
              <a:buFont typeface="Symbol" panose="05050102010706020507" pitchFamily="18" charset="2"/>
              <a:buChar char=""/>
            </a:pPr>
            <a:r>
              <a:rPr lang="cs-CZ" sz="23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Bankovní účet                                                          2.000.000</a:t>
            </a:r>
            <a:endParaRPr lang="cs-CZ" sz="2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 </a:t>
            </a:r>
            <a:endParaRPr lang="cs-CZ" sz="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2300" b="1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Účetní operace:</a:t>
            </a:r>
            <a:endParaRPr lang="cs-CZ" sz="2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0" indent="-457200" algn="l">
              <a:buClr>
                <a:srgbClr val="0070C0"/>
              </a:buClr>
              <a:buFont typeface="+mj-lt"/>
              <a:buAutoNum type="arabicPeriod"/>
            </a:pPr>
            <a:r>
              <a:rPr lang="cs-CZ" sz="2300" b="1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PF na nákup strojního zařízení                        700.000 </a:t>
            </a:r>
          </a:p>
          <a:p>
            <a:pPr marL="457200" lvl="0" indent="-457200" algn="l">
              <a:buClr>
                <a:srgbClr val="0070C0"/>
              </a:buClr>
              <a:buFont typeface="+mj-lt"/>
              <a:buAutoNum type="arabicPeriod"/>
            </a:pPr>
            <a:r>
              <a:rPr lang="cs-CZ" sz="23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VPD na dopravu strojního zařízení                    30.000 </a:t>
            </a:r>
          </a:p>
          <a:p>
            <a:pPr marL="457200" lvl="0" indent="-457200" algn="l">
              <a:buClr>
                <a:srgbClr val="0070C0"/>
              </a:buClr>
              <a:buFont typeface="+mj-lt"/>
              <a:buAutoNum type="arabicPeriod"/>
            </a:pPr>
            <a:r>
              <a:rPr lang="cs-CZ" sz="2300" b="1" dirty="0">
                <a:solidFill>
                  <a:srgbClr val="00B05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VÚD na montáž strojního zařízení (od neplátce)        5.000</a:t>
            </a:r>
          </a:p>
          <a:p>
            <a:pPr marL="457200" lvl="0" indent="-457200" algn="l">
              <a:buClr>
                <a:srgbClr val="0070C0"/>
              </a:buClr>
              <a:buFont typeface="+mj-lt"/>
              <a:buAutoNum type="arabicPeriod"/>
            </a:pPr>
            <a:r>
              <a:rPr lang="cs-CZ" sz="23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VÚD: protokol o zařazení stroje do užívání</a:t>
            </a:r>
            <a:r>
              <a:rPr lang="cs-CZ" sz="2300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                  </a:t>
            </a:r>
            <a:r>
              <a:rPr lang="cs-CZ" sz="23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?                                                     </a:t>
            </a:r>
            <a:endParaRPr lang="cs-CZ" sz="2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0" indent="-457200" algn="l">
              <a:buClr>
                <a:srgbClr val="0070C0"/>
              </a:buClr>
              <a:buFont typeface="+mj-lt"/>
              <a:buAutoNum type="arabicPeriod"/>
            </a:pPr>
            <a:r>
              <a:rPr lang="cs-CZ" sz="2300" b="1" dirty="0">
                <a:solidFill>
                  <a:srgbClr val="00206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BV: úhrada PF (viz. operace č.1)                                    ?</a:t>
            </a:r>
          </a:p>
          <a:p>
            <a:pPr marL="457200" lvl="0" indent="-457200" algn="l">
              <a:buClr>
                <a:srgbClr val="0070C0"/>
              </a:buClr>
              <a:buFont typeface="+mj-lt"/>
              <a:buAutoNum type="arabicPeriod"/>
            </a:pPr>
            <a:r>
              <a:rPr lang="cs-CZ" sz="2300" b="1" dirty="0">
                <a:solidFill>
                  <a:srgbClr val="FFC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VPD na nákup pozemku (od neplátce DPH)                200.000</a:t>
            </a:r>
          </a:p>
          <a:p>
            <a:pPr marL="457200" lvl="0" indent="-457200" algn="l">
              <a:buClr>
                <a:srgbClr val="0070C0"/>
              </a:buClr>
              <a:buFont typeface="+mj-lt"/>
              <a:buAutoNum type="arabicPeriod"/>
            </a:pPr>
            <a:r>
              <a:rPr lang="cs-CZ" sz="2300" b="1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VÚD: </a:t>
            </a:r>
            <a:r>
              <a:rPr lang="cs-CZ" sz="22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pozemek byl zapsán do katastru nemovitostí </a:t>
            </a:r>
          </a:p>
          <a:p>
            <a:pPr marL="0" lvl="0" indent="0" algn="l">
              <a:buClr>
                <a:srgbClr val="0070C0"/>
              </a:buClr>
              <a:buNone/>
            </a:pPr>
            <a:r>
              <a:rPr lang="cs-CZ" sz="2200" dirty="0">
                <a:latin typeface="Tw Cen MT" panose="020B0602020104020603" pitchFamily="34" charset="-18"/>
                <a:ea typeface="Times New Roman" panose="02020603050405020304" pitchFamily="18" charset="0"/>
              </a:rPr>
              <a:t>       </a:t>
            </a:r>
            <a:r>
              <a:rPr lang="cs-CZ" sz="22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a zařazen do užívání                                                                         </a:t>
            </a:r>
            <a:r>
              <a:rPr lang="cs-CZ" sz="17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6987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3DF3C2-9C98-4AC3-B5E5-B1F4C225A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Řešení příkladu</a:t>
            </a:r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2E53B642-704A-4E23-83D1-7AE3178EB1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043649"/>
              </p:ext>
            </p:extLst>
          </p:nvPr>
        </p:nvGraphicFramePr>
        <p:xfrm>
          <a:off x="636312" y="1611149"/>
          <a:ext cx="3712818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409">
                  <a:extLst>
                    <a:ext uri="{9D8B030D-6E8A-4147-A177-3AD203B41FA5}">
                      <a16:colId xmlns:a16="http://schemas.microsoft.com/office/drawing/2014/main" val="423623007"/>
                    </a:ext>
                  </a:extLst>
                </a:gridCol>
                <a:gridCol w="1856409">
                  <a:extLst>
                    <a:ext uri="{9D8B030D-6E8A-4147-A177-3AD203B41FA5}">
                      <a16:colId xmlns:a16="http://schemas.microsoft.com/office/drawing/2014/main" val="1442702685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r>
                        <a:rPr lang="cs-CZ" dirty="0"/>
                        <a:t>MD                    211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Pokladna              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374347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just"/>
                      <a:r>
                        <a:rPr lang="cs-CZ" dirty="0"/>
                        <a:t>PS                400 000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>
                          <a:solidFill>
                            <a:srgbClr val="0070C0"/>
                          </a:solidFill>
                        </a:rPr>
                        <a:t>2                     36 300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588175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just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>
                          <a:solidFill>
                            <a:srgbClr val="FFC000"/>
                          </a:solidFill>
                        </a:rPr>
                        <a:t>6                   200 000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593412"/>
                  </a:ext>
                </a:extLst>
              </a:tr>
            </a:tbl>
          </a:graphicData>
        </a:graphic>
      </p:graphicFrame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05A9BB64-F75F-43ED-AEEB-526B2E8F8E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379787"/>
              </p:ext>
            </p:extLst>
          </p:nvPr>
        </p:nvGraphicFramePr>
        <p:xfrm>
          <a:off x="5060449" y="2728594"/>
          <a:ext cx="3712818" cy="1837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409">
                  <a:extLst>
                    <a:ext uri="{9D8B030D-6E8A-4147-A177-3AD203B41FA5}">
                      <a16:colId xmlns:a16="http://schemas.microsoft.com/office/drawing/2014/main" val="2934093728"/>
                    </a:ext>
                  </a:extLst>
                </a:gridCol>
                <a:gridCol w="1856409">
                  <a:extLst>
                    <a:ext uri="{9D8B030D-6E8A-4147-A177-3AD203B41FA5}">
                      <a16:colId xmlns:a16="http://schemas.microsoft.com/office/drawing/2014/main" val="325720355"/>
                    </a:ext>
                  </a:extLst>
                </a:gridCol>
              </a:tblGrid>
              <a:tr h="367523">
                <a:tc>
                  <a:txBody>
                    <a:bodyPr/>
                    <a:lstStyle/>
                    <a:p>
                      <a:r>
                        <a:rPr lang="cs-CZ" dirty="0"/>
                        <a:t>MD      042  Pořízení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DM                        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09813"/>
                  </a:ext>
                </a:extLst>
              </a:tr>
              <a:tr h="367523">
                <a:tc>
                  <a:txBody>
                    <a:bodyPr/>
                    <a:lstStyle/>
                    <a:p>
                      <a:pPr algn="just"/>
                      <a:r>
                        <a:rPr lang="cs-CZ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1                   700 000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i="0" u="none" strike="noStrike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4              735 000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03015"/>
                  </a:ext>
                </a:extLst>
              </a:tr>
              <a:tr h="367523">
                <a:tc>
                  <a:txBody>
                    <a:bodyPr/>
                    <a:lstStyle/>
                    <a:p>
                      <a:pPr algn="just"/>
                      <a:r>
                        <a:rPr lang="cs-CZ" sz="1400" b="1" i="0" u="none" strike="noStrike" cap="none" spc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2                     30 000</a:t>
                      </a:r>
                      <a:endParaRPr lang="cs-CZ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807803"/>
                  </a:ext>
                </a:extLst>
              </a:tr>
              <a:tr h="367523">
                <a:tc>
                  <a:txBody>
                    <a:bodyPr/>
                    <a:lstStyle/>
                    <a:p>
                      <a:pPr algn="just"/>
                      <a:r>
                        <a:rPr lang="cs-CZ" sz="18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3                 5 000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4388950"/>
                  </a:ext>
                </a:extLst>
              </a:tr>
              <a:tr h="367523">
                <a:tc>
                  <a:txBody>
                    <a:bodyPr/>
                    <a:lstStyle/>
                    <a:p>
                      <a:pPr algn="just"/>
                      <a:r>
                        <a:rPr lang="cs-CZ" sz="1800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6              200 000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101105"/>
                  </a:ext>
                </a:extLst>
              </a:tr>
            </a:tbl>
          </a:graphicData>
        </a:graphic>
      </p:graphicFrame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1D930790-C7C8-4E3A-926C-F0C802CEBC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110913"/>
              </p:ext>
            </p:extLst>
          </p:nvPr>
        </p:nvGraphicFramePr>
        <p:xfrm>
          <a:off x="623017" y="2742253"/>
          <a:ext cx="3712818" cy="1102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409">
                  <a:extLst>
                    <a:ext uri="{9D8B030D-6E8A-4147-A177-3AD203B41FA5}">
                      <a16:colId xmlns:a16="http://schemas.microsoft.com/office/drawing/2014/main" val="2934093728"/>
                    </a:ext>
                  </a:extLst>
                </a:gridCol>
                <a:gridCol w="1856409">
                  <a:extLst>
                    <a:ext uri="{9D8B030D-6E8A-4147-A177-3AD203B41FA5}">
                      <a16:colId xmlns:a16="http://schemas.microsoft.com/office/drawing/2014/main" val="325720355"/>
                    </a:ext>
                  </a:extLst>
                </a:gridCol>
              </a:tblGrid>
              <a:tr h="367523">
                <a:tc>
                  <a:txBody>
                    <a:bodyPr/>
                    <a:lstStyle/>
                    <a:p>
                      <a:r>
                        <a:rPr lang="cs-CZ" dirty="0"/>
                        <a:t>MD                      321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Dodavatelé           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09813"/>
                  </a:ext>
                </a:extLst>
              </a:tr>
              <a:tr h="367523">
                <a:tc>
                  <a:txBody>
                    <a:bodyPr/>
                    <a:lstStyle/>
                    <a:p>
                      <a:pPr algn="just"/>
                      <a:r>
                        <a:rPr lang="cs-CZ" sz="1400" b="1" i="0" u="none" strike="noStrike" cap="none" spc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5                  847 000</a:t>
                      </a:r>
                      <a:endParaRPr lang="cs-CZ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1                  700 000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03015"/>
                  </a:ext>
                </a:extLst>
              </a:tr>
              <a:tr h="367523">
                <a:tc>
                  <a:txBody>
                    <a:bodyPr/>
                    <a:lstStyle/>
                    <a:p>
                      <a:pPr algn="just"/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807803"/>
                  </a:ext>
                </a:extLst>
              </a:tr>
            </a:tbl>
          </a:graphicData>
        </a:graphic>
      </p:graphicFrame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E1A1BA84-A920-4CE2-BD9E-99C6C5BE2D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609752"/>
              </p:ext>
            </p:extLst>
          </p:nvPr>
        </p:nvGraphicFramePr>
        <p:xfrm>
          <a:off x="5053231" y="1561404"/>
          <a:ext cx="3712818" cy="1080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409">
                  <a:extLst>
                    <a:ext uri="{9D8B030D-6E8A-4147-A177-3AD203B41FA5}">
                      <a16:colId xmlns:a16="http://schemas.microsoft.com/office/drawing/2014/main" val="2934093728"/>
                    </a:ext>
                  </a:extLst>
                </a:gridCol>
                <a:gridCol w="1856409">
                  <a:extLst>
                    <a:ext uri="{9D8B030D-6E8A-4147-A177-3AD203B41FA5}">
                      <a16:colId xmlns:a16="http://schemas.microsoft.com/office/drawing/2014/main" val="325720355"/>
                    </a:ext>
                  </a:extLst>
                </a:gridCol>
              </a:tblGrid>
              <a:tr h="360244">
                <a:tc>
                  <a:txBody>
                    <a:bodyPr/>
                    <a:lstStyle/>
                    <a:p>
                      <a:r>
                        <a:rPr lang="cs-CZ" dirty="0"/>
                        <a:t>MD                   221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BÚ                        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09813"/>
                  </a:ext>
                </a:extLst>
              </a:tr>
              <a:tr h="360244">
                <a:tc>
                  <a:txBody>
                    <a:bodyPr/>
                    <a:lstStyle/>
                    <a:p>
                      <a:pPr algn="just"/>
                      <a:r>
                        <a:rPr lang="cs-CZ" dirty="0"/>
                        <a:t>PS             2 000 000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/>
                        <a:t>5                700</a:t>
                      </a:r>
                      <a:r>
                        <a:rPr lang="cs-CZ" baseline="0" dirty="0"/>
                        <a:t> 000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03015"/>
                  </a:ext>
                </a:extLst>
              </a:tr>
              <a:tr h="360244">
                <a:tc>
                  <a:txBody>
                    <a:bodyPr/>
                    <a:lstStyle/>
                    <a:p>
                      <a:pPr algn="just"/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807803"/>
                  </a:ext>
                </a:extLst>
              </a:tr>
            </a:tbl>
          </a:graphicData>
        </a:graphic>
      </p:graphicFrame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id="{285F4231-301C-443B-BD26-A6ADC8D6FA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463854"/>
              </p:ext>
            </p:extLst>
          </p:nvPr>
        </p:nvGraphicFramePr>
        <p:xfrm>
          <a:off x="643208" y="4020934"/>
          <a:ext cx="3712818" cy="1102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409">
                  <a:extLst>
                    <a:ext uri="{9D8B030D-6E8A-4147-A177-3AD203B41FA5}">
                      <a16:colId xmlns:a16="http://schemas.microsoft.com/office/drawing/2014/main" val="2934093728"/>
                    </a:ext>
                  </a:extLst>
                </a:gridCol>
                <a:gridCol w="1856409">
                  <a:extLst>
                    <a:ext uri="{9D8B030D-6E8A-4147-A177-3AD203B41FA5}">
                      <a16:colId xmlns:a16="http://schemas.microsoft.com/office/drawing/2014/main" val="325720355"/>
                    </a:ext>
                  </a:extLst>
                </a:gridCol>
              </a:tblGrid>
              <a:tr h="367523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DPH                      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09813"/>
                  </a:ext>
                </a:extLst>
              </a:tr>
              <a:tr h="367523">
                <a:tc>
                  <a:txBody>
                    <a:bodyPr/>
                    <a:lstStyle/>
                    <a:p>
                      <a:pPr algn="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03015"/>
                  </a:ext>
                </a:extLst>
              </a:tr>
              <a:tr h="367523">
                <a:tc>
                  <a:txBody>
                    <a:bodyPr/>
                    <a:lstStyle/>
                    <a:p>
                      <a:pPr algn="r"/>
                      <a:endParaRPr lang="cs-CZ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807803"/>
                  </a:ext>
                </a:extLst>
              </a:tr>
            </a:tbl>
          </a:graphicData>
        </a:graphic>
      </p:graphicFrame>
      <p:graphicFrame>
        <p:nvGraphicFramePr>
          <p:cNvPr id="10" name="Tabulka 9">
            <a:extLst>
              <a:ext uri="{FF2B5EF4-FFF2-40B4-BE49-F238E27FC236}">
                <a16:creationId xmlns:a16="http://schemas.microsoft.com/office/drawing/2014/main" id="{1C33E987-6A43-4F4B-B183-07469BE73B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290134"/>
              </p:ext>
            </p:extLst>
          </p:nvPr>
        </p:nvGraphicFramePr>
        <p:xfrm>
          <a:off x="5053231" y="4742518"/>
          <a:ext cx="3712818" cy="761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409">
                  <a:extLst>
                    <a:ext uri="{9D8B030D-6E8A-4147-A177-3AD203B41FA5}">
                      <a16:colId xmlns:a16="http://schemas.microsoft.com/office/drawing/2014/main" val="2934093728"/>
                    </a:ext>
                  </a:extLst>
                </a:gridCol>
                <a:gridCol w="1856409">
                  <a:extLst>
                    <a:ext uri="{9D8B030D-6E8A-4147-A177-3AD203B41FA5}">
                      <a16:colId xmlns:a16="http://schemas.microsoft.com/office/drawing/2014/main" val="325720355"/>
                    </a:ext>
                  </a:extLst>
                </a:gridCol>
              </a:tblGrid>
              <a:tr h="380985">
                <a:tc>
                  <a:txBody>
                    <a:bodyPr/>
                    <a:lstStyle/>
                    <a:p>
                      <a:r>
                        <a:rPr lang="cs-CZ" dirty="0"/>
                        <a:t>MD                     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HMV                    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09813"/>
                  </a:ext>
                </a:extLst>
              </a:tr>
              <a:tr h="380985">
                <a:tc>
                  <a:txBody>
                    <a:bodyPr/>
                    <a:lstStyle/>
                    <a:p>
                      <a:pPr algn="just"/>
                      <a:r>
                        <a:rPr lang="cs-CZ" sz="1400" b="1" i="0" u="none" strike="noStrike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4                   700 000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03015"/>
                  </a:ext>
                </a:extLst>
              </a:tr>
            </a:tbl>
          </a:graphicData>
        </a:graphic>
      </p:graphicFrame>
      <p:graphicFrame>
        <p:nvGraphicFramePr>
          <p:cNvPr id="11" name="Tabulka 10">
            <a:extLst>
              <a:ext uri="{FF2B5EF4-FFF2-40B4-BE49-F238E27FC236}">
                <a16:creationId xmlns:a16="http://schemas.microsoft.com/office/drawing/2014/main" id="{60CC6C36-AF28-405E-B8FA-9E3EEDEC48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982866"/>
              </p:ext>
            </p:extLst>
          </p:nvPr>
        </p:nvGraphicFramePr>
        <p:xfrm>
          <a:off x="643208" y="5403483"/>
          <a:ext cx="3712818" cy="1102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409">
                  <a:extLst>
                    <a:ext uri="{9D8B030D-6E8A-4147-A177-3AD203B41FA5}">
                      <a16:colId xmlns:a16="http://schemas.microsoft.com/office/drawing/2014/main" val="2934093728"/>
                    </a:ext>
                  </a:extLst>
                </a:gridCol>
                <a:gridCol w="1856409">
                  <a:extLst>
                    <a:ext uri="{9D8B030D-6E8A-4147-A177-3AD203B41FA5}">
                      <a16:colId xmlns:a16="http://schemas.microsoft.com/office/drawing/2014/main" val="325720355"/>
                    </a:ext>
                  </a:extLst>
                </a:gridCol>
              </a:tblGrid>
              <a:tr h="367523">
                <a:tc>
                  <a:txBody>
                    <a:bodyPr/>
                    <a:lstStyle/>
                    <a:p>
                      <a:r>
                        <a:rPr lang="cs-CZ" dirty="0"/>
                        <a:t>MD                      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Pozemky            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09813"/>
                  </a:ext>
                </a:extLst>
              </a:tr>
              <a:tr h="367523">
                <a:tc>
                  <a:txBody>
                    <a:bodyPr/>
                    <a:lstStyle/>
                    <a:p>
                      <a:pPr algn="just"/>
                      <a:r>
                        <a:rPr lang="cs-CZ" dirty="0"/>
                        <a:t>7                  200 000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03015"/>
                  </a:ext>
                </a:extLst>
              </a:tr>
              <a:tr h="367523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807803"/>
                  </a:ext>
                </a:extLst>
              </a:tr>
            </a:tbl>
          </a:graphicData>
        </a:graphic>
      </p:graphicFrame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FD027796-4A07-41C8-A430-E9A0D9A6BF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062776"/>
              </p:ext>
            </p:extLst>
          </p:nvPr>
        </p:nvGraphicFramePr>
        <p:xfrm>
          <a:off x="5060449" y="5622819"/>
          <a:ext cx="3712818" cy="1189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409">
                  <a:extLst>
                    <a:ext uri="{9D8B030D-6E8A-4147-A177-3AD203B41FA5}">
                      <a16:colId xmlns:a16="http://schemas.microsoft.com/office/drawing/2014/main" val="2934093728"/>
                    </a:ext>
                  </a:extLst>
                </a:gridCol>
                <a:gridCol w="1856409">
                  <a:extLst>
                    <a:ext uri="{9D8B030D-6E8A-4147-A177-3AD203B41FA5}">
                      <a16:colId xmlns:a16="http://schemas.microsoft.com/office/drawing/2014/main" val="325720355"/>
                    </a:ext>
                  </a:extLst>
                </a:gridCol>
              </a:tblGrid>
              <a:tr h="335527">
                <a:tc>
                  <a:txBody>
                    <a:bodyPr/>
                    <a:lstStyle/>
                    <a:p>
                      <a:r>
                        <a:rPr lang="cs-CZ" dirty="0"/>
                        <a:t>MD                     588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Aktivace               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09813"/>
                  </a:ext>
                </a:extLst>
              </a:tr>
              <a:tr h="3355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             -5 000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803015"/>
                  </a:ext>
                </a:extLst>
              </a:tr>
              <a:tr h="335527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807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9713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1">
  <a:themeElements>
    <a:clrScheme name="Mediá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688B1"/>
      </a:accent1>
      <a:accent2>
        <a:srgbClr val="A4C626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0000FF"/>
      </a:hlink>
      <a:folHlink>
        <a:srgbClr val="FF00FF"/>
      </a:folHlink>
    </a:clrScheme>
    <a:fontScheme name="Medián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Mediá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chemeClr val="accent1"/>
          </a:solidFill>
          <a:prstDash val="solid"/>
          <a:round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9050" cap="flat">
          <a:solidFill>
            <a:schemeClr val="accent1"/>
          </a:solidFill>
          <a:prstDash val="solid"/>
          <a:round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Motiv1" id="{94E73A97-5A3E-4EAB-B940-672034024546}" vid="{EE1DE094-2D5F-4FEF-ACB1-7F977529AEF5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3305</TotalTime>
  <Words>1130</Words>
  <Application>Microsoft Office PowerPoint</Application>
  <PresentationFormat>Předvádění na obrazovce (4:3)</PresentationFormat>
  <Paragraphs>267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7" baseType="lpstr">
      <vt:lpstr>Arial</vt:lpstr>
      <vt:lpstr>Calibri</vt:lpstr>
      <vt:lpstr>Symbol</vt:lpstr>
      <vt:lpstr>Times New Roman</vt:lpstr>
      <vt:lpstr>Tw Cen MT</vt:lpstr>
      <vt:lpstr>Wingdings</vt:lpstr>
      <vt:lpstr>Motiv1</vt:lpstr>
      <vt:lpstr>Dlouhodobý majetek</vt:lpstr>
      <vt:lpstr>Vymezení a pořízení DM</vt:lpstr>
      <vt:lpstr>Pořízení DM</vt:lpstr>
      <vt:lpstr>Způsoby ocenění DM</vt:lpstr>
      <vt:lpstr>Evidence DM</vt:lpstr>
      <vt:lpstr>Účetní pořízení DM</vt:lpstr>
      <vt:lpstr>Leasing</vt:lpstr>
      <vt:lpstr>Vzorový příklad </vt:lpstr>
      <vt:lpstr>Řešení příkladu</vt:lpstr>
      <vt:lpstr>Druhy opotřebení</vt:lpstr>
      <vt:lpstr>Druhy opotřebení DM</vt:lpstr>
      <vt:lpstr>Odpisové skupiny</vt:lpstr>
      <vt:lpstr>Pravidla odepisování</vt:lpstr>
      <vt:lpstr>Způsoby odepisování DM</vt:lpstr>
      <vt:lpstr>Tabulka rovnoměrného odpisování</vt:lpstr>
      <vt:lpstr>Zrychlené odepisování</vt:lpstr>
      <vt:lpstr>Vzorce pro zrychlené odepisování</vt:lpstr>
      <vt:lpstr>Důvody vyřazení DM</vt:lpstr>
      <vt:lpstr>Účtování vyřazení DM</vt:lpstr>
      <vt:lpstr>Zúčtování zůstatkové ceny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</dc:title>
  <dc:creator>admin</dc:creator>
  <cp:lastModifiedBy>Šmejkalová Štěpánka</cp:lastModifiedBy>
  <cp:revision>288</cp:revision>
  <dcterms:created xsi:type="dcterms:W3CDTF">2012-07-03T13:33:49Z</dcterms:created>
  <dcterms:modified xsi:type="dcterms:W3CDTF">2023-11-12T19:14:48Z</dcterms:modified>
</cp:coreProperties>
</file>