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80" r:id="rId1"/>
  </p:sldMasterIdLst>
  <p:notesMasterIdLst>
    <p:notesMasterId r:id="rId20"/>
  </p:notesMasterIdLst>
  <p:sldIdLst>
    <p:sldId id="599" r:id="rId2"/>
    <p:sldId id="600" r:id="rId3"/>
    <p:sldId id="612" r:id="rId4"/>
    <p:sldId id="601" r:id="rId5"/>
    <p:sldId id="605" r:id="rId6"/>
    <p:sldId id="606" r:id="rId7"/>
    <p:sldId id="607" r:id="rId8"/>
    <p:sldId id="608" r:id="rId9"/>
    <p:sldId id="609" r:id="rId10"/>
    <p:sldId id="610" r:id="rId11"/>
    <p:sldId id="611" r:id="rId12"/>
    <p:sldId id="602" r:id="rId13"/>
    <p:sldId id="603" r:id="rId14"/>
    <p:sldId id="613" r:id="rId15"/>
    <p:sldId id="614" r:id="rId16"/>
    <p:sldId id="618" r:id="rId17"/>
    <p:sldId id="619" r:id="rId18"/>
    <p:sldId id="621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21" autoAdjust="0"/>
  </p:normalViewPr>
  <p:slideViewPr>
    <p:cSldViewPr>
      <p:cViewPr varScale="1">
        <p:scale>
          <a:sx n="72" d="100"/>
          <a:sy n="72" d="100"/>
        </p:scale>
        <p:origin x="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ABD4-5509-496D-8214-2D0B5621C990}" type="datetimeFigureOut">
              <a:rPr lang="cs-CZ" smtClean="0"/>
              <a:t>01.11.2023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55CC-EAC9-4636-9F9B-797AEDF99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A28F62C-5DF4-4781-828B-8C39CA0215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5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5074"/>
            <a:ext cx="9144000" cy="3190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Kliknutím lze upravit styly předlohy textu.</a:t>
            </a:r>
          </a:p>
          <a:p>
            <a:pPr lvl="1"/>
            <a:r>
              <a:t>Druhá úroveň</a:t>
            </a:r>
          </a:p>
          <a:p>
            <a:pPr lvl="2"/>
            <a:r>
              <a:t>Třetí úroveň</a:t>
            </a:r>
          </a:p>
          <a:p>
            <a:pPr lvl="3"/>
            <a:r>
              <a:t>Čtvrtá úroveň</a:t>
            </a:r>
          </a:p>
          <a:p>
            <a:pPr lvl="4"/>
            <a:r>
              <a:t>Pátá úroveň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115746" y="1249413"/>
            <a:ext cx="301908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>
              <a:defRPr/>
            </a:pPr>
            <a:fld id="{AC856B30-DB76-4C9D-BE1B-191F10F24F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88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4572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91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1371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18288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19088" marR="0" indent="-319088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 typeface="Wingdings"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268" marR="0" indent="-304555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 typeface="Wingdings"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 typeface="Wingdings"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 typeface="Wingdings"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188640"/>
            <a:ext cx="8532440" cy="1052513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70C0"/>
                </a:solidFill>
                <a:latin typeface="Tw Cen MT" panose="020B0602020104020603" pitchFamily="34" charset="-18"/>
              </a:rPr>
              <a:t>Majetek UJ - rozvaha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444" y="1628800"/>
            <a:ext cx="8359248" cy="5345832"/>
          </a:xfrm>
        </p:spPr>
        <p:txBody>
          <a:bodyPr>
            <a:normAutofit/>
          </a:bodyPr>
          <a:lstStyle/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majetek účetní jednotky</a:t>
            </a: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způsoby finančního krytí majetku UJ</a:t>
            </a:r>
            <a:endParaRPr lang="cs-CZ" sz="3200" b="1" dirty="0">
              <a:solidFill>
                <a:srgbClr val="0070C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rozvaha</a:t>
            </a: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výpočet vlastních zdrojů</a:t>
            </a: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typické rozvahové změny</a:t>
            </a:r>
          </a:p>
          <a:p>
            <a:pPr marL="0" lvl="0" indent="0" algn="just">
              <a:buClr>
                <a:srgbClr val="0070C0"/>
              </a:buClr>
              <a:buNone/>
              <a:tabLst>
                <a:tab pos="228600" algn="l"/>
              </a:tabLst>
            </a:pPr>
            <a:endParaRPr lang="cs-CZ" sz="3200" b="1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  <a:p>
            <a:pPr marL="0" indent="0">
              <a:buClr>
                <a:srgbClr val="0070C0"/>
              </a:buClr>
              <a:buNone/>
            </a:pPr>
            <a:endParaRPr lang="cs-CZ" sz="3600" dirty="0">
              <a:solidFill>
                <a:schemeClr val="tx1"/>
              </a:solidFill>
              <a:effectLst/>
              <a:latin typeface="Tw Cen MT" panose="020B0602020104020603" pitchFamily="34" charset="-18"/>
            </a:endParaRPr>
          </a:p>
        </p:txBody>
      </p:sp>
      <p:pic>
        <p:nvPicPr>
          <p:cNvPr id="1026" name="Picture 2" descr="Proč bychom měli rozumět účetnictví? | Profinit">
            <a:extLst>
              <a:ext uri="{FF2B5EF4-FFF2-40B4-BE49-F238E27FC236}">
                <a16:creationId xmlns:a16="http://schemas.microsoft.com/office/drawing/2014/main" id="{5F012092-2D63-4644-905A-8992B263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824" y="4437112"/>
            <a:ext cx="475773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22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946C3-27BC-4D42-B569-0A2FEC8EE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Vzorový příklad k sestavení rozvahy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28F775-3C0B-4A0E-95E9-85783C36C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25780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polečnost s.r.o. měla k 1.1.2021 tato aktiva a pasiva: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budovy ve výši 5.000.000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m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ateriál na skladě 2.000.000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pokladna 5.000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bankovní úvěr 100.000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odběratelé 120.000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BÚ 150.000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w Cen MT" panose="020B0602020104020603" pitchFamily="34" charset="-18"/>
                <a:ea typeface="Times New Roman" panose="02020603050405020304" pitchFamily="18" charset="0"/>
              </a:rPr>
              <a:t>DM</a:t>
            </a:r>
            <a:r>
              <a:rPr lang="cs-CZ" sz="2400" dirty="0" smtClean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2.000.000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dodavatelé 400.000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zaměstnanci 80.000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hotové výrobky 600.000 Kč</a:t>
            </a:r>
          </a:p>
          <a:p>
            <a:pPr lvl="2" algn="just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ostatní přímé daně 20.000 Kč</a:t>
            </a:r>
          </a:p>
          <a:p>
            <a:pPr marL="685800" lvl="2" indent="0" algn="just">
              <a:buClr>
                <a:srgbClr val="0070C0"/>
              </a:buClr>
              <a:buNone/>
            </a:pPr>
            <a:endParaRPr lang="cs-C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estavte počáteční rozvahu k 1.1. a dopočítejte výši vlastního kapitálu.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Picture 2" descr="ceník oddlu&amp;zcaron;ení a osobní bankrot">
            <a:extLst>
              <a:ext uri="{FF2B5EF4-FFF2-40B4-BE49-F238E27FC236}">
                <a16:creationId xmlns:a16="http://schemas.microsoft.com/office/drawing/2014/main" id="{E51B0593-6C2F-4621-BB9B-E3E4528ED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24944"/>
            <a:ext cx="151216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39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7AA274-6607-4EE7-8681-F1D11B36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Řešení – počáteční rozvaha k 1.1.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B354D62-C310-4320-BDED-95ECAC501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128454"/>
              </p:ext>
            </p:extLst>
          </p:nvPr>
        </p:nvGraphicFramePr>
        <p:xfrm>
          <a:off x="603975" y="1596235"/>
          <a:ext cx="8351838" cy="4235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7499">
                  <a:extLst>
                    <a:ext uri="{9D8B030D-6E8A-4147-A177-3AD203B41FA5}">
                      <a16:colId xmlns:a16="http://schemas.microsoft.com/office/drawing/2014/main" val="1564238112"/>
                    </a:ext>
                  </a:extLst>
                </a:gridCol>
                <a:gridCol w="2087499">
                  <a:extLst>
                    <a:ext uri="{9D8B030D-6E8A-4147-A177-3AD203B41FA5}">
                      <a16:colId xmlns:a16="http://schemas.microsoft.com/office/drawing/2014/main" val="3456092817"/>
                    </a:ext>
                  </a:extLst>
                </a:gridCol>
                <a:gridCol w="2088420">
                  <a:extLst>
                    <a:ext uri="{9D8B030D-6E8A-4147-A177-3AD203B41FA5}">
                      <a16:colId xmlns:a16="http://schemas.microsoft.com/office/drawing/2014/main" val="2959132691"/>
                    </a:ext>
                  </a:extLst>
                </a:gridCol>
                <a:gridCol w="2088420">
                  <a:extLst>
                    <a:ext uri="{9D8B030D-6E8A-4147-A177-3AD203B41FA5}">
                      <a16:colId xmlns:a16="http://schemas.microsoft.com/office/drawing/2014/main" val="4058146486"/>
                    </a:ext>
                  </a:extLst>
                </a:gridCol>
              </a:tblGrid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Aktiva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000" dirty="0">
                          <a:effectLst/>
                        </a:rPr>
                        <a:t>Pasiva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360207"/>
                  </a:ext>
                </a:extLst>
              </a:tr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DM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VZ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0603104"/>
                  </a:ext>
                </a:extLst>
              </a:tr>
              <a:tr h="89938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budovy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5 000 000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rgbClr val="FF0000"/>
                          </a:solidFill>
                          <a:effectLst/>
                        </a:rPr>
                        <a:t>9 275 000</a:t>
                      </a:r>
                      <a:endParaRPr lang="cs-CZ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392916"/>
                  </a:ext>
                </a:extLst>
              </a:tr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DM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2 000 000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771788"/>
                  </a:ext>
                </a:extLst>
              </a:tr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</a:rPr>
                        <a:t>OM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CZ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5794566"/>
                  </a:ext>
                </a:extLst>
              </a:tr>
              <a:tr h="338499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Materiál na skladě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2 000 000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úvěr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100 000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0991711"/>
                  </a:ext>
                </a:extLst>
              </a:tr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1600">
                          <a:effectLst/>
                        </a:rPr>
                        <a:t>odběratelé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120 000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dodavatelé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400 000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986972"/>
                  </a:ext>
                </a:extLst>
              </a:tr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Hotové výrobky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600 000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>
                          <a:effectLst/>
                        </a:rPr>
                        <a:t>zaměstnanci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80 000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452339"/>
                  </a:ext>
                </a:extLst>
              </a:tr>
              <a:tr h="314912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FM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200" dirty="0">
                          <a:effectLst/>
                        </a:rPr>
                        <a:t>Ostatní přímé daně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20 000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817789"/>
                  </a:ext>
                </a:extLst>
              </a:tr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pokladna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5 000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251796"/>
                  </a:ext>
                </a:extLst>
              </a:tr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1600" dirty="0">
                          <a:effectLst/>
                        </a:rPr>
                        <a:t>BU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>
                          <a:effectLst/>
                        </a:rPr>
                        <a:t>150 000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1922121"/>
                  </a:ext>
                </a:extLst>
              </a:tr>
              <a:tr h="350562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</a:rPr>
                        <a:t>∑A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9 875 000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</a:rPr>
                        <a:t>∑P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>
                          <a:effectLst/>
                        </a:rPr>
                        <a:t>9 875 000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5942751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087294D0-ED41-4804-8724-9461F9A86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887" y="5831399"/>
            <a:ext cx="793846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Vlastní zdroje = celková aktiva – cizí zdroje</a:t>
            </a:r>
            <a:endParaRPr kumimoji="0" lang="cs-CZ" altLang="cs-CZ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Vlastní zdroje = 9 875 000 – 600 000</a:t>
            </a:r>
            <a:endParaRPr kumimoji="0" lang="cs-CZ" altLang="cs-CZ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Vlastní zdroje = 9 275 000</a:t>
            </a: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6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B4A80-8599-449F-8EE0-C6A8CE04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Typické rozvahové změny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A287F8-87C4-4E8D-A24D-9A02D08FB4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l">
              <a:buClr>
                <a:srgbClr val="0070C0"/>
              </a:buClr>
              <a:buSzPts val="16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Každá účetní operace vyvolává změnu dvou rozvahových položek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Clr>
                <a:srgbClr val="0070C0"/>
              </a:buClr>
              <a:buSzPts val="16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Známe 4 druhy rozvahových změn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Clr>
                <a:srgbClr val="0070C0"/>
              </a:buClr>
              <a:buSzPts val="16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Rozvaha musí být stále vyrovnaná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F864337-F8EC-40B9-83E8-104A6CB06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598544"/>
              </p:ext>
            </p:extLst>
          </p:nvPr>
        </p:nvGraphicFramePr>
        <p:xfrm>
          <a:off x="971600" y="2780928"/>
          <a:ext cx="7704856" cy="3456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1059">
                  <a:extLst>
                    <a:ext uri="{9D8B030D-6E8A-4147-A177-3AD203B41FA5}">
                      <a16:colId xmlns:a16="http://schemas.microsoft.com/office/drawing/2014/main" val="1171222437"/>
                    </a:ext>
                  </a:extLst>
                </a:gridCol>
                <a:gridCol w="2470519">
                  <a:extLst>
                    <a:ext uri="{9D8B030D-6E8A-4147-A177-3AD203B41FA5}">
                      <a16:colId xmlns:a16="http://schemas.microsoft.com/office/drawing/2014/main" val="2026296613"/>
                    </a:ext>
                  </a:extLst>
                </a:gridCol>
                <a:gridCol w="1926639">
                  <a:extLst>
                    <a:ext uri="{9D8B030D-6E8A-4147-A177-3AD203B41FA5}">
                      <a16:colId xmlns:a16="http://schemas.microsoft.com/office/drawing/2014/main" val="2819246486"/>
                    </a:ext>
                  </a:extLst>
                </a:gridCol>
                <a:gridCol w="1926639">
                  <a:extLst>
                    <a:ext uri="{9D8B030D-6E8A-4147-A177-3AD203B41FA5}">
                      <a16:colId xmlns:a16="http://schemas.microsoft.com/office/drawing/2014/main" val="1337222931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Aktiva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>
                          <a:effectLst/>
                          <a:latin typeface="Tw Cen MT" panose="020B0602020104020603" pitchFamily="34" charset="-18"/>
                        </a:rPr>
                        <a:t>Pasiva</a:t>
                      </a:r>
                      <a:endParaRPr lang="cs-CZ" sz="24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 změna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982640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1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+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>
                          <a:effectLst/>
                          <a:latin typeface="Tw Cen MT" panose="020B0602020104020603" pitchFamily="34" charset="-18"/>
                        </a:rPr>
                        <a:t>+</a:t>
                      </a:r>
                      <a:endParaRPr lang="cs-CZ" sz="24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>
                          <a:effectLst/>
                          <a:latin typeface="Tw Cen MT" panose="020B0602020104020603" pitchFamily="34" charset="-18"/>
                        </a:rPr>
                        <a:t>↑</a:t>
                      </a:r>
                      <a:endParaRPr lang="cs-CZ" sz="24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2596394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2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-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>
                          <a:effectLst/>
                          <a:latin typeface="Tw Cen MT" panose="020B0602020104020603" pitchFamily="34" charset="-18"/>
                        </a:rPr>
                        <a:t>-</a:t>
                      </a:r>
                      <a:endParaRPr lang="cs-CZ" sz="24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>
                          <a:effectLst/>
                          <a:latin typeface="Tw Cen MT" panose="020B0602020104020603" pitchFamily="34" charset="-18"/>
                        </a:rPr>
                        <a:t>↓</a:t>
                      </a:r>
                      <a:endParaRPr lang="cs-CZ" sz="24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228674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3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+ , -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X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Nemění se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939514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4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>
                          <a:effectLst/>
                          <a:latin typeface="Tw Cen MT" panose="020B0602020104020603" pitchFamily="34" charset="-18"/>
                        </a:rPr>
                        <a:t>X</a:t>
                      </a:r>
                      <a:endParaRPr lang="cs-CZ" sz="240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+, -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effectLst/>
                          <a:latin typeface="Tw Cen MT" panose="020B0602020104020603" pitchFamily="34" charset="-18"/>
                        </a:rPr>
                        <a:t>Nemění se</a:t>
                      </a:r>
                      <a:endParaRPr lang="cs-CZ" sz="2400" dirty="0">
                        <a:effectLst/>
                        <a:latin typeface="Tw Cen MT" panose="020B0602020104020603" pitchFamily="34" charset="-18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61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112DE-E0E3-44C3-9D97-020C4E0C4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28600"/>
            <a:ext cx="8280920" cy="9906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Vzorový příklad </a:t>
            </a:r>
            <a:b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ke změně rozvahových položek:</a:t>
            </a:r>
            <a:r>
              <a:rPr lang="cs-CZ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36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F3337A-7DD1-47B9-A806-2F7EC214F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280920" cy="5645224"/>
          </a:xfrm>
        </p:spPr>
        <p:txBody>
          <a:bodyPr>
            <a:normAutofit fontScale="32500" lnSpcReduction="20000"/>
          </a:bodyPr>
          <a:lstStyle/>
          <a:p>
            <a:pPr marL="0" indent="0" algn="l">
              <a:buNone/>
            </a:pPr>
            <a:r>
              <a:rPr lang="cs-CZ" sz="7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Společnost s.r.o. má tato Aktiva a Pasiva</a:t>
            </a:r>
          </a:p>
          <a:p>
            <a:pPr marL="0" indent="0" algn="l">
              <a:buNone/>
            </a:pPr>
            <a:endParaRPr lang="cs-CZ" sz="15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cs-CZ" sz="6200" dirty="0" err="1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ZnS</a:t>
            </a:r>
            <a:r>
              <a:rPr lang="cs-CZ" sz="6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1.000.000                           BÚ                              500.000</a:t>
            </a:r>
          </a:p>
          <a:p>
            <a:pPr marL="0" lvl="0" indent="0" algn="l">
              <a:buNone/>
            </a:pPr>
            <a:r>
              <a:rPr lang="cs-CZ" sz="6200" dirty="0" err="1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Dod</a:t>
            </a:r>
            <a:r>
              <a:rPr lang="cs-CZ" sz="6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200.000                           Zaměstnanci                 30.000</a:t>
            </a:r>
          </a:p>
          <a:p>
            <a:pPr marL="0" lvl="0" indent="0" algn="l">
              <a:buNone/>
            </a:pPr>
            <a:r>
              <a:rPr lang="cs-CZ" sz="6200" dirty="0">
                <a:latin typeface="Tw Cen MT" panose="020B0602020104020603" pitchFamily="34" charset="-18"/>
                <a:ea typeface="Times New Roman" panose="02020603050405020304" pitchFamily="18" charset="0"/>
              </a:rPr>
              <a:t>H</a:t>
            </a:r>
            <a:r>
              <a:rPr lang="cs-CZ" sz="6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MV      2.000.000                           Pokladna                         5.000</a:t>
            </a:r>
          </a:p>
          <a:p>
            <a:pPr marL="0" lvl="0" indent="0" algn="l">
              <a:buNone/>
            </a:pPr>
            <a:r>
              <a:rPr lang="cs-CZ" sz="7400" dirty="0" err="1">
                <a:latin typeface="Tw Cen MT" panose="020B0602020104020603" pitchFamily="34" charset="-18"/>
                <a:ea typeface="Times New Roman" panose="02020603050405020304" pitchFamily="18" charset="0"/>
              </a:rPr>
              <a:t>Zns</a:t>
            </a:r>
            <a:r>
              <a:rPr lang="cs-CZ" sz="7400" dirty="0">
                <a:latin typeface="Tw Cen MT" panose="020B0602020104020603" pitchFamily="34" charset="-18"/>
                <a:ea typeface="Times New Roman" panose="02020603050405020304" pitchFamily="18" charset="0"/>
              </a:rPr>
              <a:t> … zásoby na skladě</a:t>
            </a:r>
          </a:p>
          <a:p>
            <a:pPr marL="0" lvl="0" indent="0" algn="l">
              <a:buNone/>
            </a:pPr>
            <a:endParaRPr lang="cs-CZ" sz="18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cs-CZ" sz="6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a) sestavte počáteční rozvahu</a:t>
            </a:r>
          </a:p>
          <a:p>
            <a:pPr marL="0" indent="0" algn="l">
              <a:buNone/>
            </a:pPr>
            <a:r>
              <a:rPr lang="cs-CZ" sz="6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b) zaúčtujte následně účetní operace a určete typ rozvahové změny</a:t>
            </a:r>
          </a:p>
          <a:p>
            <a:pPr marL="0" indent="0" algn="l">
              <a:buNone/>
            </a:pPr>
            <a:endParaRPr lang="cs-CZ" sz="3400" dirty="0"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cs-CZ" sz="7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Účetní operace:</a:t>
            </a:r>
            <a:endParaRPr lang="cs-CZ" sz="7400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342900" lvl="0" indent="-342900" algn="l">
              <a:buClrTx/>
              <a:buFont typeface="+mj-lt"/>
              <a:buAutoNum type="arabicPeriod"/>
            </a:pPr>
            <a:r>
              <a:rPr lang="cs-CZ" sz="7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BV výplata mzdy zaměstnancům                                  30.000</a:t>
            </a:r>
          </a:p>
          <a:p>
            <a:pPr marL="342900" lvl="0" indent="-342900" algn="l">
              <a:buClrTx/>
              <a:buFont typeface="+mj-lt"/>
              <a:buAutoNum type="arabicPeriod"/>
            </a:pPr>
            <a:r>
              <a:rPr lang="cs-CZ" sz="7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VPD nákup zboží na sklad                                             2.000</a:t>
            </a:r>
          </a:p>
          <a:p>
            <a:pPr marL="342900" lvl="0" indent="-342900" algn="l">
              <a:buClrTx/>
              <a:buFont typeface="+mj-lt"/>
              <a:buAutoNum type="arabicPeriod"/>
            </a:pPr>
            <a:r>
              <a:rPr lang="cs-CZ" sz="7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Krátkodobý bankovní úvěr                                         100.000</a:t>
            </a:r>
          </a:p>
          <a:p>
            <a:pPr marL="342900" lvl="0" indent="-342900" algn="l">
              <a:buClrTx/>
              <a:buFont typeface="+mj-lt"/>
              <a:buAutoNum type="arabicPeriod"/>
            </a:pPr>
            <a:r>
              <a:rPr lang="cs-CZ" sz="7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PF nákup PC                                                                50.000</a:t>
            </a:r>
          </a:p>
          <a:p>
            <a:pPr marL="0" indent="0" algn="l">
              <a:buNone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6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F3825-D803-4828-A5FB-06AE1F5D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Řešení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6B5D00-538F-454D-8BBC-18D878A07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971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Tabulka 9">
            <a:extLst>
              <a:ext uri="{FF2B5EF4-FFF2-40B4-BE49-F238E27FC236}">
                <a16:creationId xmlns:a16="http://schemas.microsoft.com/office/drawing/2014/main" id="{51619E81-A311-49ED-BC98-F7C5F0ADE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896172"/>
              </p:ext>
            </p:extLst>
          </p:nvPr>
        </p:nvGraphicFramePr>
        <p:xfrm>
          <a:off x="755575" y="1772816"/>
          <a:ext cx="8010474" cy="4392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237">
                  <a:extLst>
                    <a:ext uri="{9D8B030D-6E8A-4147-A177-3AD203B41FA5}">
                      <a16:colId xmlns:a16="http://schemas.microsoft.com/office/drawing/2014/main" val="2268337928"/>
                    </a:ext>
                  </a:extLst>
                </a:gridCol>
                <a:gridCol w="4005237">
                  <a:extLst>
                    <a:ext uri="{9D8B030D-6E8A-4147-A177-3AD203B41FA5}">
                      <a16:colId xmlns:a16="http://schemas.microsoft.com/office/drawing/2014/main" val="4228603882"/>
                    </a:ext>
                  </a:extLst>
                </a:gridCol>
              </a:tblGrid>
              <a:tr h="627498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A                                    počáteční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rozvaha                                       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54418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Tw Cen MT" panose="020B0602020104020603" pitchFamily="34" charset="-18"/>
                        </a:rPr>
                        <a:t>Zns</a:t>
                      </a:r>
                      <a:r>
                        <a:rPr lang="cs-CZ" sz="1800" dirty="0">
                          <a:latin typeface="Tw Cen MT" panose="020B0602020104020603" pitchFamily="34" charset="-18"/>
                        </a:rPr>
                        <a:t>                                 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ZK                                   3.275.000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31344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HMV                                 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Dodavatelé                         200.000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05830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BÚ                                       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Zaměstnanci                        30.000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9907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Pokladna                                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85617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endParaRPr lang="cs-CZ" sz="180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82018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A                                  3.505.000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P                                    3.505.000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1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34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0E3DE-4936-48DC-B597-7004530D9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495856" cy="990600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1.BV výplata mzdy zaměstnancům 30.000,- Kč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A2AAAB9A-9172-4409-B552-2FA89BF10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26732"/>
              </p:ext>
            </p:extLst>
          </p:nvPr>
        </p:nvGraphicFramePr>
        <p:xfrm>
          <a:off x="646209" y="1664239"/>
          <a:ext cx="8010474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237">
                  <a:extLst>
                    <a:ext uri="{9D8B030D-6E8A-4147-A177-3AD203B41FA5}">
                      <a16:colId xmlns:a16="http://schemas.microsoft.com/office/drawing/2014/main" val="2268337928"/>
                    </a:ext>
                  </a:extLst>
                </a:gridCol>
                <a:gridCol w="4005237">
                  <a:extLst>
                    <a:ext uri="{9D8B030D-6E8A-4147-A177-3AD203B41FA5}">
                      <a16:colId xmlns:a16="http://schemas.microsoft.com/office/drawing/2014/main" val="4228603882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>
                          <a:latin typeface="Tw Cen MT" panose="020B0602020104020603" pitchFamily="34" charset="-18"/>
                        </a:rPr>
                        <a:t>A                         Rozvaha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>
                          <a:latin typeface="Tw Cen MT" panose="020B0602020104020603" pitchFamily="34" charset="-18"/>
                        </a:rPr>
                        <a:t>   1.účetní operaci                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5441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Tw Cen MT" panose="020B0602020104020603" pitchFamily="34" charset="-18"/>
                        </a:rPr>
                        <a:t>Zns</a:t>
                      </a:r>
                      <a:r>
                        <a:rPr lang="cs-CZ" sz="1800" dirty="0">
                          <a:latin typeface="Tw Cen MT" panose="020B0602020104020603" pitchFamily="34" charset="-18"/>
                        </a:rPr>
                        <a:t>                                  1.000.000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ZK                                   3.275.000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31344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HMV                                 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Dodavatelé                         200.000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0583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BÚ                                    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latin typeface="Tw Cen MT" panose="020B0602020104020603" pitchFamily="34" charset="-18"/>
                        </a:rPr>
                        <a:t>470.000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    Zaměstnanci                                 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latin typeface="Tw Cen MT" panose="020B0602020104020603" pitchFamily="34" charset="-18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990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Pokladna                                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8561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endParaRPr lang="cs-CZ" sz="180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8201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A                                  3.475.000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P                                    3.475.000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13875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EB4F6A0-09B5-4D17-8AE8-D7532B0E6008}"/>
              </a:ext>
            </a:extLst>
          </p:cNvPr>
          <p:cNvCxnSpPr/>
          <p:nvPr/>
        </p:nvCxnSpPr>
        <p:spPr>
          <a:xfrm>
            <a:off x="-1007134" y="8865260"/>
            <a:ext cx="0" cy="400050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B87BD00F-EAFD-48C4-AFD6-D1C407742617}"/>
              </a:ext>
            </a:extLst>
          </p:cNvPr>
          <p:cNvCxnSpPr/>
          <p:nvPr/>
        </p:nvCxnSpPr>
        <p:spPr>
          <a:xfrm flipV="1">
            <a:off x="-1735479" y="9258960"/>
            <a:ext cx="1619250" cy="9525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F1FBEDF-441C-4B8B-9694-26B05B32036D}"/>
              </a:ext>
            </a:extLst>
          </p:cNvPr>
          <p:cNvCxnSpPr/>
          <p:nvPr/>
        </p:nvCxnSpPr>
        <p:spPr>
          <a:xfrm>
            <a:off x="-201954" y="9319920"/>
            <a:ext cx="0" cy="2952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0941F01-5701-47FE-AB4D-FF763ADF04FD}"/>
              </a:ext>
            </a:extLst>
          </p:cNvPr>
          <p:cNvCxnSpPr/>
          <p:nvPr/>
        </p:nvCxnSpPr>
        <p:spPr>
          <a:xfrm>
            <a:off x="-1111274" y="9317380"/>
            <a:ext cx="0" cy="2952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" name="Rectangle 5">
            <a:extLst>
              <a:ext uri="{FF2B5EF4-FFF2-40B4-BE49-F238E27FC236}">
                <a16:creationId xmlns:a16="http://schemas.microsoft.com/office/drawing/2014/main" id="{955A5C4E-6539-4FCA-90D5-A75F8A565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44824" y="16756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Tabulka 12">
            <a:extLst>
              <a:ext uri="{FF2B5EF4-FFF2-40B4-BE49-F238E27FC236}">
                <a16:creationId xmlns:a16="http://schemas.microsoft.com/office/drawing/2014/main" id="{C35337D8-7B3E-456D-AFD2-CB241E5DC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64284"/>
              </p:ext>
            </p:extLst>
          </p:nvPr>
        </p:nvGraphicFramePr>
        <p:xfrm>
          <a:off x="2699792" y="5805264"/>
          <a:ext cx="3960440" cy="71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347580667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4261927386"/>
                    </a:ext>
                  </a:extLst>
                </a:gridCol>
              </a:tblGrid>
              <a:tr h="357564">
                <a:tc>
                  <a:txBody>
                    <a:bodyPr/>
                    <a:lstStyle/>
                    <a:p>
                      <a:r>
                        <a:rPr lang="cs-CZ" dirty="0"/>
                        <a:t>- BÚ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  <a:r>
                        <a:rPr lang="cs-CZ" dirty="0" err="1"/>
                        <a:t>Zam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81323"/>
                  </a:ext>
                </a:extLst>
              </a:tr>
              <a:tr h="357564">
                <a:tc>
                  <a:txBody>
                    <a:bodyPr/>
                    <a:lstStyle/>
                    <a:p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∑ 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∑ P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71834"/>
                  </a:ext>
                </a:extLst>
              </a:tr>
            </a:tbl>
          </a:graphicData>
        </a:graphic>
      </p:graphicFrame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DB4F33AE-7726-4268-93D8-68920BCDA235}"/>
              </a:ext>
            </a:extLst>
          </p:cNvPr>
          <p:cNvCxnSpPr/>
          <p:nvPr/>
        </p:nvCxnSpPr>
        <p:spPr>
          <a:xfrm>
            <a:off x="2267744" y="5949280"/>
            <a:ext cx="0" cy="571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03455B4-B371-4B56-967D-AA0782E42690}"/>
              </a:ext>
            </a:extLst>
          </p:cNvPr>
          <p:cNvCxnSpPr/>
          <p:nvPr/>
        </p:nvCxnSpPr>
        <p:spPr>
          <a:xfrm>
            <a:off x="7092280" y="5877272"/>
            <a:ext cx="0" cy="571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00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0E3DE-4936-48DC-B597-7004530D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40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2</a:t>
            </a:r>
            <a:r>
              <a:rPr lang="cs-CZ" sz="4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.</a:t>
            </a:r>
            <a:r>
              <a:rPr lang="cs-CZ" sz="2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4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VPD nákup zboží na sklad 2.000,- Kč</a:t>
            </a: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A2AAAB9A-9172-4409-B552-2FA89BF10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096617"/>
              </p:ext>
            </p:extLst>
          </p:nvPr>
        </p:nvGraphicFramePr>
        <p:xfrm>
          <a:off x="646209" y="1628800"/>
          <a:ext cx="8010474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237">
                  <a:extLst>
                    <a:ext uri="{9D8B030D-6E8A-4147-A177-3AD203B41FA5}">
                      <a16:colId xmlns:a16="http://schemas.microsoft.com/office/drawing/2014/main" val="2268337928"/>
                    </a:ext>
                  </a:extLst>
                </a:gridCol>
                <a:gridCol w="4005237">
                  <a:extLst>
                    <a:ext uri="{9D8B030D-6E8A-4147-A177-3AD203B41FA5}">
                      <a16:colId xmlns:a16="http://schemas.microsoft.com/office/drawing/2014/main" val="4228603882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>
                          <a:latin typeface="Tw Cen MT" panose="020B0602020104020603" pitchFamily="34" charset="-18"/>
                        </a:rPr>
                        <a:t>A                         Rozvaha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>
                          <a:latin typeface="Tw Cen MT" panose="020B0602020104020603" pitchFamily="34" charset="-18"/>
                        </a:rPr>
                        <a:t>    2.účetní operaci               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5441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 err="1">
                          <a:latin typeface="Tw Cen MT" panose="020B0602020104020603" pitchFamily="34" charset="-18"/>
                        </a:rPr>
                        <a:t>Zns</a:t>
                      </a:r>
                      <a:r>
                        <a:rPr lang="cs-CZ" sz="1800" dirty="0">
                          <a:latin typeface="Tw Cen MT" panose="020B0602020104020603" pitchFamily="34" charset="-18"/>
                        </a:rPr>
                        <a:t>                                     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latin typeface="Tw Cen MT" panose="020B0602020104020603" pitchFamily="34" charset="-18"/>
                        </a:rPr>
                        <a:t>1.002.000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ZK                                         3.275.000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31344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HMV                                     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Dodavatelé                               200.000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0583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BÚ                                          470.000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    Zaměstnanci                           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990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Pokladna                                   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latin typeface="Tw Cen MT" panose="020B0602020104020603" pitchFamily="34" charset="-18"/>
                        </a:rPr>
                        <a:t>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8561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/>
                      <a:endParaRPr lang="cs-CZ" sz="180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8201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A                                  3.475.000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P                                    3.475.000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13875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EB4F6A0-09B5-4D17-8AE8-D7532B0E6008}"/>
              </a:ext>
            </a:extLst>
          </p:cNvPr>
          <p:cNvCxnSpPr/>
          <p:nvPr/>
        </p:nvCxnSpPr>
        <p:spPr>
          <a:xfrm>
            <a:off x="-1007134" y="8865260"/>
            <a:ext cx="0" cy="400050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B87BD00F-EAFD-48C4-AFD6-D1C407742617}"/>
              </a:ext>
            </a:extLst>
          </p:cNvPr>
          <p:cNvCxnSpPr/>
          <p:nvPr/>
        </p:nvCxnSpPr>
        <p:spPr>
          <a:xfrm flipV="1">
            <a:off x="-1735479" y="9258960"/>
            <a:ext cx="1619250" cy="9525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F1FBEDF-441C-4B8B-9694-26B05B32036D}"/>
              </a:ext>
            </a:extLst>
          </p:cNvPr>
          <p:cNvCxnSpPr/>
          <p:nvPr/>
        </p:nvCxnSpPr>
        <p:spPr>
          <a:xfrm>
            <a:off x="-201954" y="9319920"/>
            <a:ext cx="0" cy="2952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0941F01-5701-47FE-AB4D-FF763ADF04FD}"/>
              </a:ext>
            </a:extLst>
          </p:cNvPr>
          <p:cNvCxnSpPr/>
          <p:nvPr/>
        </p:nvCxnSpPr>
        <p:spPr>
          <a:xfrm>
            <a:off x="-1111274" y="9317380"/>
            <a:ext cx="0" cy="2952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" name="Rectangle 5">
            <a:extLst>
              <a:ext uri="{FF2B5EF4-FFF2-40B4-BE49-F238E27FC236}">
                <a16:creationId xmlns:a16="http://schemas.microsoft.com/office/drawing/2014/main" id="{955A5C4E-6539-4FCA-90D5-A75F8A565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44824" y="16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Tabulka 12">
            <a:extLst>
              <a:ext uri="{FF2B5EF4-FFF2-40B4-BE49-F238E27FC236}">
                <a16:creationId xmlns:a16="http://schemas.microsoft.com/office/drawing/2014/main" id="{C35337D8-7B3E-456D-AFD2-CB241E5DC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59903"/>
              </p:ext>
            </p:extLst>
          </p:nvPr>
        </p:nvGraphicFramePr>
        <p:xfrm>
          <a:off x="2699792" y="5805264"/>
          <a:ext cx="3960440" cy="71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347580667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4261927386"/>
                    </a:ext>
                  </a:extLst>
                </a:gridCol>
              </a:tblGrid>
              <a:tr h="357564">
                <a:tc>
                  <a:txBody>
                    <a:bodyPr/>
                    <a:lstStyle/>
                    <a:p>
                      <a:r>
                        <a:rPr lang="cs-CZ" dirty="0"/>
                        <a:t>+ </a:t>
                      </a:r>
                      <a:r>
                        <a:rPr lang="cs-CZ" dirty="0" err="1"/>
                        <a:t>Zns</a:t>
                      </a:r>
                      <a:r>
                        <a:rPr lang="cs-CZ" dirty="0"/>
                        <a:t>, - </a:t>
                      </a:r>
                      <a:r>
                        <a:rPr lang="cs-CZ" dirty="0" err="1"/>
                        <a:t>Pokl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81323"/>
                  </a:ext>
                </a:extLst>
              </a:tr>
              <a:tr h="357564">
                <a:tc>
                  <a:txBody>
                    <a:bodyPr/>
                    <a:lstStyle/>
                    <a:p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∑ 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∑ P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71834"/>
                  </a:ext>
                </a:extLst>
              </a:tr>
            </a:tbl>
          </a:graphicData>
        </a:graphic>
      </p:graphicFrame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DB4F33AE-7726-4268-93D8-68920BCDA235}"/>
              </a:ext>
            </a:extLst>
          </p:cNvPr>
          <p:cNvCxnSpPr/>
          <p:nvPr/>
        </p:nvCxnSpPr>
        <p:spPr>
          <a:xfrm>
            <a:off x="2267744" y="5949280"/>
            <a:ext cx="0" cy="571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03455B4-B371-4B56-967D-AA0782E42690}"/>
              </a:ext>
            </a:extLst>
          </p:cNvPr>
          <p:cNvCxnSpPr>
            <a:cxnSpLocks/>
          </p:cNvCxnSpPr>
          <p:nvPr/>
        </p:nvCxnSpPr>
        <p:spPr>
          <a:xfrm flipV="1">
            <a:off x="1979712" y="5949280"/>
            <a:ext cx="0" cy="571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03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0E3DE-4936-48DC-B597-7004530D9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209" y="337608"/>
            <a:ext cx="8153401" cy="990600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31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3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.</a:t>
            </a:r>
            <a:r>
              <a:rPr lang="cs-CZ" sz="2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1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Krátkodobý bankovní úvěr 100.000,- Kč a  úhrada přijaté faktury od dodavatele ve stejné výši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A2AAAB9A-9172-4409-B552-2FA89BF10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03425"/>
              </p:ext>
            </p:extLst>
          </p:nvPr>
        </p:nvGraphicFramePr>
        <p:xfrm>
          <a:off x="646209" y="1628800"/>
          <a:ext cx="8010474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237">
                  <a:extLst>
                    <a:ext uri="{9D8B030D-6E8A-4147-A177-3AD203B41FA5}">
                      <a16:colId xmlns:a16="http://schemas.microsoft.com/office/drawing/2014/main" val="2268337928"/>
                    </a:ext>
                  </a:extLst>
                </a:gridCol>
                <a:gridCol w="4005237">
                  <a:extLst>
                    <a:ext uri="{9D8B030D-6E8A-4147-A177-3AD203B41FA5}">
                      <a16:colId xmlns:a16="http://schemas.microsoft.com/office/drawing/2014/main" val="4228603882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>
                          <a:latin typeface="Tw Cen MT" panose="020B0602020104020603" pitchFamily="34" charset="-18"/>
                        </a:rPr>
                        <a:t>A                         Rozvaha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>
                          <a:latin typeface="Tw Cen MT" panose="020B0602020104020603" pitchFamily="34" charset="-18"/>
                        </a:rPr>
                        <a:t>    3.účetníoperaci                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5441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 err="1">
                          <a:solidFill>
                            <a:schemeClr val="tx1"/>
                          </a:solidFill>
                          <a:latin typeface="Tw Cen MT" panose="020B0602020104020603" pitchFamily="34" charset="-18"/>
                        </a:rPr>
                        <a:t>Zns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latin typeface="Tw Cen MT" panose="020B0602020104020603" pitchFamily="34" charset="-18"/>
                        </a:rPr>
                        <a:t>                                 1.002.000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ZK                                       3.275.000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31344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HMV                                 2.000.000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Dodavatelé                             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latin typeface="Tw Cen MT" panose="020B0602020104020603" pitchFamily="34" charset="-18"/>
                        </a:rPr>
                        <a:t>100.000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0583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BÚ                                     570.000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 Zaměstnanci                            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990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Pokladna                               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latin typeface="Tw Cen MT" panose="020B0602020104020603" pitchFamily="34" charset="-18"/>
                        </a:rPr>
                        <a:t>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Krátkodobý úvěr                  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latin typeface="Tw Cen MT" panose="020B0602020104020603" pitchFamily="34" charset="-18"/>
                        </a:rPr>
                        <a:t>100.000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8561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endParaRPr lang="cs-CZ" sz="180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8201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A                                  3.475.000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P                                    3.475.000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13875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EB4F6A0-09B5-4D17-8AE8-D7532B0E6008}"/>
              </a:ext>
            </a:extLst>
          </p:cNvPr>
          <p:cNvCxnSpPr/>
          <p:nvPr/>
        </p:nvCxnSpPr>
        <p:spPr>
          <a:xfrm>
            <a:off x="-1007134" y="8865260"/>
            <a:ext cx="0" cy="400050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B87BD00F-EAFD-48C4-AFD6-D1C407742617}"/>
              </a:ext>
            </a:extLst>
          </p:cNvPr>
          <p:cNvCxnSpPr/>
          <p:nvPr/>
        </p:nvCxnSpPr>
        <p:spPr>
          <a:xfrm flipV="1">
            <a:off x="-1735479" y="9258960"/>
            <a:ext cx="1619250" cy="9525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F1FBEDF-441C-4B8B-9694-26B05B32036D}"/>
              </a:ext>
            </a:extLst>
          </p:cNvPr>
          <p:cNvCxnSpPr/>
          <p:nvPr/>
        </p:nvCxnSpPr>
        <p:spPr>
          <a:xfrm>
            <a:off x="-201954" y="9319920"/>
            <a:ext cx="0" cy="2952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0941F01-5701-47FE-AB4D-FF763ADF04FD}"/>
              </a:ext>
            </a:extLst>
          </p:cNvPr>
          <p:cNvCxnSpPr/>
          <p:nvPr/>
        </p:nvCxnSpPr>
        <p:spPr>
          <a:xfrm>
            <a:off x="-1111274" y="9317380"/>
            <a:ext cx="0" cy="2952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" name="Rectangle 5">
            <a:extLst>
              <a:ext uri="{FF2B5EF4-FFF2-40B4-BE49-F238E27FC236}">
                <a16:creationId xmlns:a16="http://schemas.microsoft.com/office/drawing/2014/main" id="{955A5C4E-6539-4FCA-90D5-A75F8A565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44824" y="16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Tabulka 12">
            <a:extLst>
              <a:ext uri="{FF2B5EF4-FFF2-40B4-BE49-F238E27FC236}">
                <a16:creationId xmlns:a16="http://schemas.microsoft.com/office/drawing/2014/main" id="{C35337D8-7B3E-456D-AFD2-CB241E5DC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458042"/>
              </p:ext>
            </p:extLst>
          </p:nvPr>
        </p:nvGraphicFramePr>
        <p:xfrm>
          <a:off x="2699792" y="5805264"/>
          <a:ext cx="3960440" cy="71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347580667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4261927386"/>
                    </a:ext>
                  </a:extLst>
                </a:gridCol>
              </a:tblGrid>
              <a:tr h="357564">
                <a:tc>
                  <a:txBody>
                    <a:bodyPr/>
                    <a:lstStyle/>
                    <a:p>
                      <a:r>
                        <a:rPr lang="cs-CZ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Dod</a:t>
                      </a:r>
                      <a:r>
                        <a:rPr lang="cs-CZ" dirty="0"/>
                        <a:t> +, úvěry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81323"/>
                  </a:ext>
                </a:extLst>
              </a:tr>
              <a:tr h="357564">
                <a:tc>
                  <a:txBody>
                    <a:bodyPr/>
                    <a:lstStyle/>
                    <a:p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∑ 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∑ P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71834"/>
                  </a:ext>
                </a:extLst>
              </a:tr>
            </a:tbl>
          </a:graphicData>
        </a:graphic>
      </p:graphicFrame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DB4F33AE-7726-4268-93D8-68920BCDA235}"/>
              </a:ext>
            </a:extLst>
          </p:cNvPr>
          <p:cNvCxnSpPr/>
          <p:nvPr/>
        </p:nvCxnSpPr>
        <p:spPr>
          <a:xfrm>
            <a:off x="6948264" y="5877272"/>
            <a:ext cx="0" cy="571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03455B4-B371-4B56-967D-AA0782E42690}"/>
              </a:ext>
            </a:extLst>
          </p:cNvPr>
          <p:cNvCxnSpPr>
            <a:cxnSpLocks/>
          </p:cNvCxnSpPr>
          <p:nvPr/>
        </p:nvCxnSpPr>
        <p:spPr>
          <a:xfrm flipV="1">
            <a:off x="7164288" y="5877272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72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0E3DE-4936-48DC-B597-7004530D9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1" y="116632"/>
            <a:ext cx="8153401" cy="990600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/>
            </a:r>
            <a:br>
              <a:rPr lang="cs-CZ" sz="3600" b="1" u="sng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</a:br>
            <a:r>
              <a:rPr lang="cs-CZ" sz="40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4. </a:t>
            </a:r>
            <a:r>
              <a:rPr lang="cs-CZ" sz="27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PF nákup PC   50.000,- Kč: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A2AAAB9A-9172-4409-B552-2FA89BF10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154652"/>
              </p:ext>
            </p:extLst>
          </p:nvPr>
        </p:nvGraphicFramePr>
        <p:xfrm>
          <a:off x="646209" y="1628800"/>
          <a:ext cx="8010474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237">
                  <a:extLst>
                    <a:ext uri="{9D8B030D-6E8A-4147-A177-3AD203B41FA5}">
                      <a16:colId xmlns:a16="http://schemas.microsoft.com/office/drawing/2014/main" val="2268337928"/>
                    </a:ext>
                  </a:extLst>
                </a:gridCol>
                <a:gridCol w="4005237">
                  <a:extLst>
                    <a:ext uri="{9D8B030D-6E8A-4147-A177-3AD203B41FA5}">
                      <a16:colId xmlns:a16="http://schemas.microsoft.com/office/drawing/2014/main" val="4228603882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>
                          <a:latin typeface="Tw Cen MT" panose="020B0602020104020603" pitchFamily="34" charset="-18"/>
                        </a:rPr>
                        <a:t>A                         Rozvaha 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2400" dirty="0">
                          <a:latin typeface="Tw Cen MT" panose="020B0602020104020603" pitchFamily="34" charset="-18"/>
                        </a:rPr>
                        <a:t>   4.účetní operaci               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5441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 err="1">
                          <a:latin typeface="Tw Cen MT" panose="020B0602020104020603" pitchFamily="34" charset="-18"/>
                        </a:rPr>
                        <a:t>Zns</a:t>
                      </a:r>
                      <a:r>
                        <a:rPr lang="cs-CZ" sz="1800" dirty="0">
                          <a:latin typeface="Tw Cen MT" panose="020B0602020104020603" pitchFamily="34" charset="-18"/>
                        </a:rPr>
                        <a:t>                                 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latin typeface="Tw Cen MT" panose="020B0602020104020603" pitchFamily="34" charset="-18"/>
                        </a:rPr>
                        <a:t>1.002.000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ZK                                       3.275.000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31344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HMV                                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latin typeface="Tw Cen MT" panose="020B0602020104020603" pitchFamily="34" charset="-18"/>
                        </a:rPr>
                        <a:t>2.050.000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Dodavatelé                              </a:t>
                      </a:r>
                      <a:r>
                        <a:rPr lang="cs-CZ" sz="1800" dirty="0">
                          <a:solidFill>
                            <a:srgbClr val="FF0000"/>
                          </a:solidFill>
                          <a:latin typeface="Tw Cen MT" panose="020B0602020104020603" pitchFamily="34" charset="-18"/>
                        </a:rPr>
                        <a:t>150.000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0583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BÚ                                     570.000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latin typeface="Tw Cen MT" panose="020B0602020104020603" pitchFamily="34" charset="-18"/>
                        </a:rPr>
                        <a:t>    Zaměstnanci                                   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990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Tw Cen MT" panose="020B0602020104020603" pitchFamily="34" charset="-18"/>
                        </a:rPr>
                        <a:t>Pokladna                                3.000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latin typeface="Tw Cen MT" panose="020B0602020104020603" pitchFamily="34" charset="-18"/>
                        </a:rPr>
                        <a:t>Krátkodobý úvěr                   100.000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485617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endParaRPr lang="cs-CZ" sz="180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782018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A                                  3.475.000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∑ P                                    3.475.000</a:t>
                      </a:r>
                      <a:endParaRPr lang="cs-CZ" sz="1800" dirty="0">
                        <a:latin typeface="Tw Cen MT" panose="020B0602020104020603" pitchFamily="34" charset="-1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13875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EB4F6A0-09B5-4D17-8AE8-D7532B0E6008}"/>
              </a:ext>
            </a:extLst>
          </p:cNvPr>
          <p:cNvCxnSpPr/>
          <p:nvPr/>
        </p:nvCxnSpPr>
        <p:spPr>
          <a:xfrm>
            <a:off x="-1007134" y="8865260"/>
            <a:ext cx="0" cy="400050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B87BD00F-EAFD-48C4-AFD6-D1C407742617}"/>
              </a:ext>
            </a:extLst>
          </p:cNvPr>
          <p:cNvCxnSpPr/>
          <p:nvPr/>
        </p:nvCxnSpPr>
        <p:spPr>
          <a:xfrm flipV="1">
            <a:off x="-1735479" y="9258960"/>
            <a:ext cx="1619250" cy="9525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9F1FBEDF-441C-4B8B-9694-26B05B32036D}"/>
              </a:ext>
            </a:extLst>
          </p:cNvPr>
          <p:cNvCxnSpPr/>
          <p:nvPr/>
        </p:nvCxnSpPr>
        <p:spPr>
          <a:xfrm>
            <a:off x="-201954" y="9319920"/>
            <a:ext cx="0" cy="2952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0941F01-5701-47FE-AB4D-FF763ADF04FD}"/>
              </a:ext>
            </a:extLst>
          </p:cNvPr>
          <p:cNvCxnSpPr/>
          <p:nvPr/>
        </p:nvCxnSpPr>
        <p:spPr>
          <a:xfrm>
            <a:off x="-1111274" y="9317380"/>
            <a:ext cx="0" cy="295275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" name="Rectangle 5">
            <a:extLst>
              <a:ext uri="{FF2B5EF4-FFF2-40B4-BE49-F238E27FC236}">
                <a16:creationId xmlns:a16="http://schemas.microsoft.com/office/drawing/2014/main" id="{955A5C4E-6539-4FCA-90D5-A75F8A565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44824" y="16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2" name="Tabulka 12">
            <a:extLst>
              <a:ext uri="{FF2B5EF4-FFF2-40B4-BE49-F238E27FC236}">
                <a16:creationId xmlns:a16="http://schemas.microsoft.com/office/drawing/2014/main" id="{C35337D8-7B3E-456D-AFD2-CB241E5DC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760888"/>
              </p:ext>
            </p:extLst>
          </p:nvPr>
        </p:nvGraphicFramePr>
        <p:xfrm>
          <a:off x="2699792" y="5805264"/>
          <a:ext cx="3960440" cy="71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220">
                  <a:extLst>
                    <a:ext uri="{9D8B030D-6E8A-4147-A177-3AD203B41FA5}">
                      <a16:colId xmlns:a16="http://schemas.microsoft.com/office/drawing/2014/main" val="3475806672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4261927386"/>
                    </a:ext>
                  </a:extLst>
                </a:gridCol>
              </a:tblGrid>
              <a:tr h="357564">
                <a:tc>
                  <a:txBody>
                    <a:bodyPr/>
                    <a:lstStyle/>
                    <a:p>
                      <a:r>
                        <a:rPr lang="cs-CZ" dirty="0"/>
                        <a:t>HMV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DOD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81323"/>
                  </a:ext>
                </a:extLst>
              </a:tr>
              <a:tr h="357564">
                <a:tc>
                  <a:txBody>
                    <a:bodyPr/>
                    <a:lstStyle/>
                    <a:p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∑ 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∑ P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71834"/>
                  </a:ext>
                </a:extLst>
              </a:tr>
            </a:tbl>
          </a:graphicData>
        </a:graphic>
      </p:graphicFrame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DB4F33AE-7726-4268-93D8-68920BCDA235}"/>
              </a:ext>
            </a:extLst>
          </p:cNvPr>
          <p:cNvCxnSpPr>
            <a:cxnSpLocks/>
          </p:cNvCxnSpPr>
          <p:nvPr/>
        </p:nvCxnSpPr>
        <p:spPr>
          <a:xfrm flipV="1">
            <a:off x="6948264" y="5877272"/>
            <a:ext cx="0" cy="4991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203455B4-B371-4B56-967D-AA0782E42690}"/>
              </a:ext>
            </a:extLst>
          </p:cNvPr>
          <p:cNvCxnSpPr>
            <a:cxnSpLocks/>
          </p:cNvCxnSpPr>
          <p:nvPr/>
        </p:nvCxnSpPr>
        <p:spPr>
          <a:xfrm flipV="1">
            <a:off x="2483768" y="5944328"/>
            <a:ext cx="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31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28140-8C74-49A7-9E1B-041CEDE94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Rozvaha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EEDEF1-EF6C-410E-A3A6-CB789C5E7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500808"/>
            <a:ext cx="8495856" cy="5357192"/>
          </a:xfrm>
        </p:spPr>
        <p:txBody>
          <a:bodyPr>
            <a:normAutofit/>
          </a:bodyPr>
          <a:lstStyle/>
          <a:p>
            <a:pPr marL="0" lvl="0" indent="0" algn="l">
              <a:buClr>
                <a:srgbClr val="0070C0"/>
              </a:buClr>
              <a:buNone/>
            </a:pPr>
            <a:r>
              <a:rPr lang="cs-CZ" sz="30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Charakteristika rozvahy</a:t>
            </a:r>
            <a:endParaRPr lang="cs-CZ" sz="3000" b="1" dirty="0">
              <a:solidFill>
                <a:srgbClr val="0070C0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cs-CZ" sz="2000" dirty="0">
                <a:latin typeface="Tw Cen MT" panose="020B0602020104020603" pitchFamily="34" charset="-18"/>
                <a:ea typeface="Times New Roman" panose="02020603050405020304" pitchFamily="18" charset="0"/>
              </a:rPr>
              <a:t>j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de o přehledné uspořádání majetku firmy a zdrojů jeho krytí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5080" lvl="1" indent="-342900">
              <a:buClr>
                <a:srgbClr val="0070C0"/>
              </a:buClr>
              <a:buFont typeface="Symbol" panose="05050102010706020507" pitchFamily="18" charset="2"/>
              <a:buChar char=""/>
            </a:pPr>
            <a:r>
              <a:rPr lang="cs-CZ" sz="20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oskytuje </a:t>
            </a:r>
            <a:r>
              <a:rPr lang="cs-CZ" sz="2000" b="1" dirty="0" err="1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info</a:t>
            </a:r>
            <a:r>
              <a:rPr lang="cs-CZ" sz="2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o výši a struktuře majetku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a o hospodářském výsledku (HV)</a:t>
            </a:r>
            <a:endParaRPr lang="cs-CZ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l">
              <a:buClr>
                <a:srgbClr val="0070C0"/>
              </a:buClr>
              <a:buNone/>
            </a:pPr>
            <a:r>
              <a:rPr lang="cs-CZ" sz="1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5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D</a:t>
            </a:r>
            <a:r>
              <a:rPr lang="cs-CZ" sz="35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ruhy rozvah</a:t>
            </a:r>
            <a:endParaRPr lang="cs-CZ" sz="35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Zahajovací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– ke dni zahájení činnosti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Počáteční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= k 1.1.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7846" lvl="2" indent="-342900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0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Konečná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= k 31.12.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Č</a:t>
            </a:r>
            <a:r>
              <a:rPr lang="cs-CZ" sz="2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lení majetku účetní jednotky (podniku)</a:t>
            </a:r>
          </a:p>
          <a:p>
            <a:pPr marL="0" indent="0" algn="l">
              <a:buNone/>
            </a:pPr>
            <a:r>
              <a:rPr lang="cs-CZ" sz="1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15160DA-E703-4126-8744-B31B0F1CD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301356"/>
              </p:ext>
            </p:extLst>
          </p:nvPr>
        </p:nvGraphicFramePr>
        <p:xfrm>
          <a:off x="1403648" y="522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73949808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05781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Aktiva = majetek dle struktury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Pasiva = zdroje krytí aktiv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088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DM</a:t>
                      </a:r>
                      <a:r>
                        <a:rPr lang="cs-CZ" sz="14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 (dlouhodobý majetek)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Vlastni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021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OM</a:t>
                      </a:r>
                      <a:r>
                        <a:rPr lang="cs-CZ" sz="14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 (oběžný majetek)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Cizí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50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FM</a:t>
                      </a:r>
                      <a:r>
                        <a:rPr lang="cs-CZ" sz="1400" dirty="0">
                          <a:effectLst/>
                          <a:latin typeface="Tw Cen MT" panose="020B0602020104020603" pitchFamily="34" charset="-18"/>
                          <a:ea typeface="Times New Roman" panose="02020603050405020304" pitchFamily="18" charset="0"/>
                        </a:rPr>
                        <a:t> (finanční majetek)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300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86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A83DF-16EC-4E4E-A1CD-460E559B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Rozvaha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2DD108C-8B6D-430D-A073-6C5B5145B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4901"/>
              </p:ext>
            </p:extLst>
          </p:nvPr>
        </p:nvGraphicFramePr>
        <p:xfrm>
          <a:off x="617237" y="1556792"/>
          <a:ext cx="815340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1">
                  <a:extLst>
                    <a:ext uri="{9D8B030D-6E8A-4147-A177-3AD203B41FA5}">
                      <a16:colId xmlns:a16="http://schemas.microsoft.com/office/drawing/2014/main" val="3897209199"/>
                    </a:ext>
                  </a:extLst>
                </a:gridCol>
                <a:gridCol w="4076701">
                  <a:extLst>
                    <a:ext uri="{9D8B030D-6E8A-4147-A177-3AD203B41FA5}">
                      <a16:colId xmlns:a16="http://schemas.microsoft.com/office/drawing/2014/main" val="1884286715"/>
                    </a:ext>
                  </a:extLst>
                </a:gridCol>
              </a:tblGrid>
              <a:tr h="392417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w Cen MT" panose="020B0602020104020603" pitchFamily="34" charset="-18"/>
                        </a:rPr>
                        <a:t>Aktiva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w Cen MT" panose="020B0602020104020603" pitchFamily="34" charset="-18"/>
                        </a:rPr>
                        <a:t>Pasiva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35884"/>
                  </a:ext>
                </a:extLst>
              </a:tr>
              <a:tr h="392417"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rgbClr val="0070C0"/>
                          </a:solidFill>
                          <a:latin typeface="Tw Cen MT" panose="020B0602020104020603" pitchFamily="34" charset="-18"/>
                        </a:rPr>
                        <a:t>Dlouhodobý majetek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rgbClr val="0070C0"/>
                          </a:solidFill>
                          <a:latin typeface="Tw Cen MT" panose="020B0602020104020603" pitchFamily="34" charset="-18"/>
                        </a:rPr>
                        <a:t>Vlastní zdroje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249144"/>
                  </a:ext>
                </a:extLst>
              </a:tr>
              <a:tr h="392417"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Tw Cen MT" panose="020B0602020104020603" pitchFamily="34" charset="-18"/>
                        </a:rPr>
                        <a:t>DM hmotný (DMH)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Tw Cen MT" panose="020B0602020104020603" pitchFamily="34" charset="-18"/>
                        </a:rPr>
                        <a:t>Základní kapitál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360013"/>
                  </a:ext>
                </a:extLst>
              </a:tr>
              <a:tr h="3924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Tw Cen MT" panose="020B0602020104020603" pitchFamily="34" charset="-18"/>
                        </a:rPr>
                        <a:t>DM  nehmotný (DMN)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>
                          <a:latin typeface="Tw Cen MT" panose="020B0602020104020603" pitchFamily="34" charset="-18"/>
                        </a:rPr>
                        <a:t>Hospodářský výsledek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33751"/>
                  </a:ext>
                </a:extLst>
              </a:tr>
              <a:tr h="392417"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rgbClr val="0070C0"/>
                          </a:solidFill>
                          <a:latin typeface="Tw Cen MT" panose="020B0602020104020603" pitchFamily="34" charset="-18"/>
                        </a:rPr>
                        <a:t>Oběžný majetek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latin typeface="Tw Cen MT" panose="020B0602020104020603" pitchFamily="34" charset="-18"/>
                        </a:rPr>
                        <a:t>Fondy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302296"/>
                  </a:ext>
                </a:extLst>
              </a:tr>
              <a:tr h="3924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Tw Cen MT" panose="020B0602020104020603" pitchFamily="34" charset="-18"/>
                        </a:rPr>
                        <a:t>Zásoby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>
                          <a:solidFill>
                            <a:srgbClr val="0070C0"/>
                          </a:solidFill>
                          <a:latin typeface="Tw Cen MT" panose="020B0602020104020603" pitchFamily="34" charset="-18"/>
                        </a:rPr>
                        <a:t>Cizí zdroje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116738"/>
                  </a:ext>
                </a:extLst>
              </a:tr>
              <a:tr h="392417"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Tw Cen MT" panose="020B0602020104020603" pitchFamily="34" charset="-18"/>
                        </a:rPr>
                        <a:t>Pohledávky (zaměstnanci, odběratelé, ostatní)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Tw Cen MT" panose="020B0602020104020603" pitchFamily="34" charset="-18"/>
                        </a:rPr>
                        <a:t>Úvěry (krátkodobé a dlouhodobé)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005146"/>
                  </a:ext>
                </a:extLst>
              </a:tr>
              <a:tr h="3924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600" dirty="0">
                        <a:solidFill>
                          <a:srgbClr val="0070C0"/>
                        </a:solidFill>
                        <a:latin typeface="Tw Cen MT" panose="020B0602020104020603" pitchFamily="34" charset="-1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>
                          <a:solidFill>
                            <a:srgbClr val="0070C0"/>
                          </a:solidFill>
                          <a:latin typeface="Tw Cen MT" panose="020B0602020104020603" pitchFamily="34" charset="-18"/>
                        </a:rPr>
                        <a:t>Finanční majetek</a:t>
                      </a:r>
                    </a:p>
                    <a:p>
                      <a:pPr algn="l"/>
                      <a:r>
                        <a:rPr lang="cs-CZ" sz="1800" dirty="0">
                          <a:latin typeface="Tw Cen MT" panose="020B0602020104020603" pitchFamily="34" charset="-18"/>
                        </a:rPr>
                        <a:t>Pokladna a běžný účet (BÚ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>
                          <a:latin typeface="Tw Cen MT" panose="020B0602020104020603" pitchFamily="34" charset="-18"/>
                        </a:rPr>
                        <a:t>Závazky vůči:</a:t>
                      </a:r>
                    </a:p>
                    <a:p>
                      <a:pPr algn="l"/>
                      <a:r>
                        <a:rPr lang="cs-CZ" sz="1600" b="0" dirty="0">
                          <a:latin typeface="Tw Cen MT" panose="020B0602020104020603" pitchFamily="34" charset="-18"/>
                        </a:rPr>
                        <a:t>dodavatelům, zaměstnancům, státu,</a:t>
                      </a:r>
                    </a:p>
                    <a:p>
                      <a:pPr algn="l"/>
                      <a:r>
                        <a:rPr lang="cs-CZ" sz="1600" b="0" dirty="0">
                          <a:latin typeface="Tw Cen MT" panose="020B0602020104020603" pitchFamily="34" charset="-18"/>
                        </a:rPr>
                        <a:t>institucím sociálního a zdravotního pojištění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8092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7F235C4A-1ECD-4B79-8F54-AB6830F454DC}"/>
              </a:ext>
            </a:extLst>
          </p:cNvPr>
          <p:cNvSpPr txBox="1"/>
          <p:nvPr/>
        </p:nvSpPr>
        <p:spPr>
          <a:xfrm>
            <a:off x="107504" y="5706616"/>
            <a:ext cx="8658545" cy="5386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449580" algn="l"/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Aktiva = majetek členěný podle druhů        Pasiva = majetek členěný podle zdrojů krytí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 algn="l"/>
            <a:r>
              <a:rPr lang="cs-CZ" sz="11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893F0C5-ED48-4067-8CAA-FC6B1A1FC7CB}"/>
              </a:ext>
            </a:extLst>
          </p:cNvPr>
          <p:cNvSpPr txBox="1"/>
          <p:nvPr/>
        </p:nvSpPr>
        <p:spPr>
          <a:xfrm>
            <a:off x="3439716" y="6143604"/>
            <a:ext cx="1584176" cy="523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∑A =  </a:t>
            </a:r>
            <a:endParaRPr lang="cs-CZ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04A5E6-8040-4084-A3BC-BCFA4262175B}"/>
              </a:ext>
            </a:extLst>
          </p:cNvPr>
          <p:cNvSpPr txBox="1"/>
          <p:nvPr/>
        </p:nvSpPr>
        <p:spPr>
          <a:xfrm>
            <a:off x="4610100" y="6143604"/>
            <a:ext cx="827584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  <a:cs typeface="Arial" panose="020B0604020202020204" pitchFamily="34" charset="0"/>
              </a:rPr>
              <a:t>∑P </a:t>
            </a:r>
            <a:endParaRPr lang="cs-CZ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E79C7-8678-408C-B242-BA9FBC4C5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Dlouhodobý majetek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C89336-A7F0-400D-BC94-EAA4374D9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351840" cy="4997152"/>
          </a:xfrm>
        </p:spPr>
        <p:txBody>
          <a:bodyPr>
            <a:normAutofit fontScale="77500" lnSpcReduction="20000"/>
          </a:bodyPr>
          <a:lstStyle/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300" dirty="0">
                <a:latin typeface="Tw Cen MT" panose="020B0602020104020603" pitchFamily="34" charset="-18"/>
                <a:ea typeface="Times New Roman" panose="02020603050405020304" pitchFamily="18" charset="0"/>
              </a:rPr>
              <a:t>d</a:t>
            </a:r>
            <a:r>
              <a:rPr lang="cs-CZ" sz="3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oba užívání </a:t>
            </a:r>
            <a:r>
              <a:rPr lang="cs-CZ" sz="3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nad 1 rok</a:t>
            </a:r>
          </a:p>
          <a:p>
            <a:pPr marL="0" lvl="0" indent="0" algn="l">
              <a:buClr>
                <a:srgbClr val="0070C0"/>
              </a:buClr>
              <a:buNone/>
            </a:pPr>
            <a:endParaRPr lang="cs-CZ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3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3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ořizovací cena </a:t>
            </a:r>
            <a:r>
              <a:rPr lang="cs-CZ" sz="3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nad 80 000,- Kč </a:t>
            </a:r>
          </a:p>
          <a:p>
            <a:pPr marL="0" lvl="0" indent="0" algn="l">
              <a:buClr>
                <a:srgbClr val="0070C0"/>
              </a:buClr>
              <a:buNone/>
            </a:pPr>
            <a:r>
              <a:rPr lang="cs-CZ" sz="33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33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(v případě hmotného u nehmotného ji si to určuje účetní </a:t>
            </a:r>
          </a:p>
          <a:p>
            <a:pPr marL="0" lvl="0" indent="0" algn="l">
              <a:buClr>
                <a:srgbClr val="0070C0"/>
              </a:buClr>
              <a:buNone/>
            </a:pPr>
            <a:r>
              <a:rPr lang="cs-CZ" sz="3300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     </a:t>
            </a:r>
            <a:r>
              <a:rPr lang="cs-CZ" sz="33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jednotka (UJ) sama, pokud chce majetek odepisovat, </a:t>
            </a:r>
          </a:p>
          <a:p>
            <a:pPr marL="0" lvl="0" indent="0" algn="l">
              <a:buClr>
                <a:srgbClr val="0070C0"/>
              </a:buClr>
              <a:buNone/>
            </a:pPr>
            <a:r>
              <a:rPr lang="cs-CZ" sz="33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tak musí hranici 80 000 Kč respektovat)</a:t>
            </a:r>
          </a:p>
          <a:p>
            <a:pPr marL="0" lvl="0" indent="0" algn="l">
              <a:buClr>
                <a:srgbClr val="0070C0"/>
              </a:buClr>
              <a:buNone/>
            </a:pPr>
            <a:endParaRPr lang="cs-CZ" sz="1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300" dirty="0">
                <a:latin typeface="Tw Cen MT" panose="020B0602020104020603" pitchFamily="34" charset="-18"/>
                <a:ea typeface="Times New Roman" panose="02020603050405020304" pitchFamily="18" charset="0"/>
              </a:rPr>
              <a:t>v</a:t>
            </a:r>
            <a:r>
              <a:rPr lang="cs-CZ" sz="3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procesu výroby </a:t>
            </a:r>
            <a:r>
              <a:rPr lang="cs-CZ" sz="33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nemění svoji podstatu</a:t>
            </a:r>
            <a:r>
              <a:rPr lang="cs-CZ" sz="33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0" lvl="0" indent="0" algn="l">
              <a:buClr>
                <a:srgbClr val="0070C0"/>
              </a:buClr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300" dirty="0" smtClean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DHM </a:t>
            </a:r>
            <a:r>
              <a:rPr lang="cs-CZ" sz="33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se nespotřebovává se, ale opotřebovává = postupně se odepisuje (viz dále odpisy)</a:t>
            </a:r>
          </a:p>
          <a:p>
            <a:pPr marL="0" lvl="0" indent="0" algn="l">
              <a:buClr>
                <a:srgbClr val="0070C0"/>
              </a:buClr>
              <a:buNone/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35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opotřebení DM se vyjadřuje prostřednictvím oprávek</a:t>
            </a:r>
            <a:endParaRPr lang="cs-CZ" sz="3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33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D1748-E301-4E08-9BBF-92608228C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Dlouhodobý majetek hmotný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CAE62C-BFB9-4E1B-931A-E4E41EE0F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531352" cy="5213176"/>
          </a:xfrm>
        </p:spPr>
        <p:txBody>
          <a:bodyPr>
            <a:normAutofit/>
          </a:bodyPr>
          <a:lstStyle/>
          <a:p>
            <a:pPr marL="0" lvl="0" indent="0" algn="l">
              <a:buClr>
                <a:srgbClr val="FF0000"/>
              </a:buClr>
              <a:buSzPts val="1600"/>
              <a:buNone/>
            </a:pPr>
            <a:r>
              <a:rPr lang="cs-CZ" sz="2600" dirty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DHM (dlouhodobý majetek hmotný)</a:t>
            </a:r>
            <a:endParaRPr lang="cs-CZ" sz="1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Nemovitý </a:t>
            </a:r>
            <a:endParaRPr lang="cs-CZ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8364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b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udovy  a stavby (bez ohledu na výši ocenění a dobu použitelnosti)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8364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ozemky (bez ohledu na výši ocenění)</a:t>
            </a:r>
            <a:r>
              <a:rPr lang="cs-CZ" sz="2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                                                    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rgbClr val="FF0000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M</a:t>
            </a:r>
            <a:r>
              <a:rPr lang="cs-CZ" sz="2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ovitý</a:t>
            </a:r>
            <a:endParaRPr lang="cs-CZ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8364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h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motné movité věci</a:t>
            </a:r>
          </a:p>
          <a:p>
            <a:pPr marL="1328364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zvířata a stáda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8364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u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mělecká díla a sbírky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8364" lvl="2" indent="-4572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w Cen MT" panose="020B0602020104020603" pitchFamily="34" charset="-18"/>
                <a:ea typeface="Times New Roman" panose="02020603050405020304" pitchFamily="18" charset="0"/>
              </a:rPr>
              <a:t>o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statní DHM – stroje, zařízení, dopravní prostředky, inventář …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78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3F7DA-9378-4DC0-9139-3E1B65199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Dlouhodobý majetek nehmotný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9EE597-1A01-4252-B242-867A5F618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1" cy="5029200"/>
          </a:xfrm>
        </p:spPr>
        <p:txBody>
          <a:bodyPr/>
          <a:lstStyle/>
          <a:p>
            <a:pPr marL="0" lvl="0" indent="0" algn="l">
              <a:buClr>
                <a:srgbClr val="FF0000"/>
              </a:buClr>
              <a:buSzPts val="1600"/>
              <a:buNone/>
            </a:pPr>
            <a:r>
              <a:rPr lang="cs-CZ" sz="3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DNM (dlouhodobý nehmotný majetek)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3418" indent="-4572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s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oftware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3418" indent="-4572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l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icence</a:t>
            </a:r>
          </a:p>
          <a:p>
            <a:pPr marL="673418" indent="-4572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atenty</a:t>
            </a:r>
          </a:p>
          <a:p>
            <a:pPr marL="673418" indent="-4572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ocenitelná práva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3418" indent="-4572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 err="1">
                <a:latin typeface="Tw Cen MT" panose="020B0602020104020603" pitchFamily="34" charset="-18"/>
                <a:ea typeface="Times New Roman" panose="02020603050405020304" pitchFamily="18" charset="0"/>
              </a:rPr>
              <a:t>k</a:t>
            </a:r>
            <a:r>
              <a:rPr lang="cs-CZ" sz="3200" dirty="0" err="1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now</a:t>
            </a: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- </a:t>
            </a:r>
            <a:r>
              <a:rPr lang="cs-CZ" sz="3200" dirty="0" err="1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how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3418" indent="-45720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200" dirty="0">
                <a:latin typeface="Tw Cen MT" panose="020B0602020104020603" pitchFamily="34" charset="-18"/>
                <a:ea typeface="Times New Roman" panose="02020603050405020304" pitchFamily="18" charset="0"/>
              </a:rPr>
              <a:t>goodwill (ocenění značky)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15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AC6B8-6812-4C3F-BDE5-B3853A5F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Oběžný majetek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1B059C-E4DA-4DF6-B285-1AE0F3063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141168"/>
          </a:xfrm>
        </p:spPr>
        <p:txBody>
          <a:bodyPr>
            <a:normAutofit fontScale="85000" lnSpcReduction="10000"/>
          </a:bodyPr>
          <a:lstStyle/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doba užití je </a:t>
            </a:r>
            <a:r>
              <a:rPr lang="cs-CZ" sz="3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kratší než 1 rok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000" dirty="0">
                <a:latin typeface="Tw Cen MT" panose="020B0602020104020603" pitchFamily="34" charset="-18"/>
                <a:ea typeface="Times New Roman" panose="02020603050405020304" pitchFamily="18" charset="0"/>
              </a:rPr>
              <a:t>p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ři procesu výroby mění svoji podstatu = spotřebovává se </a:t>
            </a:r>
          </a:p>
          <a:p>
            <a:pPr lvl="0" algn="l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cs-CZ" sz="38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složení:</a:t>
            </a:r>
          </a:p>
          <a:p>
            <a:pPr marL="80938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3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zásoby:</a:t>
            </a:r>
          </a:p>
          <a:p>
            <a:pPr marL="1612581" lvl="3" indent="-4572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materiál, polotovary, nedokončená výroba, zboží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938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38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pohledávky</a:t>
            </a:r>
            <a:r>
              <a:rPr lang="cs-CZ" sz="30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za: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3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odběrateli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= nezaplacené vystavené faktury (VF)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3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zaměstnanci 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(nezaplacené manko a škody, poskytnuté zálohy))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281" lvl="3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30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ostatní </a:t>
            </a: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(přeplatky daní, SP a ZP)</a:t>
            </a:r>
            <a:endParaRPr lang="cs-CZ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17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387AB-C69D-43F4-835B-89DB8EEE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Finanční majetek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81FB03-085F-47F2-A209-377D19627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423848" cy="5257800"/>
          </a:xfrm>
        </p:spPr>
        <p:txBody>
          <a:bodyPr>
            <a:normAutofit/>
          </a:bodyPr>
          <a:lstStyle/>
          <a:p>
            <a:pPr lvl="0" algn="l">
              <a:buClr>
                <a:srgbClr val="FF000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9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Pokladna</a:t>
            </a:r>
          </a:p>
          <a:p>
            <a:pPr lvl="2">
              <a:buClr>
                <a:srgbClr val="FF000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2800" dirty="0">
                <a:solidFill>
                  <a:schemeClr val="tx1"/>
                </a:solidFill>
                <a:latin typeface="Tw Cen MT" panose="020B0602020104020603" pitchFamily="34" charset="-18"/>
                <a:ea typeface="Times New Roman" panose="02020603050405020304" pitchFamily="18" charset="0"/>
              </a:rPr>
              <a:t>peníze v hotovosti</a:t>
            </a:r>
            <a:endParaRPr lang="cs-CZ" sz="2800" dirty="0">
              <a:solidFill>
                <a:schemeClr val="tx1"/>
              </a:solidFill>
              <a:effectLst/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lvl="0" algn="l">
              <a:buClr>
                <a:srgbClr val="FF000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9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BÚ</a:t>
            </a:r>
            <a:endParaRPr lang="cs-CZ" sz="3900" b="1" dirty="0">
              <a:solidFill>
                <a:srgbClr val="FF0000"/>
              </a:solidFill>
              <a:latin typeface="Tw Cen MT" panose="020B0602020104020603" pitchFamily="34" charset="-18"/>
              <a:ea typeface="Times New Roman" panose="02020603050405020304" pitchFamily="18" charset="0"/>
            </a:endParaRPr>
          </a:p>
          <a:p>
            <a:pPr lvl="2">
              <a:buClr>
                <a:srgbClr val="FF000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3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běžný účet – peníze v bezhotovostní podobě</a:t>
            </a:r>
          </a:p>
          <a:p>
            <a:pPr lvl="0" algn="l">
              <a:buClr>
                <a:srgbClr val="FF0000"/>
              </a:buClr>
              <a:buSzPts val="1200"/>
              <a:buFont typeface="Wingdings" panose="05000000000000000000" pitchFamily="2" charset="2"/>
              <a:buChar char="q"/>
            </a:pPr>
            <a:r>
              <a:rPr lang="cs-CZ" sz="39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Ceniny</a:t>
            </a:r>
            <a:r>
              <a:rPr lang="cs-CZ" sz="40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1226446" lvl="2" indent="-571500">
              <a:buClr>
                <a:srgbClr val="FF000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kolky</a:t>
            </a:r>
          </a:p>
          <a:p>
            <a:pPr marL="1226446" lvl="2" indent="-571500">
              <a:buClr>
                <a:srgbClr val="FF000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dálniční známky</a:t>
            </a:r>
          </a:p>
          <a:p>
            <a:pPr marL="1226446" lvl="2" indent="-571500">
              <a:buClr>
                <a:srgbClr val="FF0000"/>
              </a:buClr>
              <a:buSzPts val="1200"/>
              <a:buFont typeface="Wingdings" panose="05000000000000000000" pitchFamily="2" charset="2"/>
              <a:buChar char="§"/>
            </a:pPr>
            <a:r>
              <a:rPr lang="cs-CZ" sz="3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poštovní známky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0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511B1-4B43-4BB5-8C4B-533AAA228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Zdroje krytí majetku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668708-2012-4149-8550-10A87E5C5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531352" cy="5357192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VZ (vlastní zdroje)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ZK</a:t>
            </a:r>
          </a:p>
          <a:p>
            <a:pPr marL="366713" lvl="1" indent="0">
              <a:buClr>
                <a:srgbClr val="0070C0"/>
              </a:buClr>
              <a:buNone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22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(základní kapitál) = peněžní a nepeněžní vklady vlastníků do ÚJ </a:t>
            </a:r>
            <a:endParaRPr lang="cs-CZ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Hospodářský výsledek:</a:t>
            </a:r>
            <a:r>
              <a:rPr lang="cs-CZ" sz="24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+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(</a:t>
            </a:r>
            <a:r>
              <a:rPr lang="cs-CZ" sz="24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zisk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) nebo </a:t>
            </a:r>
            <a:r>
              <a:rPr lang="cs-CZ" sz="24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–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(</a:t>
            </a:r>
            <a:r>
              <a:rPr lang="cs-CZ" sz="24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ztráta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)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6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Fondy</a:t>
            </a: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366713" lvl="1" indent="0">
              <a:buClr>
                <a:srgbClr val="0070C0"/>
              </a:buClr>
              <a:buNone/>
            </a:pPr>
            <a:r>
              <a:rPr lang="cs-CZ" sz="26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např. rezervní fond, fond kulturních a sociálních potřeb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buClr>
                <a:srgbClr val="FF0000"/>
              </a:buClr>
              <a:buSzPts val="1400"/>
              <a:buFont typeface="Wingdings" panose="05000000000000000000" pitchFamily="2" charset="2"/>
              <a:buChar char=""/>
            </a:pPr>
            <a:r>
              <a:rPr lang="cs-CZ" sz="2600" b="1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CZ (cizí zdroje)</a:t>
            </a:r>
            <a:endParaRPr lang="cs-CZ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4842" indent="-285750" algn="l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rgbClr val="FF000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Úvěry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</a:t>
            </a:r>
          </a:p>
          <a:p>
            <a:pPr marL="359092" indent="0" algn="l">
              <a:buClr>
                <a:srgbClr val="0070C0"/>
              </a:buClr>
              <a:buNone/>
            </a:pP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krátkodobé do 1 roku, dlouhodobé nad 1 rok</a:t>
            </a:r>
          </a:p>
          <a:p>
            <a:pPr marL="644842" indent="-285750" algn="l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0070C0"/>
                </a:solidFill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Závazky:</a:t>
            </a:r>
            <a:r>
              <a:rPr lang="cs-CZ" sz="24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 </a:t>
            </a:r>
          </a:p>
          <a:p>
            <a:pPr marL="2314574" lvl="4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19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Dodavatelé</a:t>
            </a:r>
            <a:r>
              <a:rPr lang="cs-CZ" sz="19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(nezaplacené daně)</a:t>
            </a:r>
          </a:p>
          <a:p>
            <a:pPr marL="2314574" lvl="4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19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Zaměstnanci</a:t>
            </a:r>
            <a:r>
              <a:rPr lang="cs-CZ" sz="19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= nevyplacené mzdy</a:t>
            </a:r>
          </a:p>
          <a:p>
            <a:pPr marL="2314574" lvl="4" indent="-342900"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cs-CZ" sz="1900" b="1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Instituci SP a ZP </a:t>
            </a:r>
            <a:r>
              <a:rPr lang="cs-CZ" sz="19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= nezaplacení sociálního a zdravotního pojištění</a:t>
            </a:r>
            <a:r>
              <a:rPr lang="cs-CZ" sz="1800" dirty="0">
                <a:effectLst/>
                <a:latin typeface="Tw Cen MT" panose="020B0602020104020603" pitchFamily="34" charset="-18"/>
                <a:ea typeface="Times New Roman" panose="02020603050405020304" pitchFamily="18" charset="0"/>
              </a:rPr>
              <a:t>           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26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1">
  <a:themeElements>
    <a:clrScheme name="Mediá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688B1"/>
      </a:accent1>
      <a:accent2>
        <a:srgbClr val="A4C626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á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Mediá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Motiv1" id="{94E73A97-5A3E-4EAB-B940-672034024546}" vid="{EE1DE094-2D5F-4FEF-ACB1-7F977529AEF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3469</TotalTime>
  <Words>1049</Words>
  <Application>Microsoft Office PowerPoint</Application>
  <PresentationFormat>Předvádění na obrazovce (4:3)</PresentationFormat>
  <Paragraphs>301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Symbol</vt:lpstr>
      <vt:lpstr>Times New Roman</vt:lpstr>
      <vt:lpstr>Tw Cen MT</vt:lpstr>
      <vt:lpstr>Wingdings</vt:lpstr>
      <vt:lpstr>Motiv1</vt:lpstr>
      <vt:lpstr>Majetek UJ - rozvaha</vt:lpstr>
      <vt:lpstr>Rozvaha</vt:lpstr>
      <vt:lpstr>Rozvaha</vt:lpstr>
      <vt:lpstr>Dlouhodobý majetek</vt:lpstr>
      <vt:lpstr>Dlouhodobý majetek hmotný</vt:lpstr>
      <vt:lpstr>Dlouhodobý majetek nehmotný</vt:lpstr>
      <vt:lpstr>Oběžný majetek</vt:lpstr>
      <vt:lpstr>Finanční majetek</vt:lpstr>
      <vt:lpstr>Zdroje krytí majetku</vt:lpstr>
      <vt:lpstr>Vzorový příklad k sestavení rozvahy</vt:lpstr>
      <vt:lpstr>Řešení – počáteční rozvaha k 1.1.</vt:lpstr>
      <vt:lpstr>Typické rozvahové změny</vt:lpstr>
      <vt:lpstr> Vzorový příklad  ke změně rozvahových položek: </vt:lpstr>
      <vt:lpstr>Řešení</vt:lpstr>
      <vt:lpstr> 1.BV výplata mzdy zaměstnancům 30.000,- Kč </vt:lpstr>
      <vt:lpstr>  2. VPD nákup zboží na sklad 2.000,- Kč  </vt:lpstr>
      <vt:lpstr>  3. Krátkodobý bankovní úvěr 100.000,- Kč a  úhrada přijaté faktury od dodavatele ve stejné výši   </vt:lpstr>
      <vt:lpstr>   4.  PF nákup PC   50.000,- Kč: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admin</dc:creator>
  <cp:lastModifiedBy>ucitel</cp:lastModifiedBy>
  <cp:revision>296</cp:revision>
  <dcterms:created xsi:type="dcterms:W3CDTF">2012-07-03T13:33:49Z</dcterms:created>
  <dcterms:modified xsi:type="dcterms:W3CDTF">2023-11-01T09:51:15Z</dcterms:modified>
</cp:coreProperties>
</file>