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13"/>
  </p:notesMasterIdLst>
  <p:sldIdLst>
    <p:sldId id="599" r:id="rId2"/>
    <p:sldId id="629" r:id="rId3"/>
    <p:sldId id="630" r:id="rId4"/>
    <p:sldId id="631" r:id="rId5"/>
    <p:sldId id="632" r:id="rId6"/>
    <p:sldId id="633" r:id="rId7"/>
    <p:sldId id="634" r:id="rId8"/>
    <p:sldId id="638" r:id="rId9"/>
    <p:sldId id="636" r:id="rId10"/>
    <p:sldId id="637" r:id="rId11"/>
    <p:sldId id="62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3842" autoAdjust="0"/>
  </p:normalViewPr>
  <p:slideViewPr>
    <p:cSldViewPr>
      <p:cViewPr varScale="1">
        <p:scale>
          <a:sx n="67" d="100"/>
          <a:sy n="67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Oběžný majetek (OM)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71253"/>
            <a:ext cx="8359248" cy="5345832"/>
          </a:xfrm>
        </p:spPr>
        <p:txBody>
          <a:bodyPr>
            <a:normAutofit/>
          </a:bodyPr>
          <a:lstStyle/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Charakteristika OM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Členění zásob</a:t>
            </a:r>
            <a:endParaRPr lang="cs-CZ" sz="28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 pořízení zásob</a:t>
            </a:r>
            <a:endParaRPr lang="cs-CZ" sz="28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Způsoby ocenění zásob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Inventarizace zásob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Způsob A účtování pořízení zásob</a:t>
            </a: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97152"/>
            <a:ext cx="3312368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CB80F-E17E-49A0-B87F-664DE73A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Vzorový příklad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997D21-1865-4400-BCB3-F083A639E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Společnost s ručením omezením má tyto počáteční stavy na účtech: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                                                10.000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BÚ                                                        200.000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Materiál na skladě                                 300.000 Kč   </a:t>
            </a:r>
          </a:p>
          <a:p>
            <a:pPr marL="366713" lvl="1" indent="0">
              <a:buClr>
                <a:srgbClr val="0070C0"/>
              </a:buClr>
              <a:buNone/>
            </a:pPr>
            <a:endParaRPr lang="cs-CZ" sz="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operace: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1 Přijatá faktura na materiál v PC + 21% DPH                               50 000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2 VPD: provize za zprostředkování nákupu materiálu                     2 000 Kč                                 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včetně 21% DPH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3. VUD: vlastní doprava materiálu                                                   3 000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B05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4 Příjemka na nakoupený materiál                                                        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5 BV: úhrada PF (viz.op.1)                                                                     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6</a:t>
            </a: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výdejky na spotřebovaný materiál                                               18 000 Kč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A6A6A6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7 VÚD manko na zásobování materiálu                                           1 000 Kč </a:t>
            </a:r>
          </a:p>
          <a:p>
            <a:pPr marL="0" indent="0">
              <a:buNone/>
            </a:pPr>
            <a:endParaRPr lang="cs-CZ" sz="1600" b="1" dirty="0">
              <a:solidFill>
                <a:srgbClr val="A6A6A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Zaúčtujte všechny účetní operace a zjistěte konečný stav účtu Materiál na skladě.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54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DF3C2-9C98-4AC3-B5E5-B1F4C225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Řešení příkladu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2E53B642-704A-4E23-83D1-7AE3178EB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87765"/>
              </p:ext>
            </p:extLst>
          </p:nvPr>
        </p:nvGraphicFramePr>
        <p:xfrm>
          <a:off x="587546" y="1575541"/>
          <a:ext cx="3712818" cy="66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423623007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1442702685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211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Pokladna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7434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      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2                     2 000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88175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5A9BB64-F75F-43ED-AEEB-526B2E8F8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23714"/>
              </p:ext>
            </p:extLst>
          </p:nvPr>
        </p:nvGraphicFramePr>
        <p:xfrm>
          <a:off x="571966" y="2380544"/>
          <a:ext cx="3712818" cy="147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112 mat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na skladě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0" dirty="0"/>
                        <a:t>PS             300 000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6                 18 000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4                  54 653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7                   1 000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KS             335 653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72013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D930790-C7C8-4E3A-926C-F0C802CEBC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02305"/>
              </p:ext>
            </p:extLst>
          </p:nvPr>
        </p:nvGraphicFramePr>
        <p:xfrm>
          <a:off x="5013909" y="3988199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 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Dodavatelé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5                  60 500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1                   60 500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1A1BA84-A920-4CE2-BD9E-99C6C5BE2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73807"/>
              </p:ext>
            </p:extLst>
          </p:nvPr>
        </p:nvGraphicFramePr>
        <p:xfrm>
          <a:off x="5013909" y="1530475"/>
          <a:ext cx="3712818" cy="72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0244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BÚ 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0244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PS               2 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5                  60 500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85F4231-301C-443B-BD26-A6ADC8D6F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11792"/>
              </p:ext>
            </p:extLst>
          </p:nvPr>
        </p:nvGraphicFramePr>
        <p:xfrm>
          <a:off x="571966" y="3995239"/>
          <a:ext cx="3712818" cy="110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DPH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1                10 500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sz="1600" b="1" i="0" u="none" strike="noStrike" cap="none" spc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2                347</a:t>
                      </a:r>
                      <a:endParaRPr lang="cs-CZ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C33E987-6A43-4F4B-B183-07469BE7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60133"/>
              </p:ext>
            </p:extLst>
          </p:nvPr>
        </p:nvGraphicFramePr>
        <p:xfrm>
          <a:off x="5002114" y="4959932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501  </a:t>
                      </a:r>
                      <a:r>
                        <a:rPr lang="cs-CZ" dirty="0" err="1"/>
                        <a:t>spotř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mat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6                  18 000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60CC6C36-AF28-405E-B8FA-9E3EEDEC4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52112"/>
              </p:ext>
            </p:extLst>
          </p:nvPr>
        </p:nvGraphicFramePr>
        <p:xfrm>
          <a:off x="5013909" y="2360315"/>
          <a:ext cx="3712818" cy="147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MD            111 </a:t>
                      </a:r>
                      <a:r>
                        <a:rPr lang="cs-CZ" dirty="0" err="1"/>
                        <a:t>Poř</a:t>
                      </a:r>
                      <a:r>
                        <a:rPr lang="cs-CZ" dirty="0"/>
                        <a:t>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mat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b="1" dirty="0"/>
                        <a:t>1              50 000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4              54 653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70C0"/>
                          </a:solidFill>
                        </a:rPr>
                        <a:t>2               1 653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780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3                3 000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546175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D027796-4A07-41C8-A430-E9A0D9A6B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56508"/>
              </p:ext>
            </p:extLst>
          </p:nvPr>
        </p:nvGraphicFramePr>
        <p:xfrm>
          <a:off x="4991091" y="5991695"/>
          <a:ext cx="3712818" cy="67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Aktivace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355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3                3 000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95CE4117-844A-47DB-93B6-B8AB72E2B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24699"/>
              </p:ext>
            </p:extLst>
          </p:nvPr>
        </p:nvGraphicFramePr>
        <p:xfrm>
          <a:off x="612648" y="5221499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549 Manka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 škody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7                 1 000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6994B-C2B8-4C07-999A-5EC525E0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53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Charakteristika OM</a:t>
            </a:r>
            <a:br>
              <a:rPr lang="cs-CZ" sz="4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4F61DD-8C61-44A4-B02F-31970F25A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578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doba užití je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kratší než 1 rok</a:t>
            </a:r>
          </a:p>
          <a:p>
            <a:pPr marL="0" lvl="0" indent="0">
              <a:buClr>
                <a:srgbClr val="0070C0"/>
              </a:buClr>
              <a:buSzPct val="80000"/>
              <a:buNone/>
            </a:pPr>
            <a:endParaRPr lang="cs-C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 procesu výroby mění svoji podstatu = spotřebovává se  </a:t>
            </a:r>
          </a:p>
          <a:p>
            <a:pPr marL="0" lvl="0" indent="0">
              <a:buClr>
                <a:srgbClr val="0070C0"/>
              </a:buClr>
              <a:buSzPct val="80000"/>
              <a:buNone/>
            </a:pPr>
            <a:endParaRPr lang="cs-CZ" sz="9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OM patří: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zásoby: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členění uvedeno níže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pohledávky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za: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odběrateli</a:t>
            </a:r>
            <a:r>
              <a:rPr lang="cs-CZ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nezaplacené vystavené faktury (VF)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zaměstnanci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(nezaplacené manko)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ostatní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(přeplatky daní, SP a ZP)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F4C20-8238-470E-9EDA-B18C0A80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Charakteristika zásob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77B032-A24E-4597-A8BD-0D60F5D16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z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ásoby jsou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složkou oběžného majetku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mají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krátkodobý charakter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Font typeface="Wingdings" panose="05000000000000000000" pitchFamily="2" charset="2"/>
              <a:buChar char="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evidují se na skladových kartách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0D0A3A-A665-495A-8E9C-ACD7E0F19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064" y="3704481"/>
            <a:ext cx="511256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6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3ABA8-D471-44AE-B193-054A3B97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Členění zásob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861241-82CD-4D16-9ABD-801C9BFBA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Materiál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základní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tvoří podstatu výrobku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pomocný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netvoří podstatu výrobku, ale nebyl by bez nich funkční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provozní látky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nevstupují do výroby, zajišťují chod výroby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Nedokončená výroba</a:t>
            </a:r>
            <a:r>
              <a:rPr lang="cs-CZ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neprodejná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Polotovary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prodejné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Hotové výrobky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Zboží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Obaly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vratné x nevratné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9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39322-A90B-4F63-9AEB-6495F212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Způsob pořízení zásob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57EDFF-4D56-45EF-AC52-32B65B524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/>
          </a:bodyPr>
          <a:lstStyle/>
          <a:p>
            <a:pPr lvl="0">
              <a:buClr>
                <a:srgbClr val="0070C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0070C0"/>
                </a:solidFill>
              </a:rPr>
              <a:t>způsob pořízení zásob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nákup od dodavatele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vlastní činnost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darování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převod z osobního vlastnictví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Způsoby oceňování zásob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ořizovací cena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cena pořízení + vedlejší náklady pořízení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lastní náklady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materiál + mzdy + režie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eprodukční cena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aktuální tržní cena, která se zjišťuje kvalifikovaným odhadem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18AE40-1A7A-4FBB-8608-CE84341B53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7" y="1700808"/>
            <a:ext cx="2681881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1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68F7B-7ACE-4546-9C3F-E59BF6DF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Inventarizace zásob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A110CE-7E97-4EAF-81D1-8919ED314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3094" y="1600200"/>
            <a:ext cx="8153401" cy="5141168"/>
          </a:xfrm>
        </p:spPr>
        <p:txBody>
          <a:bodyPr>
            <a:normAutofit/>
          </a:bodyPr>
          <a:lstStyle/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řádná – k 31.12.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mimořádná – kdykoliv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70C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inventarizační rozdíly: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manko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účetní stav vyšší než fyzický stav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přebytek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účetní stav nižší než fyzický stav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1026" name="Picture 2" descr="obrazek inventura - ForActiv.cz Ostrava">
            <a:extLst>
              <a:ext uri="{FF2B5EF4-FFF2-40B4-BE49-F238E27FC236}">
                <a16:creationId xmlns:a16="http://schemas.microsoft.com/office/drawing/2014/main" id="{2108A823-4480-4DB1-A579-4E0171030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36004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73450-8752-4348-8867-3DFC5FFC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Manko a přebytek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0E8CCA-4D8B-493B-8340-937F9C99A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640960" cy="5301208"/>
          </a:xfrm>
        </p:spPr>
        <p:txBody>
          <a:bodyPr>
            <a:normAutofit fontScale="85000" lnSpcReduction="10000"/>
          </a:bodyPr>
          <a:lstStyle/>
          <a:p>
            <a:pPr marL="809380" lvl="1" indent="-4572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</a:t>
            </a: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anko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účetní stav vyšší než fyzický stav</a:t>
            </a:r>
          </a:p>
          <a:p>
            <a:pPr marL="352180" lvl="1" indent="0" algn="just">
              <a:buClr>
                <a:srgbClr val="FF0000"/>
              </a:buClr>
              <a:buSzPts val="1400"/>
              <a:buNone/>
            </a:pPr>
            <a:endParaRPr lang="cs-CZ" sz="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 výše norem</a:t>
            </a: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je stanoven vnitropodnikovou směrnicí, na základě měření apod. </a:t>
            </a: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= p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řirozený úbytek materiálu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 objektivních příčin</a:t>
            </a: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(vysychání, rozprášení, </a:t>
            </a: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odpaření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), účtuje se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účty číslo 501-spotřeba materiálu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nebo 504-prodané zboží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 normou</a:t>
            </a:r>
            <a:r>
              <a:rPr lang="cs-CZ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v plné výši hradí odpovědná osoba, účtuje se na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549-manka a škody na finančním majetku</a:t>
            </a: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654946" lvl="2" indent="0" algn="just">
              <a:buClr>
                <a:srgbClr val="0070C0"/>
              </a:buClr>
              <a:buSzPts val="1400"/>
              <a:buNone/>
            </a:pPr>
            <a:endParaRPr lang="cs-CZ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 algn="just">
              <a:buClr>
                <a:srgbClr val="FF0000"/>
              </a:buClr>
              <a:buSzPts val="14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řebytek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účetní stav nižší než fyzický stav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na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 648 –ostatní provozní výnosy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0070C0"/>
              </a:buClr>
              <a:buSzPts val="1400"/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zakázáno vyrovnávat manko s přebytkem. Lze to udělat pouze v případě, že se jedná o prokazatelnou záměru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83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3D4DF-6078-4224-A095-B7564060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Způsob A účtování pořízení zásob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EDA5AE-BE5B-4D4B-9817-BD5DB5522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Účet 111 slouží k načtení všech souvisejících nákladů, které patří do pořizovací ceny materiálu. Pokud takové náklady nejsou, lze cenu materiálu účtovat rovnou na účet 112.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15501033-EC1A-44C4-9B04-3924E1243CE5}"/>
              </a:ext>
            </a:extLst>
          </p:cNvPr>
          <p:cNvSpPr/>
          <p:nvPr/>
        </p:nvSpPr>
        <p:spPr>
          <a:xfrm>
            <a:off x="117509" y="3098553"/>
            <a:ext cx="2029267" cy="1368152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D5B82A5C-A6A2-4671-8B55-A7F679017049}"/>
              </a:ext>
            </a:extLst>
          </p:cNvPr>
          <p:cNvSpPr/>
          <p:nvPr/>
        </p:nvSpPr>
        <p:spPr>
          <a:xfrm>
            <a:off x="4396456" y="5030093"/>
            <a:ext cx="2304413" cy="1285557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956D41DA-7FF9-40D2-91E6-29C6FFE94D87}"/>
              </a:ext>
            </a:extLst>
          </p:cNvPr>
          <p:cNvSpPr/>
          <p:nvPr/>
        </p:nvSpPr>
        <p:spPr>
          <a:xfrm>
            <a:off x="6849850" y="5019296"/>
            <a:ext cx="2186485" cy="1285557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980C84DD-0FBC-4E71-96F7-4285F5A4BEAB}"/>
              </a:ext>
            </a:extLst>
          </p:cNvPr>
          <p:cNvSpPr/>
          <p:nvPr/>
        </p:nvSpPr>
        <p:spPr>
          <a:xfrm>
            <a:off x="2273669" y="3109061"/>
            <a:ext cx="2100021" cy="1339962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E72DCB45-7190-4897-BE84-1E1F4414A169}"/>
              </a:ext>
            </a:extLst>
          </p:cNvPr>
          <p:cNvSpPr/>
          <p:nvPr/>
        </p:nvSpPr>
        <p:spPr>
          <a:xfrm>
            <a:off x="4519549" y="3076773"/>
            <a:ext cx="2029266" cy="1332147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93E45384-9030-4D09-8E56-54E29F06E80F}"/>
              </a:ext>
            </a:extLst>
          </p:cNvPr>
          <p:cNvSpPr/>
          <p:nvPr/>
        </p:nvSpPr>
        <p:spPr>
          <a:xfrm>
            <a:off x="6740871" y="3117553"/>
            <a:ext cx="2092098" cy="1275184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8914A688-1220-489F-840E-861C995F6F20}"/>
              </a:ext>
            </a:extLst>
          </p:cNvPr>
          <p:cNvSpPr/>
          <p:nvPr/>
        </p:nvSpPr>
        <p:spPr>
          <a:xfrm>
            <a:off x="137725" y="4865864"/>
            <a:ext cx="2100021" cy="1339962"/>
          </a:xfrm>
          <a:prstGeom prst="roundRect">
            <a:avLst/>
          </a:prstGeom>
          <a:solidFill>
            <a:srgbClr val="00B0F0"/>
          </a:solidFill>
          <a:ln w="76200" cap="flat">
            <a:solidFill>
              <a:srgbClr val="0070C0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6B97057-1CC9-4A25-A17E-CF21DDC6DB2E}"/>
              </a:ext>
            </a:extLst>
          </p:cNvPr>
          <p:cNvSpPr txBox="1"/>
          <p:nvPr/>
        </p:nvSpPr>
        <p:spPr>
          <a:xfrm>
            <a:off x="9947" y="3291054"/>
            <a:ext cx="2157063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321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Faktura přijatá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A221B8A-945C-4F28-98E5-089EA0C95821}"/>
              </a:ext>
            </a:extLst>
          </p:cNvPr>
          <p:cNvSpPr txBox="1"/>
          <p:nvPr/>
        </p:nvSpPr>
        <p:spPr>
          <a:xfrm>
            <a:off x="2132730" y="3142684"/>
            <a:ext cx="215706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400" b="1" dirty="0"/>
              <a:t>111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Pořízení materiálu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825C822-83D8-461E-B032-DA3435A5808B}"/>
              </a:ext>
            </a:extLst>
          </p:cNvPr>
          <p:cNvSpPr txBox="1"/>
          <p:nvPr/>
        </p:nvSpPr>
        <p:spPr>
          <a:xfrm>
            <a:off x="4391752" y="3159437"/>
            <a:ext cx="215706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400" b="1" dirty="0"/>
              <a:t>112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Materiál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na skladě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0C445638-118B-4D9A-9450-EC8153FED137}"/>
              </a:ext>
            </a:extLst>
          </p:cNvPr>
          <p:cNvSpPr txBox="1"/>
          <p:nvPr/>
        </p:nvSpPr>
        <p:spPr>
          <a:xfrm>
            <a:off x="6688040" y="3098553"/>
            <a:ext cx="215706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400" b="1" dirty="0"/>
              <a:t>501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Spotřeba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materiálu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E37A5DFF-94A8-41C5-B021-CD83F82BF2F1}"/>
              </a:ext>
            </a:extLst>
          </p:cNvPr>
          <p:cNvSpPr txBox="1"/>
          <p:nvPr/>
        </p:nvSpPr>
        <p:spPr>
          <a:xfrm>
            <a:off x="61186" y="5069159"/>
            <a:ext cx="2157063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321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Faktura přijatá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9030ED2-56E1-451F-8F02-4A67143607F2}"/>
              </a:ext>
            </a:extLst>
          </p:cNvPr>
          <p:cNvSpPr txBox="1"/>
          <p:nvPr/>
        </p:nvSpPr>
        <p:spPr>
          <a:xfrm>
            <a:off x="4400111" y="5095404"/>
            <a:ext cx="215706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400" b="1" dirty="0"/>
              <a:t>112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Materiál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na skladě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3C49783-AD8E-44B4-907A-1B53D18FF74E}"/>
              </a:ext>
            </a:extLst>
          </p:cNvPr>
          <p:cNvSpPr txBox="1"/>
          <p:nvPr/>
        </p:nvSpPr>
        <p:spPr>
          <a:xfrm>
            <a:off x="6807425" y="5094933"/>
            <a:ext cx="2157063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400" b="1" dirty="0"/>
              <a:t>501</a:t>
            </a:r>
            <a:endParaRPr kumimoji="0" lang="cs-CZ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w Cen MT"/>
              <a:ea typeface="Tw Cen MT"/>
              <a:cs typeface="Tw Cen MT"/>
              <a:sym typeface="Tw Cen MT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Spotřeba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w Cen MT"/>
                <a:ea typeface="Tw Cen MT"/>
                <a:cs typeface="Tw Cen MT"/>
                <a:sym typeface="Tw Cen MT"/>
              </a:rPr>
              <a:t>materiálu</a:t>
            </a:r>
          </a:p>
        </p:txBody>
      </p:sp>
    </p:spTree>
    <p:extLst>
      <p:ext uri="{BB962C8B-B14F-4D97-AF65-F5344CB8AC3E}">
        <p14:creationId xmlns:p14="http://schemas.microsoft.com/office/powerpoint/2010/main" val="130882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2C688-1FBB-4199-9734-DCF2177A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4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Způsob A účtování pořízení zásob</a:t>
            </a:r>
            <a:b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10CF2A-89B0-478A-939D-8E529FEC3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14116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pracnější, ale více přehledný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eškeré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náklady spojené s pořízení zásob se účtuje na účet 111-pořízení materiálu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nebo 131-pořízení zásob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askladnění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provádí se na základě příjemky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účet 112-materiál na skladě 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nebo 132-zboží na skladě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yskladnění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provádí na základě výdejky na účet </a:t>
            </a:r>
            <a:r>
              <a:rPr lang="cs-CZ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501-spotřeba materiálu 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nebo 504 prodané zboží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4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3452</TotalTime>
  <Words>655</Words>
  <Application>Microsoft Office PowerPoint</Application>
  <PresentationFormat>Předvádění na obrazovce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Tw Cen MT</vt:lpstr>
      <vt:lpstr>Wingdings</vt:lpstr>
      <vt:lpstr>Motiv1</vt:lpstr>
      <vt:lpstr>Oběžný majetek (OM)</vt:lpstr>
      <vt:lpstr> Charakteristika OM </vt:lpstr>
      <vt:lpstr>Charakteristika zásob</vt:lpstr>
      <vt:lpstr>Členění zásob</vt:lpstr>
      <vt:lpstr>Způsob pořízení zásob</vt:lpstr>
      <vt:lpstr>Inventarizace zásob</vt:lpstr>
      <vt:lpstr>Manko a přebytek</vt:lpstr>
      <vt:lpstr>Způsob A účtování pořízení zásob</vt:lpstr>
      <vt:lpstr> Způsob A účtování pořízení zásob </vt:lpstr>
      <vt:lpstr>Vzorový příklad </vt:lpstr>
      <vt:lpstr>Řešení příkladu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Cabelova Tatjana</cp:lastModifiedBy>
  <cp:revision>294</cp:revision>
  <dcterms:created xsi:type="dcterms:W3CDTF">2012-07-03T13:33:49Z</dcterms:created>
  <dcterms:modified xsi:type="dcterms:W3CDTF">2022-01-12T11:40:23Z</dcterms:modified>
</cp:coreProperties>
</file>