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980" r:id="rId1"/>
  </p:sldMasterIdLst>
  <p:notesMasterIdLst>
    <p:notesMasterId r:id="rId11"/>
  </p:notesMasterIdLst>
  <p:sldIdLst>
    <p:sldId id="599" r:id="rId2"/>
    <p:sldId id="679" r:id="rId3"/>
    <p:sldId id="680" r:id="rId4"/>
    <p:sldId id="681" r:id="rId5"/>
    <p:sldId id="682" r:id="rId6"/>
    <p:sldId id="683" r:id="rId7"/>
    <p:sldId id="684" r:id="rId8"/>
    <p:sldId id="685" r:id="rId9"/>
    <p:sldId id="626" r:id="rId10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3842" autoAdjust="0"/>
  </p:normalViewPr>
  <p:slideViewPr>
    <p:cSldViewPr>
      <p:cViewPr varScale="1">
        <p:scale>
          <a:sx n="68" d="100"/>
          <a:sy n="68" d="100"/>
        </p:scale>
        <p:origin x="118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5ABD4-5509-496D-8214-2D0B5621C990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655CC-EAC9-4636-9F9B-797AEDF99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754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9A28F62C-5DF4-4781-828B-8C39CA02156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58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1235074"/>
            <a:ext cx="9144000" cy="3190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 4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1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Kliknutím lze upravit styl.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1" cy="449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Kliknutím lze upravit styly předlohy textu.</a:t>
            </a:r>
          </a:p>
          <a:p>
            <a:pPr lvl="1"/>
            <a:r>
              <a:t>Druhá úroveň</a:t>
            </a:r>
          </a:p>
          <a:p>
            <a:pPr lvl="2"/>
            <a:r>
              <a:t>Třetí úroveň</a:t>
            </a:r>
          </a:p>
          <a:p>
            <a:pPr lvl="3"/>
            <a:r>
              <a:t>Čtvrtá úroveň</a:t>
            </a:r>
          </a:p>
          <a:p>
            <a:pPr lvl="4"/>
            <a:r>
              <a:t>Pátá úroveň</a:t>
            </a:r>
          </a:p>
        </p:txBody>
      </p:sp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115746" y="1249413"/>
            <a:ext cx="301908" cy="28882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>
              <a:defRPr/>
            </a:pPr>
            <a:fld id="{AC856B30-DB76-4C9D-BE1B-191F10F24FD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880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1pPr>
      <a:lvl2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2pPr>
      <a:lvl3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3pPr>
      <a:lvl4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4pPr>
      <a:lvl5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5pPr>
      <a:lvl6pPr marL="0" marR="0" indent="4572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6pPr>
      <a:lvl7pPr marL="0" marR="0" indent="91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7pPr>
      <a:lvl8pPr marL="0" marR="0" indent="13716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8pPr>
      <a:lvl9pPr marL="0" marR="0" indent="18288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9pPr>
    </p:titleStyle>
    <p:bodyStyle>
      <a:lvl1pPr marL="319088" marR="0" indent="-319088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0000"/>
        <a:buFont typeface="Wingdings"/>
        <a:buChar char="◻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1pPr>
      <a:lvl2pPr marL="671268" marR="0" indent="-304555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0000"/>
        <a:buFont typeface="Wingdings"/>
        <a:buChar char="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2pPr>
      <a:lvl3pPr marL="974034" marR="0" indent="-288234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 typeface="Wingdings"/>
        <a:buChar char="■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3pPr>
      <a:lvl4pPr marL="1474469" marR="0" indent="-331469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 typeface="Wingdings"/>
        <a:buChar char="■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4pPr>
      <a:lvl5pPr marL="1931670" marR="0" indent="-33147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5000"/>
        <a:buFont typeface="Wingdings"/>
        <a:buChar char="■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5pPr>
      <a:lvl6pPr marL="2242820" marR="0" indent="-36830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6pPr>
      <a:lvl7pPr marL="2517139" marR="0" indent="-36830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7pPr>
      <a:lvl8pPr marL="2791460" marR="0" indent="-36830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8pPr>
      <a:lvl9pPr marL="3065779" marR="0" indent="-36830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9pPr>
    </p:bodyStyle>
    <p:otherStyle>
      <a:lvl1pPr marL="0" marR="0" indent="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188640"/>
            <a:ext cx="8532440" cy="1052513"/>
          </a:xfrm>
        </p:spPr>
        <p:txBody>
          <a:bodyPr>
            <a:noAutofit/>
          </a:bodyPr>
          <a:lstStyle/>
          <a:p>
            <a:r>
              <a:rPr lang="cs-CZ" sz="4800" b="1" dirty="0">
                <a:solidFill>
                  <a:srgbClr val="0070C0"/>
                </a:solidFill>
                <a:latin typeface="Tw Cen MT" panose="020B0602020104020603" pitchFamily="34" charset="-18"/>
              </a:rPr>
              <a:t>Zúčtovací vztahy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571253"/>
            <a:ext cx="8359248" cy="5345832"/>
          </a:xfrm>
        </p:spPr>
        <p:txBody>
          <a:bodyPr>
            <a:normAutofit/>
          </a:bodyPr>
          <a:lstStyle/>
          <a:p>
            <a:pPr marL="923680" lvl="1" indent="-571500" algn="just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Charakteristika zúčtovacích vztahů</a:t>
            </a:r>
          </a:p>
          <a:p>
            <a:pPr marL="923680" lvl="1" indent="-571500" algn="just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32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Charakteristika pohledávek</a:t>
            </a:r>
            <a:endParaRPr lang="cs-CZ" sz="3200" b="1" dirty="0">
              <a:solidFill>
                <a:srgbClr val="0070C0"/>
              </a:solidFill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923680" lvl="1" indent="-571500" algn="just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32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Charakteristika závazků</a:t>
            </a:r>
          </a:p>
          <a:p>
            <a:pPr marL="923680" lvl="1" indent="-571500" algn="just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Pohledávky a závazky v cizí měně</a:t>
            </a:r>
          </a:p>
          <a:p>
            <a:pPr marL="923680" lvl="1" indent="-571500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Zúčtování se zaměstnanci a institucemi SP a ZP</a:t>
            </a:r>
          </a:p>
          <a:p>
            <a:pPr marL="923680" lvl="1" indent="-571500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3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Vzorový příklad</a:t>
            </a:r>
            <a:endParaRPr lang="cs-CZ" sz="3600" b="1" dirty="0">
              <a:solidFill>
                <a:srgbClr val="0070C0"/>
              </a:solidFill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352180" lvl="1" indent="0" algn="just">
              <a:buClr>
                <a:srgbClr val="0070C0"/>
              </a:buClr>
              <a:buSzPct val="80000"/>
              <a:buNone/>
            </a:pPr>
            <a:endParaRPr lang="cs-CZ" sz="36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23680" lvl="1" indent="-571500"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cs-CZ" sz="3600" dirty="0">
              <a:solidFill>
                <a:schemeClr val="tx1"/>
              </a:solidFill>
              <a:latin typeface="Tw Cen MT" panose="020B0602020104020603" pitchFamily="34" charset="-18"/>
            </a:endParaRPr>
          </a:p>
          <a:p>
            <a:pPr marL="0" indent="0">
              <a:buClr>
                <a:srgbClr val="0070C0"/>
              </a:buClr>
              <a:buNone/>
            </a:pPr>
            <a:endParaRPr lang="cs-CZ" sz="3600" dirty="0">
              <a:solidFill>
                <a:schemeClr val="tx1"/>
              </a:solidFill>
              <a:effectLst/>
              <a:latin typeface="Tw Cen MT" panose="020B0602020104020603" pitchFamily="34" charset="-18"/>
            </a:endParaRPr>
          </a:p>
          <a:p>
            <a:pPr marL="0" indent="0">
              <a:buClr>
                <a:srgbClr val="0070C0"/>
              </a:buClr>
              <a:buNone/>
            </a:pPr>
            <a:endParaRPr lang="cs-CZ" sz="3600" dirty="0">
              <a:solidFill>
                <a:schemeClr val="tx1"/>
              </a:solidFill>
              <a:effectLst/>
              <a:latin typeface="Tw Cen MT" panose="020B0602020104020603" pitchFamily="34" charset="-18"/>
            </a:endParaRPr>
          </a:p>
        </p:txBody>
      </p:sp>
      <p:pic>
        <p:nvPicPr>
          <p:cNvPr id="1026" name="Picture 2" descr="Proč bychom měli rozumět účetnictví? | Profinit">
            <a:extLst>
              <a:ext uri="{FF2B5EF4-FFF2-40B4-BE49-F238E27FC236}">
                <a16:creationId xmlns:a16="http://schemas.microsoft.com/office/drawing/2014/main" id="{5F012092-2D63-4644-905A-8992B2631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727351"/>
            <a:ext cx="3312368" cy="19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22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8D638E-0246-47BF-984E-ECEEBCA33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Charakteristika zúčtovacích vztahů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907192E-310C-437C-9418-43EB2B058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1" cy="4925144"/>
          </a:xfrm>
        </p:spPr>
        <p:txBody>
          <a:bodyPr/>
          <a:lstStyle/>
          <a:p>
            <a:pPr lvl="0" algn="just">
              <a:buClr>
                <a:srgbClr val="0070C0"/>
              </a:buClr>
              <a:buSzPts val="1800"/>
              <a:buFont typeface="Wingdings" panose="05000000000000000000" pitchFamily="2" charset="2"/>
              <a:buChar char="q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 účtování o zúčtovacích vztazích se používá </a:t>
            </a:r>
            <a:r>
              <a:rPr lang="cs-CZ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3.účtová třída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Clr>
                <a:srgbClr val="0070C0"/>
              </a:buClr>
              <a:buSzPts val="1800"/>
              <a:buFont typeface="Wingdings" panose="05000000000000000000" pitchFamily="2" charset="2"/>
              <a:buChar char="q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Jsou to účty, které zachycují </a:t>
            </a:r>
            <a:r>
              <a:rPr lang="cs-CZ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vztah</a:t>
            </a:r>
            <a:r>
              <a:rPr lang="cs-CZ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účetní jednotky </a:t>
            </a:r>
            <a:r>
              <a:rPr lang="cs-CZ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 vnějšímu okolí 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to: 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7846" lvl="2" indent="-342900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Pohledávky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(krátkodobé a dlouhodobé)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7846" lvl="2" indent="-342900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Závazky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(pouze krátkodobé)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E6C1D68-80E7-4AB0-A4D1-FA90622A1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213684"/>
            <a:ext cx="3456384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61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9E81F3-7995-484F-ADFB-538374DAD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Charakteristika pohledávek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A2E5F1B-14AD-4F0C-AF2D-CD2D565AE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351840" cy="5029200"/>
          </a:xfrm>
        </p:spPr>
        <p:txBody>
          <a:bodyPr/>
          <a:lstStyle/>
          <a:p>
            <a:pPr lvl="0"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Účetní třída </a:t>
            </a: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31</a:t>
            </a:r>
            <a:endParaRPr lang="cs-CZ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Jedná se především o pohledávky z obchodních vztahů (</a:t>
            </a:r>
            <a:r>
              <a:rPr lang="cs-CZ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311-Odběratelé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Je nutné analyticky sledovat, zda se jedná o</a:t>
            </a:r>
          </a:p>
          <a:p>
            <a:pPr lvl="1" algn="just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pohledávku krátkodobou</a:t>
            </a:r>
            <a:r>
              <a:rPr lang="cs-CZ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(splatnost do 1 roku)</a:t>
            </a:r>
          </a:p>
          <a:p>
            <a:pPr lvl="1" algn="just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nebo </a:t>
            </a: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dlouhodobou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(splatnost nad 1 rok)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0C3A8FF-4550-4045-844A-B3047636C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293096"/>
            <a:ext cx="7362401" cy="249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819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81D0F-F785-4CAA-8615-D580616AB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cs-CZ" sz="44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4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Charakteristika závazků</a:t>
            </a:r>
            <a:r>
              <a:rPr lang="cs-CZ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68CAFC3-7C6E-4D0C-B229-2CDD6F7C4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351840" cy="5257800"/>
          </a:xfrm>
        </p:spPr>
        <p:txBody>
          <a:bodyPr>
            <a:normAutofit/>
          </a:bodyPr>
          <a:lstStyle/>
          <a:p>
            <a:pPr lvl="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Účetní třída </a:t>
            </a:r>
            <a:r>
              <a:rPr lang="cs-CZ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32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 této účtové třídě se jedná především o krátkodobé závazky z obchodních vztahů (</a:t>
            </a: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321-Dodavatelé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 dlouhodobých závazcích se účtuje ve 4.účtové třídě</a:t>
            </a:r>
            <a:endParaRPr lang="cs-CZ" sz="2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 účetnictví </a:t>
            </a:r>
            <a:r>
              <a:rPr lang="cs-CZ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nelze</a:t>
            </a: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 zásadě vzájemně </a:t>
            </a:r>
            <a:r>
              <a:rPr lang="cs-CZ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kompenzovat závazky a pohledávky</a:t>
            </a:r>
            <a:endParaRPr lang="cs-CZ" sz="2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Výjimkou je takzvaný vzájemný zápočet u 2 subjektů 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Závazky a pohledávky </a:t>
            </a:r>
            <a:r>
              <a:rPr lang="cs-CZ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zanikají jejich úplným zaplacením</a:t>
            </a:r>
            <a:r>
              <a:rPr lang="cs-CZ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cs-CZ" sz="2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Kromě pohledávek a závazků k obchodním partnerům</a:t>
            </a:r>
            <a:r>
              <a:rPr lang="cs-CZ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jsou ještě ve 3.účtové třídě zúčtovací vztahy k: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7846" lvl="2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Zaměstnancům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7846" lvl="2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Institucím sociálního a zdravotního pojištění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7846" lvl="2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Společníkům nebo členům družstev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7846" lvl="2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Finančním  a jiným orgánům 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 FÚ – finanční úřad, celní úřad, pojišťovna … )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212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A45ACD-7F86-4471-BA5A-1DB1D6ECD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Provozní  zálohy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01F94D9-1690-4D22-8026-2600BA580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351840" cy="5429200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Přijaté provozní zálohy</a:t>
            </a:r>
            <a:endParaRPr lang="cs-CZ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 algn="just">
              <a:buClr>
                <a:srgbClr val="0070C0"/>
              </a:buClr>
              <a:buFont typeface="Wingdings" panose="05000000000000000000" pitchFamily="2" charset="2"/>
              <a:buChar char="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Přijatá platba od odběratele se zachycuje na účtu </a:t>
            </a: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324- Přijaté zálohy</a:t>
            </a:r>
            <a:r>
              <a:rPr lang="cs-CZ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 algn="just">
              <a:buClr>
                <a:srgbClr val="0070C0"/>
              </a:buClr>
              <a:buFont typeface="Wingdings" panose="05000000000000000000" pitchFamily="2" charset="2"/>
              <a:buChar char=""/>
            </a:pP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Jde o závazek vůči odběrateli do doby, než dojde k plnění a konečnému vyúčtování</a:t>
            </a:r>
            <a:r>
              <a:rPr lang="cs-CZ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to na základě na základě vystavené faktury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 algn="just">
              <a:buClr>
                <a:srgbClr val="0070C0"/>
              </a:buClr>
              <a:buFont typeface="Wingdings" panose="05000000000000000000" pitchFamily="2" charset="2"/>
              <a:buChar char="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Pak se provede zrušení zálohy a </a:t>
            </a: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odběratel doplatí pouze vzniklý rozdíl mezi vystavenou fakturou a zaplacenou zálohou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Poskytnuté provozní zálohy</a:t>
            </a:r>
            <a:r>
              <a:rPr lang="cs-CZ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cs-CZ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 algn="just">
              <a:buClr>
                <a:srgbClr val="0070C0"/>
              </a:buClr>
              <a:buFont typeface="Wingdings" panose="05000000000000000000" pitchFamily="2" charset="2"/>
              <a:buChar char="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Účtuje se podobně jako přijatá záloha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 algn="just">
              <a:buClr>
                <a:srgbClr val="0070C0"/>
              </a:buClr>
              <a:buFont typeface="Wingdings" panose="05000000000000000000" pitchFamily="2" charset="2"/>
              <a:buChar char="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Používá </a:t>
            </a: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 účet 314-Poskytnuté zálohy</a:t>
            </a:r>
            <a:endParaRPr lang="cs-CZ" sz="24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 algn="just">
              <a:buClr>
                <a:srgbClr val="0070C0"/>
              </a:buClr>
              <a:buFont typeface="Wingdings" panose="05000000000000000000" pitchFamily="2" charset="2"/>
              <a:buChar char=""/>
            </a:pPr>
            <a:r>
              <a:rPr lang="cs-CZ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 doby, než je poskytnuto plnění a je zaslána přijatá faktury, je záloha pohledávkou za dodavatelem</a:t>
            </a:r>
            <a:endParaRPr lang="cs-CZ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 algn="just">
              <a:buClr>
                <a:srgbClr val="0070C0"/>
              </a:buClr>
              <a:buFont typeface="Wingdings" panose="05000000000000000000" pitchFamily="2" charset="2"/>
              <a:buChar char="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Dále se účtuje jako v bodě a)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332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2B6722-A084-48DE-AB54-C667299F4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Pohledávky a závazky v cizí měně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46877D-129B-49FE-912F-0AEB1D798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423848" cy="5213176"/>
          </a:xfrm>
        </p:spPr>
        <p:txBody>
          <a:bodyPr/>
          <a:lstStyle/>
          <a:p>
            <a:pPr lvl="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 potřeby oceňování závazků a pohledávek v cizí měně je </a:t>
            </a:r>
            <a:r>
              <a:rPr lang="cs-CZ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okamžikem uskutečnění případu: </a:t>
            </a:r>
            <a:endParaRPr lang="cs-CZ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7846" lvl="2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den vystavení faktury (u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odběratele</a:t>
            </a:r>
            <a:r>
              <a:rPr lang="cs-CZ" sz="24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</a:t>
            </a:r>
            <a:endParaRPr lang="cs-CZ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7846" lvl="2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den přijetí faktury (u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dodavatele</a:t>
            </a:r>
            <a:r>
              <a:rPr lang="cs-CZ" sz="24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cs-CZ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 potřeby přepočtu cizí měny se používají:</a:t>
            </a:r>
            <a:endParaRPr lang="cs-CZ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7846" lvl="2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denní kurzy ČNB</a:t>
            </a:r>
            <a:endParaRPr lang="cs-CZ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7846" lvl="2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pevné kurzy</a:t>
            </a:r>
            <a:r>
              <a:rPr lang="cs-CZ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 stanovují se k určitému datu a platí po určité období (např. 1 měsíc)</a:t>
            </a:r>
          </a:p>
          <a:p>
            <a:pPr lvl="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při úhradě pohledávek a závazků z důvodů rozdílů kurzu vznikají kurzové rozdíly, které se účtují na nákladové a výnosové účty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7846" lvl="2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563 – kurzové ztráty</a:t>
            </a:r>
            <a:endParaRPr lang="cs-CZ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7846" lvl="2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663 – kurzové zisky</a:t>
            </a:r>
            <a:endParaRPr lang="cs-CZ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7846" lvl="2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5A4AB7C-0D00-4858-8E0B-9B13CF494E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833" y="2276872"/>
            <a:ext cx="1657799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59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2D6B68-008C-4DAE-A0E8-A73A634E6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cs-CZ" sz="32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3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Zúčtování se zaměstnanci </a:t>
            </a:r>
            <a:br>
              <a:rPr lang="cs-CZ" sz="3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3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institucemi SP a ZP</a:t>
            </a:r>
            <a:r>
              <a:rPr lang="cs-C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3200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AA3269-FD85-48BE-80CD-1BDFFF436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7418" y="1626940"/>
            <a:ext cx="8439078" cy="4997152"/>
          </a:xfrm>
        </p:spPr>
        <p:txBody>
          <a:bodyPr/>
          <a:lstStyle/>
          <a:p>
            <a:pPr marL="0" indent="0">
              <a:buClr>
                <a:srgbClr val="0070C0"/>
              </a:buClr>
              <a:buSzPct val="80000"/>
              <a:buNone/>
            </a:pP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Zúčtování se zaměstnanci  a institucemi SP a ZP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Clr>
                <a:srgbClr val="0070C0"/>
              </a:buClr>
              <a:buFont typeface="Wingdings" panose="05000000000000000000" pitchFamily="2" charset="2"/>
              <a:buChar char="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 evidenci zúčtovacích vztahů se zaměstnanci a institucemi je vymezena 33.účtová skupina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12146" lvl="2" indent="-457200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Zúčtování se zaměstnanci se provádí na účtu </a:t>
            </a:r>
          </a:p>
          <a:p>
            <a:pPr marL="654946" lvl="2" indent="0">
              <a:buClr>
                <a:srgbClr val="0070C0"/>
              </a:buClr>
              <a:buNone/>
            </a:pPr>
            <a:r>
              <a:rPr lang="cs-CZ" sz="2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</a:t>
            </a: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331-Zaměstnanci </a:t>
            </a:r>
            <a:r>
              <a:rPr lang="cs-CZ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 závazky při zúčtování mezd</a:t>
            </a:r>
          </a:p>
          <a:p>
            <a:pPr marL="1112146" lvl="2" indent="-457200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333 Ostatní závazky vůči zaměstnancům </a:t>
            </a: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– např. při vyúčtování záloh</a:t>
            </a:r>
            <a:endParaRPr lang="cs-CZ" sz="28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112146" lvl="2" indent="-457200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335 Pohledávky za zaměstnanci </a:t>
            </a:r>
            <a:r>
              <a:rPr lang="cs-CZ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 při vyúčtování záloh,  náhrady manka a škody</a:t>
            </a:r>
            <a:endParaRPr lang="cs-CZ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3685E3-DE67-4DCB-A68B-5B6FC716EA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231060"/>
            <a:ext cx="1944216" cy="162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08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1E3F82-0FFD-440F-A71E-E5EDABB4C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rgbClr val="0070C0"/>
                </a:solidFill>
              </a:rPr>
              <a:t>Vzorový příklad - procvičování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F53760-BF87-4452-B76A-497D7073E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484784"/>
            <a:ext cx="8423848" cy="5373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Firma měla tyto počáteční stavy na účtech: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Pokladna                                                                      50.000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Běžný účet                                                              2.000.000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Zaměstnanci                                                                30.000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Nezaplacené SP a ZP                                                  40.000</a:t>
            </a:r>
          </a:p>
          <a:p>
            <a:pPr marL="0" lvl="0" indent="0">
              <a:buClr>
                <a:srgbClr val="0070C0"/>
              </a:buClr>
              <a:buNone/>
            </a:pP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Zaúčtujte tyto účetní operace  a zjistěte hospodářský výsledek: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chemeClr val="accent1"/>
              </a:buClr>
              <a:buFont typeface="+mj-lt"/>
              <a:buAutoNum type="arabicPeriod"/>
            </a:pP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BV: poskytnutá záloha na dodávku zboží                     200.000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chemeClr val="accent1"/>
              </a:buClr>
              <a:buFont typeface="+mj-lt"/>
              <a:buAutoNum type="arabicPeriod"/>
            </a:pPr>
            <a:r>
              <a:rPr lang="cs-CZ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PF na zboží (zboží přijato na sklad)                 400.000 + 21% DPH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chemeClr val="accent1"/>
              </a:buClr>
              <a:buFont typeface="+mj-lt"/>
              <a:buAutoNum type="arabicPeriod"/>
            </a:pPr>
            <a:r>
              <a:rPr lang="cs-CZ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VÚD zrušení zálohy                                                           ?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chemeClr val="accent1"/>
              </a:buClr>
              <a:buFont typeface="+mj-lt"/>
              <a:buAutoNum type="arabicPeriod"/>
            </a:pPr>
            <a:r>
              <a:rPr lang="cs-CZ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BV: úhrada SP a ZP                                                            40.000                                            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chemeClr val="accent1"/>
              </a:buClr>
              <a:buFont typeface="+mj-lt"/>
              <a:buAutoNum type="arabicPeriod"/>
            </a:pPr>
            <a:r>
              <a:rPr lang="cs-CZ" sz="1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VD: výplata mezd                                                              30.000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chemeClr val="accent1"/>
              </a:buClr>
              <a:buFont typeface="+mj-lt"/>
              <a:buAutoNum type="arabicPeriod"/>
            </a:pPr>
            <a:r>
              <a:rPr lang="cs-CZ" sz="18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VF na zboží do Německa                1.500 EUR (DK:25,40 Kč/EUR )</a:t>
            </a:r>
            <a:endParaRPr lang="cs-CZ" sz="1800" dirty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chemeClr val="accent1"/>
              </a:buClr>
              <a:buFont typeface="+mj-lt"/>
              <a:buAutoNum type="arabicPeriod"/>
            </a:pPr>
            <a:r>
              <a:rPr lang="cs-CZ" sz="1800" b="1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BV: úhrada VF – operace č.6         1.500 EUR (DK:25,10 Kč/EUR )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chemeClr val="accent1"/>
              </a:buClr>
              <a:buFont typeface="+mj-lt"/>
              <a:buAutoNum type="arabicPeriod"/>
            </a:pPr>
            <a:r>
              <a:rPr lang="cs-CZ" sz="1800" b="1" dirty="0">
                <a:solidFill>
                  <a:srgbClr val="806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VÚD: zúčtování kurzových rozdílů</a:t>
            </a:r>
            <a:r>
              <a:rPr lang="cs-CZ" sz="1800" dirty="0">
                <a:solidFill>
                  <a:srgbClr val="806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  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?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241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285F4231-301C-443B-BD26-A6ADC8D6F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869923"/>
              </p:ext>
            </p:extLst>
          </p:nvPr>
        </p:nvGraphicFramePr>
        <p:xfrm>
          <a:off x="4770726" y="3089778"/>
          <a:ext cx="3712818" cy="735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09">
                  <a:extLst>
                    <a:ext uri="{9D8B030D-6E8A-4147-A177-3AD203B41FA5}">
                      <a16:colId xmlns:a16="http://schemas.microsoft.com/office/drawing/2014/main" val="2934093728"/>
                    </a:ext>
                  </a:extLst>
                </a:gridCol>
                <a:gridCol w="1856409">
                  <a:extLst>
                    <a:ext uri="{9D8B030D-6E8A-4147-A177-3AD203B41FA5}">
                      <a16:colId xmlns:a16="http://schemas.microsoft.com/office/drawing/2014/main" val="325720355"/>
                    </a:ext>
                  </a:extLst>
                </a:gridCol>
              </a:tblGrid>
              <a:tr h="367523">
                <a:tc>
                  <a:txBody>
                    <a:bodyPr/>
                    <a:lstStyle/>
                    <a:p>
                      <a:r>
                        <a:rPr lang="cs-CZ" dirty="0"/>
                        <a:t>MD            132 Zboží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na skladě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9813"/>
                  </a:ext>
                </a:extLst>
              </a:tr>
              <a:tr h="367523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2                   400.000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3015"/>
                  </a:ext>
                </a:extLst>
              </a:tr>
            </a:tbl>
          </a:graphicData>
        </a:graphic>
      </p:graphicFrame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1C33E987-6A43-4F4B-B183-07469BE73B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469651"/>
              </p:ext>
            </p:extLst>
          </p:nvPr>
        </p:nvGraphicFramePr>
        <p:xfrm>
          <a:off x="642149" y="2708747"/>
          <a:ext cx="3712818" cy="761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09">
                  <a:extLst>
                    <a:ext uri="{9D8B030D-6E8A-4147-A177-3AD203B41FA5}">
                      <a16:colId xmlns:a16="http://schemas.microsoft.com/office/drawing/2014/main" val="2934093728"/>
                    </a:ext>
                  </a:extLst>
                </a:gridCol>
                <a:gridCol w="1856409">
                  <a:extLst>
                    <a:ext uri="{9D8B030D-6E8A-4147-A177-3AD203B41FA5}">
                      <a16:colId xmlns:a16="http://schemas.microsoft.com/office/drawing/2014/main" val="325720355"/>
                    </a:ext>
                  </a:extLst>
                </a:gridCol>
              </a:tblGrid>
              <a:tr h="380985">
                <a:tc>
                  <a:txBody>
                    <a:bodyPr/>
                    <a:lstStyle/>
                    <a:p>
                      <a:r>
                        <a:rPr lang="cs-CZ" dirty="0"/>
                        <a:t>MD            331 </a:t>
                      </a:r>
                      <a:r>
                        <a:rPr lang="cs-CZ" dirty="0" err="1"/>
                        <a:t>zamě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stnanci</a:t>
                      </a:r>
                      <a:r>
                        <a:rPr lang="cs-CZ" dirty="0"/>
                        <a:t>     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9813"/>
                  </a:ext>
                </a:extLst>
              </a:tr>
              <a:tr h="380985">
                <a:tc>
                  <a:txBody>
                    <a:bodyPr/>
                    <a:lstStyle/>
                    <a:p>
                      <a:r>
                        <a:rPr lang="cs-CZ" sz="1400" b="1" i="0" u="none" strike="noStrike" cap="none" spc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5                    30 000</a:t>
                      </a:r>
                      <a:endParaRPr lang="cs-CZ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/>
                        <a:t>PS                 30 000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3015"/>
                  </a:ext>
                </a:extLst>
              </a:tr>
            </a:tbl>
          </a:graphicData>
        </a:graphic>
      </p:graphicFrame>
      <p:graphicFrame>
        <p:nvGraphicFramePr>
          <p:cNvPr id="13" name="Tabulka 12">
            <a:extLst>
              <a:ext uri="{FF2B5EF4-FFF2-40B4-BE49-F238E27FC236}">
                <a16:creationId xmlns:a16="http://schemas.microsoft.com/office/drawing/2014/main" id="{95CE4117-844A-47DB-93B6-B8AB72E2B7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226529"/>
              </p:ext>
            </p:extLst>
          </p:nvPr>
        </p:nvGraphicFramePr>
        <p:xfrm>
          <a:off x="4760584" y="2305530"/>
          <a:ext cx="3745882" cy="649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941">
                  <a:extLst>
                    <a:ext uri="{9D8B030D-6E8A-4147-A177-3AD203B41FA5}">
                      <a16:colId xmlns:a16="http://schemas.microsoft.com/office/drawing/2014/main" val="2934093728"/>
                    </a:ext>
                  </a:extLst>
                </a:gridCol>
                <a:gridCol w="1872941">
                  <a:extLst>
                    <a:ext uri="{9D8B030D-6E8A-4147-A177-3AD203B41FA5}">
                      <a16:colId xmlns:a16="http://schemas.microsoft.com/office/drawing/2014/main" val="325720355"/>
                    </a:ext>
                  </a:extLst>
                </a:gridCol>
              </a:tblGrid>
              <a:tr h="202966">
                <a:tc>
                  <a:txBody>
                    <a:bodyPr/>
                    <a:lstStyle/>
                    <a:p>
                      <a:r>
                        <a:rPr lang="cs-CZ" dirty="0"/>
                        <a:t>MD             336 </a:t>
                      </a:r>
                      <a:r>
                        <a:rPr lang="cs-CZ" dirty="0" err="1"/>
                        <a:t>Zúčt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 </a:t>
                      </a:r>
                      <a:r>
                        <a:rPr lang="cs-CZ" dirty="0" err="1"/>
                        <a:t>inst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SaZP</a:t>
                      </a:r>
                      <a:r>
                        <a:rPr lang="cs-CZ" dirty="0"/>
                        <a:t>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9813"/>
                  </a:ext>
                </a:extLst>
              </a:tr>
              <a:tr h="3450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4                  40.000</a:t>
                      </a:r>
                      <a:endParaRPr lang="cs-CZ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/>
                        <a:t>PS                  40 000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3015"/>
                  </a:ext>
                </a:extLst>
              </a:tr>
            </a:tbl>
          </a:graphicData>
        </a:graphic>
      </p:graphicFrame>
      <p:graphicFrame>
        <p:nvGraphicFramePr>
          <p:cNvPr id="14" name="Tabulka 13">
            <a:extLst>
              <a:ext uri="{FF2B5EF4-FFF2-40B4-BE49-F238E27FC236}">
                <a16:creationId xmlns:a16="http://schemas.microsoft.com/office/drawing/2014/main" id="{ECCBBE9A-A1C4-4A11-AFE2-84CC7DFB53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071946"/>
              </p:ext>
            </p:extLst>
          </p:nvPr>
        </p:nvGraphicFramePr>
        <p:xfrm>
          <a:off x="655393" y="3595688"/>
          <a:ext cx="3712818" cy="735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09">
                  <a:extLst>
                    <a:ext uri="{9D8B030D-6E8A-4147-A177-3AD203B41FA5}">
                      <a16:colId xmlns:a16="http://schemas.microsoft.com/office/drawing/2014/main" val="2934093728"/>
                    </a:ext>
                  </a:extLst>
                </a:gridCol>
                <a:gridCol w="1856409">
                  <a:extLst>
                    <a:ext uri="{9D8B030D-6E8A-4147-A177-3AD203B41FA5}">
                      <a16:colId xmlns:a16="http://schemas.microsoft.com/office/drawing/2014/main" val="325720355"/>
                    </a:ext>
                  </a:extLst>
                </a:gridCol>
              </a:tblGrid>
              <a:tr h="367523">
                <a:tc>
                  <a:txBody>
                    <a:bodyPr/>
                    <a:lstStyle/>
                    <a:p>
                      <a:r>
                        <a:rPr lang="cs-CZ" dirty="0"/>
                        <a:t>MD            314 </a:t>
                      </a:r>
                      <a:r>
                        <a:rPr lang="cs-CZ" dirty="0" err="1"/>
                        <a:t>Posk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 zálohy     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9813"/>
                  </a:ext>
                </a:extLst>
              </a:tr>
              <a:tr h="367523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1                   200.000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3                 200 000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3015"/>
                  </a:ext>
                </a:extLst>
              </a:tr>
            </a:tbl>
          </a:graphicData>
        </a:graphic>
      </p:graphicFrame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FFD19275-4C64-41D2-BAA4-AE16D8359B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943919"/>
              </p:ext>
            </p:extLst>
          </p:nvPr>
        </p:nvGraphicFramePr>
        <p:xfrm>
          <a:off x="4718592" y="5602385"/>
          <a:ext cx="3712818" cy="640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09">
                  <a:extLst>
                    <a:ext uri="{9D8B030D-6E8A-4147-A177-3AD203B41FA5}">
                      <a16:colId xmlns:a16="http://schemas.microsoft.com/office/drawing/2014/main" val="2074721463"/>
                    </a:ext>
                  </a:extLst>
                </a:gridCol>
                <a:gridCol w="1856409">
                  <a:extLst>
                    <a:ext uri="{9D8B030D-6E8A-4147-A177-3AD203B41FA5}">
                      <a16:colId xmlns:a16="http://schemas.microsoft.com/office/drawing/2014/main" val="3919060997"/>
                    </a:ext>
                  </a:extLst>
                </a:gridCol>
              </a:tblGrid>
              <a:tr h="335527">
                <a:tc>
                  <a:txBody>
                    <a:bodyPr/>
                    <a:lstStyle/>
                    <a:p>
                      <a:r>
                        <a:rPr lang="cs-CZ" dirty="0"/>
                        <a:t>MD               563 Kur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ztráty      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739074"/>
                  </a:ext>
                </a:extLst>
              </a:tr>
              <a:tr h="183425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8                         450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8599027"/>
                  </a:ext>
                </a:extLst>
              </a:tr>
            </a:tbl>
          </a:graphicData>
        </a:graphic>
      </p:graphicFrame>
      <p:graphicFrame>
        <p:nvGraphicFramePr>
          <p:cNvPr id="15" name="Tabulka 14">
            <a:extLst>
              <a:ext uri="{FF2B5EF4-FFF2-40B4-BE49-F238E27FC236}">
                <a16:creationId xmlns:a16="http://schemas.microsoft.com/office/drawing/2014/main" id="{6BAFC7CB-AEC0-4074-8F69-7EA78383E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649565"/>
              </p:ext>
            </p:extLst>
          </p:nvPr>
        </p:nvGraphicFramePr>
        <p:xfrm>
          <a:off x="4760584" y="3948353"/>
          <a:ext cx="3712820" cy="729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10">
                  <a:extLst>
                    <a:ext uri="{9D8B030D-6E8A-4147-A177-3AD203B41FA5}">
                      <a16:colId xmlns:a16="http://schemas.microsoft.com/office/drawing/2014/main" val="2934093728"/>
                    </a:ext>
                  </a:extLst>
                </a:gridCol>
                <a:gridCol w="1856410">
                  <a:extLst>
                    <a:ext uri="{9D8B030D-6E8A-4147-A177-3AD203B41FA5}">
                      <a16:colId xmlns:a16="http://schemas.microsoft.com/office/drawing/2014/main" val="325720355"/>
                    </a:ext>
                  </a:extLst>
                </a:gridCol>
              </a:tblGrid>
              <a:tr h="249559">
                <a:tc>
                  <a:txBody>
                    <a:bodyPr/>
                    <a:lstStyle/>
                    <a:p>
                      <a:r>
                        <a:rPr lang="cs-CZ" dirty="0"/>
                        <a:t>MD                     321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Dodavatelé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9813"/>
                  </a:ext>
                </a:extLst>
              </a:tr>
              <a:tr h="4242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3                 200 000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cap="none" spc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2                   484.000   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3015"/>
                  </a:ext>
                </a:extLst>
              </a:tr>
            </a:tbl>
          </a:graphicData>
        </a:graphic>
      </p:graphicFrame>
      <p:graphicFrame>
        <p:nvGraphicFramePr>
          <p:cNvPr id="16" name="Tabulka 15">
            <a:extLst>
              <a:ext uri="{FF2B5EF4-FFF2-40B4-BE49-F238E27FC236}">
                <a16:creationId xmlns:a16="http://schemas.microsoft.com/office/drawing/2014/main" id="{FC2A9F42-1478-42AA-8D56-D25B700FA4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897133"/>
              </p:ext>
            </p:extLst>
          </p:nvPr>
        </p:nvGraphicFramePr>
        <p:xfrm>
          <a:off x="661172" y="4487700"/>
          <a:ext cx="3712818" cy="945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09">
                  <a:extLst>
                    <a:ext uri="{9D8B030D-6E8A-4147-A177-3AD203B41FA5}">
                      <a16:colId xmlns:a16="http://schemas.microsoft.com/office/drawing/2014/main" val="2074721463"/>
                    </a:ext>
                  </a:extLst>
                </a:gridCol>
                <a:gridCol w="1856409">
                  <a:extLst>
                    <a:ext uri="{9D8B030D-6E8A-4147-A177-3AD203B41FA5}">
                      <a16:colId xmlns:a16="http://schemas.microsoft.com/office/drawing/2014/main" val="3919060997"/>
                    </a:ext>
                  </a:extLst>
                </a:gridCol>
              </a:tblGrid>
              <a:tr h="335527">
                <a:tc>
                  <a:txBody>
                    <a:bodyPr/>
                    <a:lstStyle/>
                    <a:p>
                      <a:r>
                        <a:rPr lang="cs-CZ" dirty="0"/>
                        <a:t>MD                     343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DPH       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739074"/>
                  </a:ext>
                </a:extLst>
              </a:tr>
              <a:tr h="296229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70C0"/>
                          </a:solidFill>
                        </a:rPr>
                        <a:t>2                     84.000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8599027"/>
                  </a:ext>
                </a:extLst>
              </a:tr>
              <a:tr h="29622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471174"/>
                  </a:ext>
                </a:extLst>
              </a:tr>
            </a:tbl>
          </a:graphicData>
        </a:graphic>
      </p:graphicFrame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C53F5CBD-A341-440D-A7C2-64442A3269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360142"/>
              </p:ext>
            </p:extLst>
          </p:nvPr>
        </p:nvGraphicFramePr>
        <p:xfrm>
          <a:off x="642148" y="1540960"/>
          <a:ext cx="3712820" cy="1042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10">
                  <a:extLst>
                    <a:ext uri="{9D8B030D-6E8A-4147-A177-3AD203B41FA5}">
                      <a16:colId xmlns:a16="http://schemas.microsoft.com/office/drawing/2014/main" val="1968350542"/>
                    </a:ext>
                  </a:extLst>
                </a:gridCol>
                <a:gridCol w="1856410">
                  <a:extLst>
                    <a:ext uri="{9D8B030D-6E8A-4147-A177-3AD203B41FA5}">
                      <a16:colId xmlns:a16="http://schemas.microsoft.com/office/drawing/2014/main" val="1095885766"/>
                    </a:ext>
                  </a:extLst>
                </a:gridCol>
              </a:tblGrid>
              <a:tr h="209547">
                <a:tc>
                  <a:txBody>
                    <a:bodyPr/>
                    <a:lstStyle/>
                    <a:p>
                      <a:r>
                        <a:rPr lang="cs-CZ" dirty="0"/>
                        <a:t>MD                   221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BÚ           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604990"/>
                  </a:ext>
                </a:extLst>
              </a:tr>
              <a:tr h="369008"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PS            2.000.000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1                  200.000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377029"/>
                  </a:ext>
                </a:extLst>
              </a:tr>
              <a:tr h="369008">
                <a:tc>
                  <a:txBody>
                    <a:bodyPr/>
                    <a:lstStyle/>
                    <a:p>
                      <a:r>
                        <a:rPr lang="cs-CZ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7                     37.650</a:t>
                      </a:r>
                      <a:endParaRPr lang="cs-CZ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4                   40.000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226726"/>
                  </a:ext>
                </a:extLst>
              </a:tr>
            </a:tbl>
          </a:graphicData>
        </a:graphic>
      </p:graphicFrame>
      <p:graphicFrame>
        <p:nvGraphicFramePr>
          <p:cNvPr id="17" name="Tabulka 16">
            <a:extLst>
              <a:ext uri="{FF2B5EF4-FFF2-40B4-BE49-F238E27FC236}">
                <a16:creationId xmlns:a16="http://schemas.microsoft.com/office/drawing/2014/main" id="{959E6470-F993-482F-9696-138F0EF5C3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11671"/>
              </p:ext>
            </p:extLst>
          </p:nvPr>
        </p:nvGraphicFramePr>
        <p:xfrm>
          <a:off x="4726604" y="4829967"/>
          <a:ext cx="3704806" cy="619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403">
                  <a:extLst>
                    <a:ext uri="{9D8B030D-6E8A-4147-A177-3AD203B41FA5}">
                      <a16:colId xmlns:a16="http://schemas.microsoft.com/office/drawing/2014/main" val="1968350542"/>
                    </a:ext>
                  </a:extLst>
                </a:gridCol>
                <a:gridCol w="1852403">
                  <a:extLst>
                    <a:ext uri="{9D8B030D-6E8A-4147-A177-3AD203B41FA5}">
                      <a16:colId xmlns:a16="http://schemas.microsoft.com/office/drawing/2014/main" val="1095885766"/>
                    </a:ext>
                  </a:extLst>
                </a:gridCol>
              </a:tblGrid>
              <a:tr h="260233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MD                      </a:t>
                      </a:r>
                      <a:r>
                        <a:rPr lang="cs-CZ" dirty="0" smtClean="0"/>
                        <a:t>604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Trž za </a:t>
                      </a:r>
                      <a:r>
                        <a:rPr lang="cs-CZ" smtClean="0"/>
                        <a:t>zbo            </a:t>
                      </a:r>
                      <a:r>
                        <a:rPr lang="cs-CZ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604990"/>
                  </a:ext>
                </a:extLst>
              </a:tr>
              <a:tr h="315053"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6                   38.100</a:t>
                      </a:r>
                      <a:endParaRPr lang="cs-CZ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2377029"/>
                  </a:ext>
                </a:extLst>
              </a:tr>
            </a:tbl>
          </a:graphicData>
        </a:graphic>
      </p:graphicFrame>
      <p:graphicFrame>
        <p:nvGraphicFramePr>
          <p:cNvPr id="18" name="Tabulka 17">
            <a:extLst>
              <a:ext uri="{FF2B5EF4-FFF2-40B4-BE49-F238E27FC236}">
                <a16:creationId xmlns:a16="http://schemas.microsoft.com/office/drawing/2014/main" id="{126BC8D5-2559-48A3-B9C8-8E8934E04D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969911"/>
              </p:ext>
            </p:extLst>
          </p:nvPr>
        </p:nvGraphicFramePr>
        <p:xfrm>
          <a:off x="655393" y="5566167"/>
          <a:ext cx="3712818" cy="945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09">
                  <a:extLst>
                    <a:ext uri="{9D8B030D-6E8A-4147-A177-3AD203B41FA5}">
                      <a16:colId xmlns:a16="http://schemas.microsoft.com/office/drawing/2014/main" val="1775890562"/>
                    </a:ext>
                  </a:extLst>
                </a:gridCol>
                <a:gridCol w="1856409">
                  <a:extLst>
                    <a:ext uri="{9D8B030D-6E8A-4147-A177-3AD203B41FA5}">
                      <a16:colId xmlns:a16="http://schemas.microsoft.com/office/drawing/2014/main" val="3029868638"/>
                    </a:ext>
                  </a:extLst>
                </a:gridCol>
              </a:tblGrid>
              <a:tr h="335527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 MD                    311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Odběratelé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54947"/>
                  </a:ext>
                </a:extLst>
              </a:tr>
              <a:tr h="296229">
                <a:tc>
                  <a:txBody>
                    <a:bodyPr/>
                    <a:lstStyle/>
                    <a:p>
                      <a:r>
                        <a:rPr lang="cs-CZ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6                    38.100</a:t>
                      </a:r>
                      <a:endParaRPr lang="cs-CZ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7                   37.650</a:t>
                      </a:r>
                      <a:endParaRPr lang="cs-CZ" sz="2000" b="1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7816235"/>
                  </a:ext>
                </a:extLst>
              </a:tr>
              <a:tr h="296229"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8                    450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333745"/>
                  </a:ext>
                </a:extLst>
              </a:tr>
            </a:tbl>
          </a:graphicData>
        </a:graphic>
      </p:graphicFrame>
      <p:graphicFrame>
        <p:nvGraphicFramePr>
          <p:cNvPr id="19" name="Tabulka 18">
            <a:extLst>
              <a:ext uri="{FF2B5EF4-FFF2-40B4-BE49-F238E27FC236}">
                <a16:creationId xmlns:a16="http://schemas.microsoft.com/office/drawing/2014/main" id="{4A99F9D0-8B37-4639-8C59-58CF04FC74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986592"/>
              </p:ext>
            </p:extLst>
          </p:nvPr>
        </p:nvGraphicFramePr>
        <p:xfrm>
          <a:off x="4760585" y="1539404"/>
          <a:ext cx="3712820" cy="673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10">
                  <a:extLst>
                    <a:ext uri="{9D8B030D-6E8A-4147-A177-3AD203B41FA5}">
                      <a16:colId xmlns:a16="http://schemas.microsoft.com/office/drawing/2014/main" val="1968350542"/>
                    </a:ext>
                  </a:extLst>
                </a:gridCol>
                <a:gridCol w="1856410">
                  <a:extLst>
                    <a:ext uri="{9D8B030D-6E8A-4147-A177-3AD203B41FA5}">
                      <a16:colId xmlns:a16="http://schemas.microsoft.com/office/drawing/2014/main" val="1095885766"/>
                    </a:ext>
                  </a:extLst>
                </a:gridCol>
              </a:tblGrid>
              <a:tr h="209547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MD                      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POKL 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604990"/>
                  </a:ext>
                </a:extLst>
              </a:tr>
              <a:tr h="369008"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PS                  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cap="none" spc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5                    30 000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377029"/>
                  </a:ext>
                </a:extLst>
              </a:tr>
            </a:tbl>
          </a:graphicData>
        </a:graphic>
      </p:graphicFrame>
      <p:sp>
        <p:nvSpPr>
          <p:cNvPr id="20" name="Nadpis 1">
            <a:extLst>
              <a:ext uri="{FF2B5EF4-FFF2-40B4-BE49-F238E27FC236}">
                <a16:creationId xmlns:a16="http://schemas.microsoft.com/office/drawing/2014/main" id="{41930E7C-9756-48C3-8973-34B74C6C0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1" cy="990600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0070C0"/>
                </a:solidFill>
              </a:rPr>
              <a:t>Řešení příkladu</a:t>
            </a:r>
          </a:p>
        </p:txBody>
      </p:sp>
    </p:spTree>
    <p:extLst>
      <p:ext uri="{BB962C8B-B14F-4D97-AF65-F5344CB8AC3E}">
        <p14:creationId xmlns:p14="http://schemas.microsoft.com/office/powerpoint/2010/main" val="72971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">
  <a:themeElements>
    <a:clrScheme name="Mediá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688B1"/>
      </a:accent1>
      <a:accent2>
        <a:srgbClr val="A4C626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0000FF"/>
      </a:hlink>
      <a:folHlink>
        <a:srgbClr val="FF00FF"/>
      </a:folHlink>
    </a:clrScheme>
    <a:fontScheme name="Mediá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Mediá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Motiv1" id="{94E73A97-5A3E-4EAB-B940-672034024546}" vid="{EE1DE094-2D5F-4FEF-ACB1-7F977529AEF5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5657</TotalTime>
  <Words>685</Words>
  <Application>Microsoft Office PowerPoint</Application>
  <PresentationFormat>Předvádění na obrazovce (4:3)</PresentationFormat>
  <Paragraphs>119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Times New Roman</vt:lpstr>
      <vt:lpstr>Tw Cen MT</vt:lpstr>
      <vt:lpstr>Wingdings</vt:lpstr>
      <vt:lpstr>Motiv1</vt:lpstr>
      <vt:lpstr>Zúčtovací vztahy</vt:lpstr>
      <vt:lpstr>Charakteristika zúčtovacích vztahů</vt:lpstr>
      <vt:lpstr>Charakteristika pohledávek</vt:lpstr>
      <vt:lpstr> Charakteristika závazků </vt:lpstr>
      <vt:lpstr>Provozní  zálohy</vt:lpstr>
      <vt:lpstr>Pohledávky a závazky v cizí měně</vt:lpstr>
      <vt:lpstr> Zúčtování se zaměstnanci  a institucemi SP a ZP </vt:lpstr>
      <vt:lpstr>Vzorový příklad - procvičování</vt:lpstr>
      <vt:lpstr>Řešení příkladu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</dc:title>
  <dc:creator>admin</dc:creator>
  <cp:lastModifiedBy>ucitel</cp:lastModifiedBy>
  <cp:revision>327</cp:revision>
  <dcterms:created xsi:type="dcterms:W3CDTF">2012-07-03T13:33:49Z</dcterms:created>
  <dcterms:modified xsi:type="dcterms:W3CDTF">2023-10-11T08:58:29Z</dcterms:modified>
</cp:coreProperties>
</file>