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8" r:id="rId2"/>
    <p:sldId id="259" r:id="rId3"/>
    <p:sldId id="274" r:id="rId4"/>
    <p:sldId id="312" r:id="rId5"/>
    <p:sldId id="320" r:id="rId6"/>
    <p:sldId id="321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309" r:id="rId26"/>
    <p:sldId id="310" r:id="rId27"/>
    <p:sldId id="293" r:id="rId28"/>
    <p:sldId id="311" r:id="rId29"/>
    <p:sldId id="295" r:id="rId30"/>
    <p:sldId id="294" r:id="rId31"/>
    <p:sldId id="296" r:id="rId32"/>
    <p:sldId id="298" r:id="rId33"/>
    <p:sldId id="299" r:id="rId34"/>
    <p:sldId id="300" r:id="rId35"/>
    <p:sldId id="301" r:id="rId36"/>
    <p:sldId id="302" r:id="rId37"/>
    <p:sldId id="303" r:id="rId38"/>
    <p:sldId id="304" r:id="rId39"/>
    <p:sldId id="305" r:id="rId40"/>
    <p:sldId id="306" r:id="rId41"/>
    <p:sldId id="307" r:id="rId42"/>
    <p:sldId id="297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08" r:id="rId5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A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860C4-F4E8-46FC-BCED-AF295F96A877}" type="datetimeFigureOut">
              <a:rPr lang="cs-CZ" smtClean="0"/>
              <a:t>10.4.2024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961DA-1947-466B-92AC-23BA7A7BA0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0809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1E0F5D2-E60F-4240-8730-C81A3A58AA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014" y="365126"/>
            <a:ext cx="10116766" cy="64655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034DE3B-F17C-41E0-B68B-A3421995B1B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1014" y="1011676"/>
            <a:ext cx="10116766" cy="5077839"/>
          </a:xfrm>
        </p:spPr>
        <p:txBody>
          <a:bodyPr>
            <a:noAutofit/>
          </a:bodyPr>
          <a:lstStyle>
            <a:lvl1pPr marL="360363" indent="-360363">
              <a:lnSpc>
                <a:spcPct val="113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14AAE0"/>
                </a:solidFill>
              </a:defRPr>
            </a:lvl1pPr>
            <a:lvl2pPr marL="895350" indent="-534988">
              <a:buFont typeface="Wingdings" panose="05000000000000000000" pitchFamily="2" charset="2"/>
              <a:buChar char="Ø"/>
              <a:defRPr>
                <a:solidFill>
                  <a:schemeClr val="accent2"/>
                </a:solidFill>
              </a:defRPr>
            </a:lvl2pPr>
          </a:lstStyle>
          <a:p>
            <a:pPr lvl="0"/>
            <a:r>
              <a:rPr lang="cs-CZ" dirty="0"/>
              <a:t>První úroveň textu v seznamu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1399161D-FE8E-4237-8748-280A29DCD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21912520-3974-485A-B44E-1A959BD28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D9321F-89B7-4CF8-A4E9-3451FC5D35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CDF82AAD-B2B2-4197-99A5-AC024C7A9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3ADE-5DBE-4ECE-B901-015EB2A1F9ED}" type="datetimeFigureOut">
              <a:rPr lang="cs-CZ" smtClean="0"/>
              <a:t>10.4.2024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1795410D-9448-4057-B2BC-1155AD1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3C3B7B6B-68BA-4C82-AA04-B50CDBF9A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00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793E466-AAD0-4C40-93A9-A2CD1F16CC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051" y="365125"/>
            <a:ext cx="10068339" cy="720001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B0F0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obrázku 6">
            <a:extLst>
              <a:ext uri="{FF2B5EF4-FFF2-40B4-BE49-F238E27FC236}">
                <a16:creationId xmlns="" xmlns:a16="http://schemas.microsoft.com/office/drawing/2014/main" id="{36BAB30B-FD95-427E-AE1B-3C305AA7C8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2115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9" name="Zástupný objekt grafu 8">
            <a:extLst>
              <a:ext uri="{FF2B5EF4-FFF2-40B4-BE49-F238E27FC236}">
                <a16:creationId xmlns="" xmlns:a16="http://schemas.microsoft.com/office/drawing/2014/main" id="{C3014CD4-D41E-4F53-AAD9-AE9DF30D742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607478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sp>
        <p:nvSpPr>
          <p:cNvPr id="11" name="Zástupný symbol pro tabulku 10">
            <a:extLst>
              <a:ext uri="{FF2B5EF4-FFF2-40B4-BE49-F238E27FC236}">
                <a16:creationId xmlns="" xmlns:a16="http://schemas.microsoft.com/office/drawing/2014/main" id="{3C3511DB-71AD-48A6-8214-A3C56BC30736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5374323" y="2752683"/>
            <a:ext cx="720000" cy="720000"/>
          </a:xfrm>
        </p:spPr>
        <p:txBody>
          <a:bodyPr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4">
            <a:extLst>
              <a:ext uri="{FF2B5EF4-FFF2-40B4-BE49-F238E27FC236}">
                <a16:creationId xmlns="" xmlns:a16="http://schemas.microsoft.com/office/drawing/2014/main" id="{02DCD30B-43EC-49BF-BDF6-33058F88D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dirty="0"/>
              <a:t>Vyšší odborná škola České unie sportu s.r.o.</a:t>
            </a:r>
            <a:endParaRPr lang="cs-CZ" dirty="0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="" xmlns:a16="http://schemas.microsoft.com/office/drawing/2014/main" id="{2340C68E-1787-45EA-989E-28BD8D3CB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3077" y="6356349"/>
            <a:ext cx="634506" cy="365125"/>
          </a:xfrm>
        </p:spPr>
        <p:txBody>
          <a:bodyPr/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fld id="{1C382322-DC42-488A-832D-C71D8D5BD1B8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4507818B-12EE-42F1-AD83-61F2C3FE89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61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=""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10" name="Veselý obličej 9">
            <a:extLst>
              <a:ext uri="{FF2B5EF4-FFF2-40B4-BE49-F238E27FC236}">
                <a16:creationId xmlns="" xmlns:a16="http://schemas.microsoft.com/office/drawing/2014/main" id="{94401020-E9AF-44B4-A939-9B75EE2DF1A4}"/>
              </a:ext>
            </a:extLst>
          </p:cNvPr>
          <p:cNvSpPr>
            <a:spLocks noChangeAspect="1"/>
          </p:cNvSpPr>
          <p:nvPr userDrawn="1"/>
        </p:nvSpPr>
        <p:spPr>
          <a:xfrm>
            <a:off x="4020907" y="2840360"/>
            <a:ext cx="2332759" cy="2209982"/>
          </a:xfrm>
          <a:prstGeom prst="smileyFace">
            <a:avLst/>
          </a:prstGeom>
          <a:solidFill>
            <a:srgbClr val="FFFF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92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děkování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="" xmlns:a16="http://schemas.microsoft.com/office/drawing/2014/main" id="{71BB0C1C-9931-4F0C-AAEE-00702D555424}"/>
              </a:ext>
            </a:extLst>
          </p:cNvPr>
          <p:cNvSpPr txBox="1">
            <a:spLocks/>
          </p:cNvSpPr>
          <p:nvPr userDrawn="1"/>
        </p:nvSpPr>
        <p:spPr>
          <a:xfrm>
            <a:off x="370789" y="1297715"/>
            <a:ext cx="10065297" cy="7795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400" b="1" dirty="0">
                <a:solidFill>
                  <a:schemeClr val="accent2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27533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5" name="Obrázek 4" descr="coffee-break.jpg">
            <a:extLst>
              <a:ext uri="{FF2B5EF4-FFF2-40B4-BE49-F238E27FC236}">
                <a16:creationId xmlns="" xmlns:a16="http://schemas.microsoft.com/office/drawing/2014/main" id="{F5EF287A-4312-43E8-B9CE-606EE21603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744186" y="883794"/>
            <a:ext cx="5004791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2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stávka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="" xmlns:a16="http://schemas.microsoft.com/office/drawing/2014/main" id="{EB0D61DD-EEC6-4F8F-865C-3D2D3B35FEF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="" xmlns:a16="http://schemas.microsoft.com/office/drawing/2014/main" id="{3931EEBA-5F8A-4AF9-9CB8-E11FA8F758A5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Přestávka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4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ku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Obrázek 12">
            <a:extLst>
              <a:ext uri="{FF2B5EF4-FFF2-40B4-BE49-F238E27FC236}">
                <a16:creationId xmlns="" xmlns:a16="http://schemas.microsoft.com/office/drawing/2014/main" id="{CC64A0D9-C88D-4BFD-99C4-047AAB2124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="" xmlns:a16="http://schemas.microsoft.com/office/drawing/2014/main" id="{5D7870C2-0780-4141-BB48-A758F586B5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sp>
        <p:nvSpPr>
          <p:cNvPr id="9" name="object 2">
            <a:extLst>
              <a:ext uri="{FF2B5EF4-FFF2-40B4-BE49-F238E27FC236}">
                <a16:creationId xmlns="" xmlns:a16="http://schemas.microsoft.com/office/drawing/2014/main" id="{4FB8A2FF-323F-41F1-8D65-C796003193D0}"/>
              </a:ext>
            </a:extLst>
          </p:cNvPr>
          <p:cNvSpPr>
            <a:spLocks/>
          </p:cNvSpPr>
          <p:nvPr userDrawn="1"/>
        </p:nvSpPr>
        <p:spPr>
          <a:xfrm>
            <a:off x="377951" y="712664"/>
            <a:ext cx="10070593" cy="5127304"/>
          </a:xfrm>
          <a:custGeom>
            <a:avLst/>
            <a:gdLst/>
            <a:ahLst/>
            <a:cxnLst/>
            <a:rect l="l" t="t" r="r" b="b"/>
            <a:pathLst>
              <a:path w="7236459" h="5000625">
                <a:moveTo>
                  <a:pt x="0" y="5000383"/>
                </a:moveTo>
                <a:lnTo>
                  <a:pt x="7236002" y="5000383"/>
                </a:lnTo>
                <a:lnTo>
                  <a:pt x="7236002" y="0"/>
                </a:lnTo>
                <a:lnTo>
                  <a:pt x="0" y="0"/>
                </a:lnTo>
                <a:lnTo>
                  <a:pt x="0" y="5000383"/>
                </a:lnTo>
                <a:close/>
              </a:path>
            </a:pathLst>
          </a:custGeom>
          <a:solidFill>
            <a:srgbClr val="14A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délník 9">
            <a:extLst>
              <a:ext uri="{FF2B5EF4-FFF2-40B4-BE49-F238E27FC236}">
                <a16:creationId xmlns="" xmlns:a16="http://schemas.microsoft.com/office/drawing/2014/main" id="{4C0EDB7A-AC59-4947-ADD1-C7BAF29E3501}"/>
              </a:ext>
            </a:extLst>
          </p:cNvPr>
          <p:cNvSpPr/>
          <p:nvPr userDrawn="1"/>
        </p:nvSpPr>
        <p:spPr>
          <a:xfrm>
            <a:off x="3788894" y="2721969"/>
            <a:ext cx="38910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800" b="1" spc="-1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Diskuse</a:t>
            </a:r>
            <a:endParaRPr lang="cs-CZ" sz="4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4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F30260-5A00-4738-9AAA-6EF4B0B4D1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5047" y="1663430"/>
            <a:ext cx="10022732" cy="825128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14AAE0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D44B338-1811-4028-8ACB-4AD36CCC0A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7225" y="5749047"/>
            <a:ext cx="3446835" cy="452335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Autor prezentace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F8148666-F09A-4DB6-B39A-F4BEC79A21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723"/>
          <a:stretch/>
        </p:blipFill>
        <p:spPr>
          <a:xfrm>
            <a:off x="10695114" y="0"/>
            <a:ext cx="1496886" cy="685800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="" xmlns:a16="http://schemas.microsoft.com/office/drawing/2014/main" id="{DEA2B0B5-E694-49ED-B93C-104D41A3862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" t="91462" r="12181" b="-1"/>
          <a:stretch/>
        </p:blipFill>
        <p:spPr>
          <a:xfrm>
            <a:off x="6489" y="6274935"/>
            <a:ext cx="10688625" cy="58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36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87819C44-073B-43AF-82B4-50666B44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99EC236D-01B7-4829-834E-3DD13B3D5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F4B5E48-9DF6-4A93-976D-954F4257D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3ADE-5DBE-4ECE-B901-015EB2A1F9ED}" type="datetimeFigureOut">
              <a:rPr lang="cs-CZ" smtClean="0"/>
              <a:t>10.4.2024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D1A0D9BC-5562-4B5E-9F06-DC00BFE054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728CF744-1ADF-4783-BAAD-DC00651BA3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82322-DC42-488A-832D-C71D8D5BD1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5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49" r:id="rId9"/>
    <p:sldLayoutId id="2147483656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E03203-6A3D-4B1A-8228-47249549F5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odpovědnost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1788DF73-DFAB-4560-B3D1-AA952BC1C7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Mgr. Gabriela Petrusová, LL.M.</a:t>
            </a:r>
          </a:p>
        </p:txBody>
      </p:sp>
    </p:spTree>
    <p:extLst>
      <p:ext uri="{BB962C8B-B14F-4D97-AF65-F5344CB8AC3E}">
        <p14:creationId xmlns:p14="http://schemas.microsoft.com/office/powerpoint/2010/main" val="1177302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B7E8F6-5FF7-4532-AACC-0310C5D8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3"/>
            </a:pPr>
            <a:r>
              <a:rPr lang="cs-CZ" dirty="0"/>
              <a:t>Kauzální nexus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4B36BBF-53C9-4E53-B821-4914A7CAE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8308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/>
              <a:t>= mezi porušením povinnosti odpovědné osoby a vznikem škody musí existovat </a:t>
            </a:r>
            <a:r>
              <a:rPr lang="cs-CZ" altLang="cs-CZ" u="sng" dirty="0"/>
              <a:t>vztah příčiny a následku</a:t>
            </a:r>
            <a:r>
              <a:rPr lang="cs-CZ" altLang="cs-CZ" dirty="0"/>
              <a:t> (tzv. kauzální nexus); </a:t>
            </a:r>
            <a:r>
              <a:rPr lang="cs-CZ" dirty="0"/>
              <a:t>pokud </a:t>
            </a:r>
            <a:r>
              <a:rPr lang="cs-CZ" dirty="0" smtClean="0"/>
              <a:t>by tedy </a:t>
            </a:r>
            <a:r>
              <a:rPr lang="cs-CZ" dirty="0"/>
              <a:t>ke škodě došlo i </a:t>
            </a:r>
            <a:r>
              <a:rPr lang="cs-CZ" dirty="0" smtClean="0"/>
              <a:t>bez jednání osoby, </a:t>
            </a:r>
            <a:r>
              <a:rPr lang="cs-CZ" dirty="0"/>
              <a:t>tak její porušení povinnosti nelze považovat za nutnou podmínku škody a příčinná souvislost zde není </a:t>
            </a:r>
            <a:r>
              <a:rPr lang="cs-CZ" dirty="0" smtClean="0"/>
              <a:t>dána  a odpovědnost nevznikne</a:t>
            </a:r>
            <a:endParaRPr 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/>
              <a:t>příklad:</a:t>
            </a:r>
            <a:r>
              <a:rPr lang="cs-CZ" altLang="cs-CZ" sz="2400" dirty="0"/>
              <a:t> na hřišti chybí zábrany; při hře dojde k překopnutí míče mimo hřiště a poškození zaparkovaného vozidla; obecně by za takovou škodu odpovídal zpravidla klub, neboť nedodržel povinnost zajistit bezpečné užívání svého sportoviště</a:t>
            </a:r>
            <a:r>
              <a:rPr lang="cs-CZ" sz="2400" dirty="0"/>
              <a:t>; pokud by však k uvedenému </a:t>
            </a:r>
            <a:r>
              <a:rPr lang="cs-CZ" sz="2400" dirty="0" smtClean="0"/>
              <a:t>došlo za situace</a:t>
            </a:r>
            <a:r>
              <a:rPr lang="cs-CZ" sz="2400" dirty="0"/>
              <a:t>, kdy v oblasti sportoviště současně vypukne zemětřesení a vozidlo by tedy bylo v daném místě a čase zničeno i </a:t>
            </a:r>
            <a:r>
              <a:rPr lang="cs-CZ" sz="2400" dirty="0" smtClean="0"/>
              <a:t>tak (bez překopnutí míče), </a:t>
            </a:r>
            <a:r>
              <a:rPr lang="cs-CZ" sz="2400" dirty="0"/>
              <a:t>není dána podmínka vzniku odpovědnosti klubu, neboť jeho jednání není jedinou (hlavní) příčinou vzniku škody na vozidle </a:t>
            </a: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136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9F6E286-8DFA-4E44-ACCB-57491E86D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4"/>
            </a:pPr>
            <a:r>
              <a:rPr lang="cs-CZ" dirty="0"/>
              <a:t>Zavinění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8EB532C-A568-47A2-93B6-DA608913E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tabLst>
                <a:tab pos="355600" algn="l"/>
              </a:tabLst>
            </a:pPr>
            <a:r>
              <a:rPr lang="cs-CZ" altLang="cs-CZ" dirty="0"/>
              <a:t>odpovědná osoba může povinnost porušit:</a:t>
            </a:r>
          </a:p>
          <a:p>
            <a:pPr marL="266700" indent="-266700"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800" dirty="0"/>
          </a:p>
          <a:p>
            <a:pPr marL="266700" indent="-266700" algn="just">
              <a:buFontTx/>
              <a:buNone/>
              <a:tabLst>
                <a:tab pos="355600" algn="l"/>
              </a:tabLst>
            </a:pPr>
            <a:r>
              <a:rPr lang="cs-CZ" altLang="cs-CZ" u="sng" dirty="0"/>
              <a:t>úmyslně</a:t>
            </a:r>
            <a:r>
              <a:rPr lang="cs-CZ" altLang="cs-CZ" dirty="0"/>
              <a:t> = škodu zamýšlí (chce) způsobit nebo je srozuměna s jejím vznikem (je jí jedno, že škodu způsobí)</a:t>
            </a:r>
          </a:p>
          <a:p>
            <a:pPr marL="266700" indent="-266700" algn="just">
              <a:buFontTx/>
              <a:buNone/>
              <a:tabLst>
                <a:tab pos="355600" algn="l"/>
              </a:tabLst>
            </a:pPr>
            <a:endParaRPr lang="cs-CZ" altLang="cs-CZ" sz="900" dirty="0"/>
          </a:p>
          <a:p>
            <a:pPr marL="266700" indent="-266700" algn="just">
              <a:buFontTx/>
              <a:buNone/>
              <a:tabLst>
                <a:tab pos="355600" algn="l"/>
              </a:tabLst>
            </a:pPr>
            <a:r>
              <a:rPr lang="cs-CZ" altLang="cs-CZ" u="sng" dirty="0"/>
              <a:t>nedbalostně</a:t>
            </a:r>
            <a:r>
              <a:rPr lang="cs-CZ" altLang="cs-CZ" dirty="0"/>
              <a:t> = škodu sice nezamýšlí způsobit, ale nepřiměřeně spoléhá na to, že jí nezpůsobí (chová </a:t>
            </a:r>
            <a:r>
              <a:rPr lang="cs-CZ" altLang="cs-CZ" dirty="0" smtClean="0"/>
              <a:t>se riskantně, </a:t>
            </a:r>
            <a:r>
              <a:rPr lang="cs-CZ" altLang="cs-CZ" dirty="0"/>
              <a:t>lehkomyslně; v případě hrubé nedbalosti dokonce bezohledně)</a:t>
            </a:r>
            <a:endParaRPr lang="cs-CZ" altLang="cs-CZ" sz="1000" dirty="0"/>
          </a:p>
          <a:p>
            <a:pPr marL="266700" indent="-266700" algn="just">
              <a:buFont typeface="Wingdings" panose="05000000000000000000" pitchFamily="2" charset="2"/>
              <a:buNone/>
              <a:tabLst>
                <a:tab pos="355600" algn="l"/>
              </a:tabLst>
            </a:pPr>
            <a:endParaRPr lang="cs-CZ" altLang="cs-CZ" sz="800" dirty="0"/>
          </a:p>
          <a:p>
            <a:pPr marL="266700" indent="-266700" algn="just">
              <a:tabLst>
                <a:tab pos="355600" algn="l"/>
              </a:tabLst>
            </a:pPr>
            <a:r>
              <a:rPr lang="cs-CZ" altLang="cs-CZ" dirty="0"/>
              <a:t>občanský zákoník rozlišuje, kdy je třeba ke vzniku odpovědnosti úmysl a kdy postačí </a:t>
            </a:r>
            <a:r>
              <a:rPr lang="cs-CZ" altLang="cs-CZ" dirty="0" smtClean="0"/>
              <a:t>nedbalost (tu předpokládá)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354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4DFDAF-4DA1-4C7B-8E71-6961DF4EA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Důkazní břemeno při vzniku odpovědnosti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788388C-ABDD-469B-B30C-D40D188FF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88300"/>
          </a:xfrm>
        </p:spPr>
        <p:txBody>
          <a:bodyPr/>
          <a:lstStyle/>
          <a:p>
            <a:pPr marL="355600" indent="-35560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předpoklady vzniku odpovědnosti pod body 1-3 je povinen </a:t>
            </a:r>
            <a:r>
              <a:rPr lang="cs-CZ" altLang="cs-CZ" sz="2400" u="sng" dirty="0"/>
              <a:t>prokázat poškozený </a:t>
            </a:r>
            <a:r>
              <a:rPr lang="cs-CZ" altLang="cs-CZ" sz="2400" dirty="0"/>
              <a:t>(tzv. důkazní břemeno), tj. ten,  kdo nárokuje náhradu škody musí prokázat, že škůdce porušil svou povinnost, že mu v důsledku tohoto porušení vznikla škoda a jaká je výše </a:t>
            </a:r>
            <a:r>
              <a:rPr lang="cs-CZ" altLang="cs-CZ" sz="2400" dirty="0" smtClean="0"/>
              <a:t>škody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dirty="0"/>
          </a:p>
          <a:p>
            <a:pPr marL="355600" indent="-355600" algn="just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cs-CZ" altLang="cs-CZ" sz="2400" dirty="0"/>
              <a:t>	</a:t>
            </a:r>
            <a:r>
              <a:rPr lang="cs-CZ" altLang="cs-CZ" sz="2000" dirty="0"/>
              <a:t>pro povinnost přesně vyčíslit škodu existuje výjimka; v případech, kdy škodu nelze přesně určit (spočítat její výši) může ji určit sám soud dle spravedlivého uvážení (§2955 obč. zák</a:t>
            </a:r>
            <a:r>
              <a:rPr lang="cs-CZ" altLang="cs-CZ" sz="2000" dirty="0" smtClean="0"/>
              <a:t>.); v praxi se tak ale většinou neděje</a:t>
            </a:r>
            <a:endParaRPr lang="cs-CZ" altLang="cs-CZ" sz="2000" dirty="0"/>
          </a:p>
          <a:p>
            <a:pPr marL="355600" indent="-355600" algn="just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sz="2400" dirty="0"/>
          </a:p>
          <a:p>
            <a:pPr marL="355600" indent="-35560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zavinění jako jedna z podmínek vzniku odpovědnosti se předpokládá (tj. není jí třeba dokazovat), a to ve formě nedbalosti; je tedy na škůdci, aby prokázal, že škodu z nedbalosti nezavinil (zpravidla, že se jednalo jen o náhodu), naopak úmysl je třeba škůdci prokázat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187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0340B98-AA12-4CE7-9786-C627F2ECC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Náhrada škody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606402B-34F2-4A69-BA8D-8CE3D00F9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638506"/>
          </a:xfrm>
        </p:spPr>
        <p:txBody>
          <a:bodyPr/>
          <a:lstStyle/>
          <a:p>
            <a:pPr algn="just"/>
            <a:r>
              <a:rPr lang="cs-CZ" dirty="0"/>
              <a:t>základní povinností toho, u něhož nastala odpovědnost za vznik škody, je povinnost k náhradě škody (újmy)</a:t>
            </a:r>
          </a:p>
          <a:p>
            <a:pPr marL="0" indent="0" algn="just">
              <a:buNone/>
            </a:pPr>
            <a:r>
              <a:rPr lang="cs-CZ" u="sng" dirty="0"/>
              <a:t>Způsoby náhrady škody: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cs-CZ" sz="2400" dirty="0"/>
              <a:t>uvedení v předešlý stav </a:t>
            </a:r>
          </a:p>
          <a:p>
            <a:pPr algn="just">
              <a:buFont typeface="Calibri" panose="020F0502020204030204" pitchFamily="34" charset="0"/>
              <a:buChar char="–"/>
            </a:pPr>
            <a:r>
              <a:rPr lang="cs-CZ" sz="2400" dirty="0"/>
              <a:t>tento způsob zákon upřednostňuje (např. oprava zničeného plotu)</a:t>
            </a:r>
          </a:p>
          <a:p>
            <a:pPr marL="514350" indent="-514350" algn="just">
              <a:buFont typeface="+mj-lt"/>
              <a:buAutoNum type="alphaLcParenR" startAt="2"/>
            </a:pPr>
            <a:r>
              <a:rPr lang="cs-CZ" sz="2400" dirty="0"/>
              <a:t>peněžní náhrada</a:t>
            </a:r>
          </a:p>
          <a:p>
            <a:pPr algn="just">
              <a:buFont typeface="Calibri" panose="020F0502020204030204" pitchFamily="34" charset="0"/>
              <a:buChar char="–"/>
            </a:pPr>
            <a:r>
              <a:rPr lang="cs-CZ" sz="2400" dirty="0"/>
              <a:t>není-li možné nahradit škodu uvedením v předešlý stav a poškozený o takový způsob požádá (např. ztráta oblečení ze skříňky na sportovním stadionu)</a:t>
            </a:r>
          </a:p>
          <a:p>
            <a:pPr marL="514350" indent="-514350" algn="just">
              <a:buFont typeface="+mj-lt"/>
              <a:buAutoNum type="alphaLcParenR" startAt="3"/>
            </a:pPr>
            <a:r>
              <a:rPr lang="cs-CZ" sz="2400" dirty="0"/>
              <a:t>náhrada nemajetkové újmu (např. peníze za poškození dobrého jména)</a:t>
            </a:r>
          </a:p>
          <a:p>
            <a:pPr algn="just">
              <a:buFont typeface="Calibri" panose="020F0502020204030204" pitchFamily="34" charset="0"/>
              <a:buChar char="–"/>
            </a:pPr>
            <a:r>
              <a:rPr lang="cs-CZ" sz="2400" dirty="0"/>
              <a:t>hradí se jen v případě, kdy to zákon výslovně stanoví nebo pokud to bylo mezi škůdcem a poškozeným smluvně sjednáno</a:t>
            </a:r>
          </a:p>
        </p:txBody>
      </p:sp>
    </p:spTree>
    <p:extLst>
      <p:ext uri="{BB962C8B-B14F-4D97-AF65-F5344CB8AC3E}">
        <p14:creationId xmlns:p14="http://schemas.microsoft.com/office/powerpoint/2010/main" val="2711466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4B0BB66-2486-4952-B0D2-C3D187B2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odpovědnosti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1ED5797-0950-473D-92F1-469554670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altLang="cs-CZ" dirty="0"/>
              <a:t>vzniku odpovědnosti se nelze jednostranně dopředu zprostit (např. prohlášením „za odložené věci neručíme“)</a:t>
            </a:r>
          </a:p>
          <a:p>
            <a:pPr algn="just">
              <a:buFontTx/>
              <a:buNone/>
            </a:pPr>
            <a:endParaRPr lang="cs-CZ" altLang="cs-CZ" sz="700" dirty="0"/>
          </a:p>
          <a:p>
            <a:pPr algn="just"/>
            <a:r>
              <a:rPr lang="cs-CZ" altLang="cs-CZ" dirty="0"/>
              <a:t>ale je možné se předem vzdát práva na náhradu případné škody; je tedy možné, aby osoba dopředu prohlásila, že vznikne-li jí v budoucnu právo na náhradu škody vůči osobě, která bude za její vznik odpovědná, nebude požadovat, aby jí škoda byla nahrazena</a:t>
            </a:r>
          </a:p>
          <a:p>
            <a:pPr algn="just">
              <a:buFont typeface="Calibri" panose="020F0502020204030204" pitchFamily="34" charset="0"/>
              <a:buChar char="–"/>
            </a:pPr>
            <a:r>
              <a:rPr lang="cs-CZ" altLang="cs-CZ" dirty="0"/>
              <a:t>výjimku tvoří škoda na přirozených </a:t>
            </a:r>
            <a:r>
              <a:rPr lang="cs-CZ" altLang="cs-CZ" dirty="0" smtClean="0"/>
              <a:t>právech (např. na zdraví) </a:t>
            </a:r>
            <a:r>
              <a:rPr lang="cs-CZ" altLang="cs-CZ" dirty="0"/>
              <a:t>či úmyslně způsobená škoda; její náhrady se dopředu vzdát nelze</a:t>
            </a:r>
          </a:p>
        </p:txBody>
      </p:sp>
    </p:spTree>
    <p:extLst>
      <p:ext uri="{BB962C8B-B14F-4D97-AF65-F5344CB8AC3E}">
        <p14:creationId xmlns:p14="http://schemas.microsoft.com/office/powerpoint/2010/main" val="1424933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3F432EA-2F91-479E-B6AF-8C8A349D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Náhoda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922127-C939-4FF9-A39E-74A897621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altLang="cs-CZ" dirty="0"/>
              <a:t>při neexistenci byť jednoho z předpokladů 1. - 4., odpovědnostní vztah nevzniká a škoda byla způsoben náhodou</a:t>
            </a:r>
          </a:p>
          <a:p>
            <a:pPr algn="just">
              <a:buFontTx/>
              <a:buNone/>
            </a:pPr>
            <a:endParaRPr lang="cs-CZ" altLang="cs-CZ" sz="800" dirty="0"/>
          </a:p>
          <a:p>
            <a:pPr algn="just"/>
            <a:r>
              <a:rPr lang="cs-CZ" altLang="cs-CZ" dirty="0"/>
              <a:t>v případě náhody není nikomu dána povinnost hradit škodu s výjimkou, kdy škůdce dal k náhodě podnět (např. poškodil hlásič požáru, následný požár sice nikterak nezpůsobil, ale přesto mu může vzniknou povinnost k náhradě škody požárem vzniklé)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905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A54EE69-4077-428A-A5AE-71030661B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Případy, kdy není povinnost způsobenou škodu hradit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C928F49-2F1D-4028-A8DA-7FD55A860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>
              <a:buFont typeface="Calibri" panose="020F0502020204030204" pitchFamily="34" charset="0"/>
              <a:buChar char="–"/>
            </a:pPr>
            <a:r>
              <a:rPr lang="cs-CZ" dirty="0"/>
              <a:t>existují situace, kdy sice dojde v důsledku jednání osoby ke způsobení škody, ale jsou tu dány takové okolnosti, pro které není povinnost způsobenou škodu poškozenému nahradit:</a:t>
            </a:r>
          </a:p>
          <a:p>
            <a:pPr algn="just">
              <a:buFont typeface="Calibri" panose="020F0502020204030204" pitchFamily="34" charset="0"/>
              <a:buChar char="–"/>
            </a:pPr>
            <a:endParaRPr lang="cs-CZ" dirty="0"/>
          </a:p>
          <a:p>
            <a:pPr algn="just"/>
            <a:r>
              <a:rPr lang="cs-CZ" altLang="cs-CZ" dirty="0"/>
              <a:t>jednání v nutné obraně nebo krajní nouzi (§2905-2908 OZ)</a:t>
            </a:r>
          </a:p>
          <a:p>
            <a:pPr algn="just">
              <a:buFontTx/>
              <a:buNone/>
            </a:pPr>
            <a:endParaRPr lang="cs-CZ" altLang="cs-CZ" sz="800" dirty="0"/>
          </a:p>
          <a:p>
            <a:pPr algn="just"/>
            <a:r>
              <a:rPr lang="cs-CZ" altLang="cs-CZ" dirty="0"/>
              <a:t>jednání se souhlasem poškozeného </a:t>
            </a:r>
          </a:p>
          <a:p>
            <a:pPr algn="just">
              <a:buFont typeface="Calibri" panose="020F0502020204030204" pitchFamily="34" charset="0"/>
              <a:buChar char="–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8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15852E8-8806-4C5C-B577-5F7ABA1B6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v krajní nouzi nebo nutné obraně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4673AA89-429D-4437-81B2-F8EC305AF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710" y="1011677"/>
            <a:ext cx="10116766" cy="5481197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dirty="0"/>
              <a:t>předpoklady vyloučení odpovědnosti a tím i povinnost nahradit způsobenou škodu: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u="sng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u="sng" dirty="0"/>
              <a:t>krajní nouze: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bezprostředně hrozící nebezpečí (může být způsobeno např. povodní, napadením zvířete), které nelze odvrátit jinak, než způsobem, při kterém vznikne škoda a tato škoda je méně závažná, než ta, která hrozila; typicky při záchraně životě je poškozen majetek (např. </a:t>
            </a:r>
            <a:r>
              <a:rPr lang="cs-CZ" altLang="cs-CZ" dirty="0" smtClean="0"/>
              <a:t>záchranář úmyslně </a:t>
            </a:r>
            <a:r>
              <a:rPr lang="cs-CZ" altLang="cs-CZ" dirty="0"/>
              <a:t>zničí kajak, aby vyprostil tonoucího)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sz="8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u="sng" dirty="0"/>
              <a:t>nutná obrana: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dirty="0"/>
              <a:t>odrážení hrozícího útoku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88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ED14BB0-9F8A-47FA-B8E5-502F32F6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Souhlas poškozeného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5388777-8952-4C29-AA35-0BC08D8D9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cs-CZ" dirty="0"/>
          </a:p>
          <a:p>
            <a:pPr lvl="0" algn="just"/>
            <a:r>
              <a:rPr lang="cs-CZ" dirty="0"/>
              <a:t>osoba, která může vykonávat svá práva, může dát svolení k tomu, aby někdo jiný do jejího práva zasáhl; nedovolené jednání se tímto souhlasem stává jednáním dovoleným</a:t>
            </a:r>
          </a:p>
          <a:p>
            <a:pPr lvl="0" algn="just"/>
            <a:r>
              <a:rPr lang="cs-CZ" dirty="0"/>
              <a:t>souhlas musí být dán předem nebo současně s jednání jiné osoby</a:t>
            </a:r>
          </a:p>
          <a:p>
            <a:endParaRPr lang="cs-CZ" dirty="0"/>
          </a:p>
          <a:p>
            <a:pPr marL="0" indent="0" algn="just">
              <a:buNone/>
            </a:pPr>
            <a:r>
              <a:rPr lang="cs-CZ" u="sng" dirty="0"/>
              <a:t>příklad:</a:t>
            </a:r>
          </a:p>
          <a:p>
            <a:pPr marL="0" lvl="0" indent="0" algn="just">
              <a:buNone/>
            </a:pPr>
            <a:r>
              <a:rPr lang="cs-CZ" dirty="0"/>
              <a:t>- osoba, která si zabouchla klíče v domě požádá jinou osobu, aby rozbila dveře či okno domu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3896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8CE2DAE-72D4-4F16-AB78-269EBFE37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7B4AEA1-F0F5-4593-BF76-DD2D46B6D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43033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cs-CZ" altLang="cs-CZ" sz="2400" dirty="0"/>
              <a:t>pro její vznik není vyžadováno, aby byly splněny všechny čtyři předpoklady tak, jak je tomu u obecné odpovědnosti (zpravidla není vyžadováno zavinění škůdce či porušení povinnosti  ze strany škůdce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 algn="just">
              <a:lnSpc>
                <a:spcPct val="90000"/>
              </a:lnSpc>
            </a:pPr>
            <a:r>
              <a:rPr lang="cs-CZ" altLang="cs-CZ" sz="2400" dirty="0" smtClean="0"/>
              <a:t>slouží </a:t>
            </a:r>
            <a:r>
              <a:rPr lang="cs-CZ" altLang="cs-CZ" sz="2400" dirty="0"/>
              <a:t>k větší ochraně </a:t>
            </a:r>
            <a:r>
              <a:rPr lang="cs-CZ" altLang="cs-CZ" sz="2400" dirty="0" smtClean="0"/>
              <a:t>poškozených při vzniku škody </a:t>
            </a:r>
            <a:r>
              <a:rPr lang="cs-CZ" altLang="cs-CZ" sz="2400" dirty="0"/>
              <a:t>u činností nebezpečných či </a:t>
            </a:r>
            <a:r>
              <a:rPr lang="cs-CZ" altLang="cs-CZ" sz="2400" dirty="0" smtClean="0"/>
              <a:t>riskantních, neboť je zde větší pravděpodobnost vzniku škody než u „běžných“ činností</a:t>
            </a:r>
          </a:p>
          <a:p>
            <a:pPr algn="just">
              <a:lnSpc>
                <a:spcPct val="90000"/>
              </a:lnSpc>
            </a:pPr>
            <a:r>
              <a:rPr lang="cs-CZ" altLang="cs-CZ" sz="2400" dirty="0" smtClean="0"/>
              <a:t>často bývá stanovena i povinnost povinného sjednat si pojištění své odpovědnosti za škodu</a:t>
            </a:r>
            <a:endParaRPr lang="cs-CZ" altLang="cs-CZ" sz="2400" dirty="0"/>
          </a:p>
          <a:p>
            <a:pPr algn="just">
              <a:lnSpc>
                <a:spcPct val="90000"/>
              </a:lnSpc>
              <a:buFontTx/>
              <a:buNone/>
            </a:pPr>
            <a:endParaRPr lang="cs-CZ" altLang="cs-CZ" sz="1400" dirty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cs-CZ" altLang="cs-CZ" sz="2400" u="sng" dirty="0"/>
              <a:t>příklady:</a:t>
            </a:r>
            <a:endParaRPr lang="cs-CZ" altLang="cs-CZ" sz="2400" dirty="0"/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provozování dopravních prostředků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provozování činnosti, při které se odkládají věci (např. provoz sportovního stadionu, bazénu; organizování sportovní akce)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/>
              <a:t>provozování ubytovacích služeb (škoda na vnesených věcech)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6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2EA503A-249E-4BB5-9298-5188E1A7A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/>
              <a:t>Právní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80E8A30A-AED9-4FC8-BA95-D2FD9112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3200" u="sng" dirty="0"/>
              <a:t>Základní rozlišení právní odpovědnosti:</a:t>
            </a:r>
          </a:p>
          <a:p>
            <a:pPr marL="0" indent="0" algn="just">
              <a:buNone/>
            </a:pPr>
            <a:endParaRPr lang="cs-CZ" sz="3200" u="sng" dirty="0"/>
          </a:p>
          <a:p>
            <a:pPr algn="just"/>
            <a:r>
              <a:rPr lang="cs-CZ" sz="3200" dirty="0"/>
              <a:t>občanskoprávní odpovědnost za způsobenou </a:t>
            </a:r>
            <a:r>
              <a:rPr lang="cs-CZ" sz="3200" dirty="0" smtClean="0"/>
              <a:t>škodu (újmu) na majetku či zdraví</a:t>
            </a:r>
            <a:endParaRPr lang="cs-CZ" sz="3200" dirty="0"/>
          </a:p>
          <a:p>
            <a:pPr algn="just"/>
            <a:r>
              <a:rPr lang="cs-CZ" sz="3200" dirty="0"/>
              <a:t>trestně právní odpovědnost za spáchání trestného činu</a:t>
            </a:r>
          </a:p>
          <a:p>
            <a:pPr algn="just"/>
            <a:r>
              <a:rPr lang="cs-CZ" sz="3200" dirty="0"/>
              <a:t>správní odpovědnost za spáchání přestupku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49081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CEB92C4-6ED2-4194-9820-5C7EDAACE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odpovědnost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E4F3299-5D5A-4E10-87B1-2BC67CE4E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/>
              <a:t>Při výkonu sportovní a spolkové činnost se lze setkat zejména s následujícími případy právní odpovědnosti:</a:t>
            </a:r>
          </a:p>
          <a:p>
            <a:pPr marL="0" indent="0">
              <a:buNone/>
            </a:pPr>
            <a:endParaRPr lang="cs-CZ" altLang="cs-CZ" dirty="0"/>
          </a:p>
          <a:p>
            <a:pPr marL="571500" indent="-571500">
              <a:buFont typeface="+mj-lt"/>
              <a:buAutoNum type="romanUcPeriod"/>
            </a:pPr>
            <a:r>
              <a:rPr lang="cs-CZ" altLang="cs-CZ" dirty="0" smtClean="0"/>
              <a:t>odpovědnost </a:t>
            </a:r>
            <a:r>
              <a:rPr lang="cs-CZ" altLang="cs-CZ" dirty="0"/>
              <a:t>spolku (např. sportovního klubu)</a:t>
            </a:r>
          </a:p>
          <a:p>
            <a:pPr marL="571500" indent="-571500">
              <a:buFont typeface="+mj-lt"/>
              <a:buAutoNum type="romanUcPeriod"/>
            </a:pPr>
            <a:r>
              <a:rPr lang="cs-CZ" altLang="cs-CZ" dirty="0"/>
              <a:t>odpovědnost členů orgánů spolku (např. předsedy klubu)</a:t>
            </a:r>
          </a:p>
          <a:p>
            <a:pPr marL="571500" indent="-571500">
              <a:buFont typeface="+mj-lt"/>
              <a:buAutoNum type="romanUcPeriod"/>
            </a:pPr>
            <a:r>
              <a:rPr lang="cs-CZ" altLang="cs-CZ" dirty="0"/>
              <a:t>odpovědnost trenérů / cvičitelů</a:t>
            </a:r>
          </a:p>
          <a:p>
            <a:pPr marL="571500" indent="-571500">
              <a:buFont typeface="+mj-lt"/>
              <a:buAutoNum type="romanUcPeriod"/>
            </a:pPr>
            <a:r>
              <a:rPr lang="cs-CZ" altLang="cs-CZ" dirty="0"/>
              <a:t>odpovědnost organizátorů sportovní akce</a:t>
            </a:r>
          </a:p>
          <a:p>
            <a:pPr marL="571500" indent="-571500">
              <a:buFont typeface="+mj-lt"/>
              <a:buAutoNum type="romanUcPeriod"/>
            </a:pPr>
            <a:r>
              <a:rPr lang="cs-CZ" altLang="cs-CZ" dirty="0"/>
              <a:t>odpovědnost sportovců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7573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FB53C79-59CC-4E15-8D06-1A6157676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Právní odpovědnost spolku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2B101452-CBA2-41DA-8A2C-6135CF4B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spolek jakožto právnická osoba je způsobilý být ze své činnosti odpovědný třetím osobám a případně jim hradit vzniklou škodu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spolek sice vykonává svou činnost prostřednictvím různých osob (členové orgánů – funkcionáři, zaměstnanci apod.), ale pokud </a:t>
            </a:r>
            <a:r>
              <a:rPr lang="cs-CZ" altLang="cs-CZ" sz="2400" dirty="0" smtClean="0"/>
              <a:t>tyto osoby </a:t>
            </a:r>
            <a:r>
              <a:rPr lang="cs-CZ" altLang="cs-CZ" sz="2400" dirty="0"/>
              <a:t>nepřekročí zcela zjevně své pravomoci (např. ekonomka nebude vést trénink), pak za škodu způsobenou jejich jednáním </a:t>
            </a:r>
            <a:r>
              <a:rPr lang="cs-CZ" altLang="cs-CZ" sz="2400" u="sng" dirty="0"/>
              <a:t>nese </a:t>
            </a:r>
            <a:r>
              <a:rPr lang="cs-CZ" altLang="cs-CZ" sz="2400" u="sng" dirty="0" smtClean="0"/>
              <a:t>občanskoprávní odpovědnost </a:t>
            </a:r>
            <a:r>
              <a:rPr lang="cs-CZ" altLang="cs-CZ" sz="2400" u="sng" dirty="0"/>
              <a:t>spolek</a:t>
            </a:r>
            <a:r>
              <a:rPr lang="cs-CZ" altLang="cs-CZ" sz="2400" dirty="0"/>
              <a:t>; je to spolek, který je povinen nahradit poškozenému případnou škodu </a:t>
            </a:r>
            <a:endParaRPr lang="cs-CZ" altLang="cs-CZ" sz="2400" dirty="0" smtClean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dirty="0" smtClean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/>
              <a:t>neplatí </a:t>
            </a:r>
            <a:r>
              <a:rPr lang="cs-CZ" altLang="cs-CZ" sz="2400" dirty="0"/>
              <a:t>tedy, že pokud škodu způsobí svou činností spolek (např. úraz při tréninku), nese za to osobní odpovědnost vždy např. předseda klubu či trenér, ALE vůči svému pracovníkovi/funkcionáři/trenérovi apod., který svým jednáním škodu způsobil (je za ní odpovědný dle podmínek vzniku odpovědnosti) a kterou musel spolek nahradit, může (nemusí) spolek uplatnit tzv. regresní nárok (viz dále)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627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70AC1F0-13CB-47C0-AFEB-4A1A379CC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2"/>
            </a:pPr>
            <a:r>
              <a:rPr lang="cs-CZ" dirty="0"/>
              <a:t>Právní odpovědnost členů orgánů spolku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0C849CE-5945-4141-8B71-4683CADD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5"/>
            <a:ext cx="10116766" cy="5615461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 smtClean="0"/>
              <a:t>pro </a:t>
            </a:r>
            <a:r>
              <a:rPr lang="cs-CZ" dirty="0"/>
              <a:t>výkon funkce ve spolkových orgánech (např. předseda sportovního klubu, člen výboru tělovýchovné jednoty) jsou stanoveny základní podmínky přímo v občanském zákoníku, </a:t>
            </a:r>
            <a:r>
              <a:rPr lang="cs-CZ" dirty="0" smtClean="0"/>
              <a:t>zejména povinnost jednat při výkonu funkce s  péčí </a:t>
            </a:r>
            <a:r>
              <a:rPr lang="cs-CZ" dirty="0"/>
              <a:t>řádného </a:t>
            </a:r>
            <a:r>
              <a:rPr lang="cs-CZ" dirty="0" smtClean="0"/>
              <a:t>hospodáře</a:t>
            </a:r>
            <a:endParaRPr lang="cs-CZ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základní funkcí nastavení těchto podmínek je </a:t>
            </a:r>
            <a:r>
              <a:rPr lang="cs-CZ" u="sng" dirty="0"/>
              <a:t>ochrana spolku</a:t>
            </a:r>
            <a:r>
              <a:rPr lang="cs-CZ" dirty="0"/>
              <a:t> (nikoli třetích osob) vůči chybnému jednání členů jeho orgánů, které mohou poškodit spolek jako takový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dirty="0"/>
              <a:t>uplatní se tedy především „dovnitř“ spolku, tj. v případech, kdy spolku jednáním člena orgánu vznikne škoda a spolek se rozhodne, že bude po členovi orgánu požadovat její </a:t>
            </a:r>
            <a:r>
              <a:rPr lang="cs-CZ" dirty="0" smtClean="0"/>
              <a:t>náhradu; jen ve velmi závažných případech může být podnětem k zásahu ze strany státních orgánů (viz dále)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1070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D2099C0-EF7A-4067-A23A-8D38577ED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§159 občanského zákoníku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E7EABFC-5927-416E-B9F3-FFF56029C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přímo zákonem je stanovena povinnost vykonávat funkci s nezbytnou loajalitou i s potřebnými znalostmi a pečlivostí (tzv. péče řádného hospodáře); za nedbalé je považováno chování člena orgánu, který není této péče schopen, ač to musel vědět</a:t>
            </a:r>
          </a:p>
          <a:p>
            <a:pPr algn="just">
              <a:buNone/>
            </a:pPr>
            <a:endParaRPr lang="cs-CZ" altLang="cs-CZ" sz="10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tato povinnost nemůže být vnitřními předpisy spolku omezena </a:t>
            </a:r>
          </a:p>
          <a:p>
            <a:pPr algn="just">
              <a:buNone/>
            </a:pPr>
            <a:endParaRPr lang="cs-CZ" altLang="cs-CZ" sz="10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nezaniká se zánikem funkce</a:t>
            </a:r>
          </a:p>
          <a:p>
            <a:pPr marL="0" indent="0" algn="just"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65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9D1EFD4-DBAC-4335-B25F-33DEC3A2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65B92B1-2C1C-4B29-923C-C4751BED4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altLang="cs-CZ" dirty="0">
                <a:solidFill>
                  <a:srgbClr val="00B0F0"/>
                </a:solidFill>
              </a:rPr>
              <a:t>= rozhodovací činnost je členem orgánu spolku prováděná na základě dostatečných informací, odborně a ve prospěch spolku (např. dodržování mlčenlivosti, dodržování a provádění usnesení valné hromady, dodržování kompetence apod</a:t>
            </a:r>
            <a:r>
              <a:rPr lang="cs-CZ" altLang="cs-CZ" dirty="0" smtClean="0">
                <a:solidFill>
                  <a:srgbClr val="00B0F0"/>
                </a:solidFill>
              </a:rPr>
              <a:t>.)</a:t>
            </a:r>
          </a:p>
          <a:p>
            <a:pPr marL="0" indent="0" algn="just">
              <a:buNone/>
            </a:pPr>
            <a:endParaRPr lang="cs-CZ" altLang="cs-CZ" sz="2400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cs-CZ" dirty="0"/>
              <a:t>= </a:t>
            </a:r>
            <a:r>
              <a:rPr lang="cs-CZ" dirty="0">
                <a:solidFill>
                  <a:srgbClr val="00B0F0"/>
                </a:solidFill>
              </a:rPr>
              <a:t>funkcionář</a:t>
            </a:r>
            <a:r>
              <a:rPr lang="cs-CZ" altLang="cs-CZ" dirty="0">
                <a:solidFill>
                  <a:srgbClr val="00B0F0"/>
                </a:solidFill>
              </a:rPr>
              <a:t> si má být vědom rozsahu svých znalostí a podle toho postupovat, tj. nemusí být nutně zběhlý ve všech oblastech činnosti spolku, postačí, že si vyžádá odborné stanovisko u závažnějšího rozhodnutí nebo v oblastech, kde nemá příslušné znalosti </a:t>
            </a:r>
          </a:p>
          <a:p>
            <a:pPr marL="0" indent="0" algn="just"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pPr algn="just">
              <a:buNone/>
            </a:pPr>
            <a:endParaRPr lang="cs-CZ" altLang="cs-CZ" sz="1000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1284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9D1EFD4-DBAC-4335-B25F-33DEC3A2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65B92B1-2C1C-4B29-923C-C4751BED4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5"/>
            <a:ext cx="10116766" cy="5742209"/>
          </a:xfrm>
        </p:spPr>
        <p:txBody>
          <a:bodyPr/>
          <a:lstStyle/>
          <a:p>
            <a:pPr algn="just"/>
            <a:r>
              <a:rPr lang="cs-CZ" altLang="cs-CZ" dirty="0">
                <a:solidFill>
                  <a:srgbClr val="00B0F0"/>
                </a:solidFill>
              </a:rPr>
              <a:t>péče řádného hospodáře tedy spočívá zejména v tom, že člen orgánu spolku (zejména statutárního) má</a:t>
            </a:r>
            <a:r>
              <a:rPr lang="cs-CZ" altLang="cs-CZ" dirty="0" smtClean="0">
                <a:solidFill>
                  <a:srgbClr val="00B0F0"/>
                </a:solidFill>
              </a:rPr>
              <a:t>:</a:t>
            </a:r>
          </a:p>
          <a:p>
            <a:pPr marL="0" indent="0" algn="just">
              <a:buNone/>
            </a:pPr>
            <a:endParaRPr lang="cs-CZ" altLang="cs-CZ" sz="1200" dirty="0">
              <a:solidFill>
                <a:srgbClr val="00B0F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00B0F0"/>
                </a:solidFill>
              </a:rPr>
              <a:t>přehled o organizační struktuře spolku (tj</a:t>
            </a:r>
            <a:r>
              <a:rPr lang="cs-CZ" altLang="cs-CZ" sz="2400" dirty="0" smtClean="0">
                <a:solidFill>
                  <a:srgbClr val="00B0F0"/>
                </a:solidFill>
              </a:rPr>
              <a:t>. jaké jsou ve spolku orgány, kdo je jejich členem a </a:t>
            </a:r>
            <a:r>
              <a:rPr lang="cs-CZ" altLang="cs-CZ" sz="2400" dirty="0">
                <a:solidFill>
                  <a:srgbClr val="00B0F0"/>
                </a:solidFill>
              </a:rPr>
              <a:t>co kdo dělá)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00B0F0"/>
                </a:solidFill>
              </a:rPr>
              <a:t>má obecný přehled o finančních výdajích a příjmech </a:t>
            </a:r>
            <a:r>
              <a:rPr lang="cs-CZ" altLang="cs-CZ" sz="2400" dirty="0" smtClean="0">
                <a:solidFill>
                  <a:srgbClr val="00B0F0"/>
                </a:solidFill>
              </a:rPr>
              <a:t>spolku (např. že za elektřinu platí spolek měsíčně v řádech tisíců/desetitisíců)</a:t>
            </a:r>
            <a:endParaRPr lang="cs-CZ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altLang="cs-CZ" sz="2400" dirty="0">
                <a:solidFill>
                  <a:srgbClr val="00B0F0"/>
                </a:solidFill>
              </a:rPr>
              <a:t>má nastavené kontrolní mechanismy v rámci činnosti </a:t>
            </a:r>
            <a:r>
              <a:rPr lang="cs-CZ" altLang="cs-CZ" sz="2400" dirty="0" smtClean="0">
                <a:solidFill>
                  <a:srgbClr val="00B0F0"/>
                </a:solidFill>
              </a:rPr>
              <a:t>spolku tak, aby nebyly veškeré kompetence svěřeny do rukou jediné osoby a mohlo tak lehce dojít např. ke zpronevěře (např. jedna osoba kontroluje spolku dodané plnění – nákup dresů </a:t>
            </a:r>
            <a:r>
              <a:rPr lang="cs-CZ" altLang="cs-CZ" sz="2400" dirty="0">
                <a:solidFill>
                  <a:srgbClr val="00B0F0"/>
                </a:solidFill>
              </a:rPr>
              <a:t>po věcné stránce, tj. </a:t>
            </a:r>
            <a:r>
              <a:rPr lang="cs-CZ" altLang="cs-CZ" sz="2400" dirty="0" smtClean="0">
                <a:solidFill>
                  <a:srgbClr val="00B0F0"/>
                </a:solidFill>
              </a:rPr>
              <a:t>že byly dresy dodány dle objednávky, </a:t>
            </a:r>
            <a:r>
              <a:rPr lang="cs-CZ" altLang="cs-CZ" sz="2400" dirty="0">
                <a:solidFill>
                  <a:srgbClr val="00B0F0"/>
                </a:solidFill>
              </a:rPr>
              <a:t>druhá osoba  </a:t>
            </a:r>
            <a:r>
              <a:rPr lang="cs-CZ" altLang="cs-CZ" sz="2400" dirty="0" smtClean="0">
                <a:solidFill>
                  <a:srgbClr val="00B0F0"/>
                </a:solidFill>
              </a:rPr>
              <a:t>přijme a zkontroluje fakturu za dodané dresy a odsouhlasí platbu, </a:t>
            </a:r>
            <a:r>
              <a:rPr lang="cs-CZ" altLang="cs-CZ" sz="2400" dirty="0">
                <a:solidFill>
                  <a:srgbClr val="00B0F0"/>
                </a:solidFill>
              </a:rPr>
              <a:t>třetí osoba </a:t>
            </a:r>
            <a:r>
              <a:rPr lang="cs-CZ" altLang="cs-CZ" sz="2400" dirty="0" smtClean="0">
                <a:solidFill>
                  <a:srgbClr val="00B0F0"/>
                </a:solidFill>
              </a:rPr>
              <a:t>provede platbu)</a:t>
            </a:r>
            <a:endParaRPr lang="cs-CZ" altLang="cs-CZ" sz="2400" dirty="0">
              <a:solidFill>
                <a:srgbClr val="00B0F0"/>
              </a:solidFill>
            </a:endParaRPr>
          </a:p>
          <a:p>
            <a:pPr algn="just"/>
            <a:endParaRPr lang="cs-CZ" alt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101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67F6D8-7155-4C06-9A95-59F5AA31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péče řádného hospodáře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B688664-6DF7-4267-BC29-BFDD5EDA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Soukromoprávní (bez zásahu státních orgánů) </a:t>
            </a:r>
            <a:r>
              <a:rPr lang="cs-CZ" u="sng" dirty="0"/>
              <a:t>důsledky porušení:</a:t>
            </a:r>
          </a:p>
          <a:p>
            <a:pPr marL="0" indent="0">
              <a:buNone/>
            </a:pPr>
            <a:endParaRPr lang="cs-CZ" i="1" u="sng" dirty="0" smtClean="0"/>
          </a:p>
          <a:p>
            <a:pPr marL="0" indent="0">
              <a:buNone/>
            </a:pPr>
            <a:r>
              <a:rPr lang="cs-CZ" i="1" u="sng" dirty="0" smtClean="0"/>
              <a:t>příklad</a:t>
            </a:r>
            <a:r>
              <a:rPr lang="cs-CZ" i="1" u="sng" dirty="0"/>
              <a:t>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>
                <a:solidFill>
                  <a:srgbClr val="00B0F0"/>
                </a:solidFill>
              </a:rPr>
              <a:t>předseda coby statutární orgán v důsledku své neodbornosti a současně aniž si vyžádal odborné stanovisko, uzavře pro spolek nevýhodnou nájemní smlouvu, kdy spolek bude muset hradit nepřiměřeně vysoké nájemné, které neodpovídá nájemnému v místě a čase obvyklém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900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>
                <a:solidFill>
                  <a:srgbClr val="00B0F0"/>
                </a:solidFill>
              </a:rPr>
              <a:t>spolek by zde mohl po předsedovi vyžadovat náhradu škody spočívající v rozdílu mezi běžným nájemným a sjednaným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1183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67F6D8-7155-4C06-9A95-59F5AA31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péče řádného hospodáře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B688664-6DF7-4267-BC29-BFDD5EDA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u="sng" dirty="0"/>
              <a:t>veřejnoprávní důsledky porušení:</a:t>
            </a:r>
            <a:endParaRPr lang="cs-CZ" altLang="cs-CZ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>
                <a:solidFill>
                  <a:srgbClr val="00B0F0"/>
                </a:solidFill>
              </a:rPr>
              <a:t>porušení povinnosti péče řádného hospodáře by v </a:t>
            </a:r>
            <a:r>
              <a:rPr lang="cs-CZ" altLang="cs-CZ" dirty="0" smtClean="0">
                <a:solidFill>
                  <a:srgbClr val="00B0F0"/>
                </a:solidFill>
              </a:rPr>
              <a:t>krajním a závažném </a:t>
            </a:r>
            <a:r>
              <a:rPr lang="cs-CZ" altLang="cs-CZ" dirty="0">
                <a:solidFill>
                  <a:srgbClr val="00B0F0"/>
                </a:solidFill>
              </a:rPr>
              <a:t>případě mohlo být posouzeno jako trestný čin porušování povinností při správě cizího majetku (=veřejnoprávní odpovědnost)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1800" dirty="0">
                <a:solidFill>
                  <a:srgbClr val="00B0F0"/>
                </a:solidFill>
              </a:rPr>
              <a:t>§ 220 TZ : </a:t>
            </a:r>
            <a:r>
              <a:rPr lang="cs-CZ" altLang="cs-CZ" sz="1800" i="1" dirty="0">
                <a:solidFill>
                  <a:srgbClr val="00B0F0"/>
                </a:solidFill>
              </a:rPr>
              <a:t>Kdo poruší podle zákona mu uloženou nebo smluvně převzatou povinnost opatrovat nebo spravovat cizí majetek, a tím jinému způsobí škodu nikoli </a:t>
            </a:r>
            <a:r>
              <a:rPr lang="cs-CZ" altLang="cs-CZ" sz="1800" i="1" dirty="0" smtClean="0">
                <a:solidFill>
                  <a:srgbClr val="00B0F0"/>
                </a:solidFill>
              </a:rPr>
              <a:t>malou (min. 50tis.), </a:t>
            </a:r>
            <a:r>
              <a:rPr lang="cs-CZ" altLang="cs-CZ" sz="1800" i="1" dirty="0">
                <a:solidFill>
                  <a:srgbClr val="00B0F0"/>
                </a:solidFill>
              </a:rPr>
              <a:t>bude potrestán odnětím svobody až na dvě léta nebo zákazem činnosti (úmyslný trestný čin)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i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1800" i="1" dirty="0">
                <a:solidFill>
                  <a:srgbClr val="00B0F0"/>
                </a:solidFill>
              </a:rPr>
              <a:t>§ 221 TZ : Kdo z hrubé nedbalosti poruší podle zákona mu uloženou nebo smluvně převzatou důležitou povinnost při opatrování nebo správě cizího majetku, a tím jinému způsobí značnou </a:t>
            </a:r>
            <a:r>
              <a:rPr lang="cs-CZ" altLang="cs-CZ" sz="1800" i="1" dirty="0" smtClean="0">
                <a:solidFill>
                  <a:srgbClr val="00B0F0"/>
                </a:solidFill>
              </a:rPr>
              <a:t>škodu (min. 1mil.), </a:t>
            </a:r>
            <a:r>
              <a:rPr lang="cs-CZ" altLang="cs-CZ" sz="1800" i="1" dirty="0">
                <a:solidFill>
                  <a:srgbClr val="00B0F0"/>
                </a:solidFill>
              </a:rPr>
              <a:t>bude potrestán odnětím svobody až na šest měsíců nebo zákazem činnosti (nedbalostní trestný čin)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i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1800" i="1" dirty="0">
                <a:solidFill>
                  <a:srgbClr val="00B0F0"/>
                </a:solidFill>
              </a:rPr>
              <a:t>hrubá nedbalost = pachatel sice nechce trestný čin spáchat, ale jeho přístup k možným následkům jeho jednání svědčí o zřejmé bezohlednosti k zájmům chráněným trestním zákoníkem (zde je chráněn spravovaný majetek)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i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i="1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56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367F6D8-7155-4C06-9A95-59F5AA31F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Porušení péče řádného hospodáře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B688664-6DF7-4267-BC29-BFDD5EDAC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i="1" u="sng" dirty="0">
                <a:solidFill>
                  <a:srgbClr val="00B0F0"/>
                </a:solidFill>
              </a:rPr>
              <a:t>příklad jednání posouzeného soudem jako uvedený trestný čin</a:t>
            </a:r>
            <a:r>
              <a:rPr lang="cs-CZ" altLang="cs-CZ" dirty="0">
                <a:solidFill>
                  <a:srgbClr val="00B0F0"/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>
                <a:solidFill>
                  <a:srgbClr val="00B0F0"/>
                </a:solidFill>
              </a:rPr>
              <a:t>ředitelka školy </a:t>
            </a:r>
            <a:r>
              <a:rPr lang="cs-CZ" altLang="cs-CZ" sz="2400" u="sng" dirty="0">
                <a:solidFill>
                  <a:srgbClr val="00B0F0"/>
                </a:solidFill>
              </a:rPr>
              <a:t>úmyslně</a:t>
            </a:r>
            <a:r>
              <a:rPr lang="cs-CZ" altLang="cs-CZ" sz="2400" dirty="0">
                <a:solidFill>
                  <a:srgbClr val="00B0F0"/>
                </a:solidFill>
              </a:rPr>
              <a:t> vykazovala magistrátu jako poklad pro výpočet dotace vyšší počet žáků, než byla skutečnost, čímž škola obdržela neoprávněně finanční prostředky ze státního rozpočtu (následný postih školy – vratka dotace + penále)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altLang="cs-CZ" sz="2400" dirty="0">
                <a:solidFill>
                  <a:srgbClr val="00B0F0"/>
                </a:solidFill>
              </a:rPr>
              <a:t>ředitelka školy v 10 případech uzavřela DPP se svou dcerou na provedení údržby zelených ploch, ačkoli tyto nebyly ani ve vlastnictví školy ani je škola  neužívala (např. na základě nájemní smlouvy), tj. došlo k neoprávněnému vyplacení finančních prostředků školy (odměna byla vyplacena za práci, která nebyla vykonána) </a:t>
            </a:r>
          </a:p>
          <a:p>
            <a:pPr marL="0" indent="0" algn="just"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3673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141F03-BE0B-4D56-8E54-D9F3CE5E2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konkurence výkonu funkcí – „střet zájmů“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9AF2BE4-A6A9-443D-8675-D74A04FA8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algn="just"/>
            <a:r>
              <a:rPr lang="cs-CZ" sz="2400" dirty="0"/>
              <a:t>odpovědnostní vztah mezi spolkem a členem jeho orgánů by mohl být i důsledkem porušení zákazu konkurence pro výkon funkcí v orgánech právnických osob, pokud by tímto způsobem spolku vznikla škoda</a:t>
            </a:r>
          </a:p>
          <a:p>
            <a:pPr marL="0" indent="0" algn="just">
              <a:buNone/>
            </a:pPr>
            <a:r>
              <a:rPr lang="cs-CZ" sz="2400" u="sng" dirty="0"/>
              <a:t>Zákonný zákaz pro výkon funkce ve spolkových orgánech:</a:t>
            </a:r>
          </a:p>
          <a:p>
            <a:pPr algn="just"/>
            <a:r>
              <a:rPr lang="cs-CZ" sz="2400" dirty="0"/>
              <a:t>člen kontrolní komise (či jinak označeného spolkového orgánu, jehož úkolem je dohled nad hospodařením a činností spolku) nemůže být současně členem statutárního orgánu (tj. orgán, který spolek zastupuje ve všech záležitostech)</a:t>
            </a:r>
          </a:p>
          <a:p>
            <a:pPr algn="just"/>
            <a:r>
              <a:rPr lang="cs-CZ" sz="2400" dirty="0"/>
              <a:t>člen rozhodčí komise (volitelný spolkový orgán pro rozhodování sporů v rámci spolku) nesmí být současně členem statutárního orgánu ani kontrolní komise</a:t>
            </a:r>
          </a:p>
          <a:p>
            <a:pPr marL="0" indent="0" algn="just">
              <a:buNone/>
            </a:pPr>
            <a:r>
              <a:rPr lang="cs-CZ" sz="2400" u="sng" dirty="0"/>
              <a:t>Další zákaz konkurence:</a:t>
            </a:r>
          </a:p>
          <a:p>
            <a:pPr algn="just"/>
            <a:r>
              <a:rPr lang="cs-CZ" sz="2400" dirty="0"/>
              <a:t>spolek si může upravit další zákazy konkurence dle svých potřeb (zejména ve svých stanovách)</a:t>
            </a:r>
          </a:p>
        </p:txBody>
      </p:sp>
    </p:spTree>
    <p:extLst>
      <p:ext uri="{BB962C8B-B14F-4D97-AF65-F5344CB8AC3E}">
        <p14:creationId xmlns:p14="http://schemas.microsoft.com/office/powerpoint/2010/main" val="681080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094E5B-F95F-47E7-ABB0-8B37260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Občanskoprávní x </a:t>
            </a:r>
            <a:r>
              <a:rPr lang="cs-CZ" sz="2800" u="sng" dirty="0" smtClean="0"/>
              <a:t>trestněprávní x správní </a:t>
            </a:r>
            <a:r>
              <a:rPr lang="cs-CZ" sz="2800" u="sng" dirty="0"/>
              <a:t>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3CF9581-32BD-42D1-9AD7-C70C96BE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5"/>
            <a:ext cx="10116766" cy="5678835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>
                <a:solidFill>
                  <a:srgbClr val="00B0F0"/>
                </a:solidFill>
              </a:rPr>
              <a:t>Občanskoprávní odpovědnost</a:t>
            </a:r>
            <a:r>
              <a:rPr lang="cs-CZ" altLang="cs-CZ" sz="2400" dirty="0">
                <a:solidFill>
                  <a:srgbClr val="00B0F0"/>
                </a:solidFill>
              </a:rPr>
              <a:t>:</a:t>
            </a:r>
            <a:r>
              <a:rPr lang="cs-CZ" altLang="cs-CZ" dirty="0">
                <a:solidFill>
                  <a:schemeClr val="bg1"/>
                </a:solidFill>
              </a:rPr>
              <a:t> </a:t>
            </a:r>
            <a:endParaRPr lang="cs-CZ" altLang="cs-CZ" dirty="0" smtClean="0">
              <a:solidFill>
                <a:schemeClr val="bg1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dirty="0" smtClean="0">
                <a:solidFill>
                  <a:schemeClr val="bg1"/>
                </a:solidFill>
              </a:rPr>
              <a:t>nahradit </a:t>
            </a:r>
            <a:r>
              <a:rPr lang="cs-CZ" altLang="cs-CZ" dirty="0">
                <a:solidFill>
                  <a:schemeClr val="bg1"/>
                </a:solidFill>
              </a:rPr>
              <a:t>způsobenou škod</a:t>
            </a:r>
            <a:endParaRPr lang="cs-CZ" altLang="cs-CZ" dirty="0"/>
          </a:p>
          <a:p>
            <a:pPr marL="630238" indent="-630238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důsledkem vzniku odpovědnosti = především povinnost nahradit způsobenou škodu (újmu) na zdraví, majetku</a:t>
            </a:r>
          </a:p>
          <a:p>
            <a:pPr marL="630238" indent="-630238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základní </a:t>
            </a:r>
            <a:r>
              <a:rPr lang="cs-CZ" altLang="cs-CZ" sz="2400" dirty="0" smtClean="0"/>
              <a:t>úprava je </a:t>
            </a:r>
            <a:r>
              <a:rPr lang="cs-CZ" altLang="cs-CZ" sz="2400" dirty="0"/>
              <a:t>v občanském zákoníku (§2894 a násl</a:t>
            </a:r>
            <a:r>
              <a:rPr lang="cs-CZ" altLang="cs-CZ" sz="2400" dirty="0" smtClean="0"/>
              <a:t>.);</a:t>
            </a:r>
            <a:r>
              <a:rPr lang="cs-CZ" sz="2400" dirty="0" smtClean="0">
                <a:solidFill>
                  <a:srgbClr val="00B0F0"/>
                </a:solidFill>
              </a:rPr>
              <a:t> </a:t>
            </a:r>
            <a:r>
              <a:rPr lang="cs-CZ" sz="2400" dirty="0">
                <a:solidFill>
                  <a:srgbClr val="00B0F0"/>
                </a:solidFill>
              </a:rPr>
              <a:t>občanskoprávní odpovědnost nastává pouze tehdy, jsou-li splněny </a:t>
            </a:r>
            <a:r>
              <a:rPr lang="cs-CZ" sz="2400" u="sng" dirty="0">
                <a:solidFill>
                  <a:srgbClr val="00B0F0"/>
                </a:solidFill>
              </a:rPr>
              <a:t>všechny</a:t>
            </a:r>
            <a:r>
              <a:rPr lang="cs-CZ" sz="2400" dirty="0">
                <a:solidFill>
                  <a:srgbClr val="00B0F0"/>
                </a:solidFill>
              </a:rPr>
              <a:t> předpoklady jejího </a:t>
            </a:r>
            <a:r>
              <a:rPr lang="cs-CZ" sz="2400" dirty="0" smtClean="0">
                <a:solidFill>
                  <a:srgbClr val="00B0F0"/>
                </a:solidFill>
              </a:rPr>
              <a:t>vzniku současně; </a:t>
            </a:r>
            <a:r>
              <a:rPr lang="cs-CZ" sz="2400" dirty="0">
                <a:solidFill>
                  <a:srgbClr val="00B0F0"/>
                </a:solidFill>
              </a:rPr>
              <a:t>rozlišuje se na:</a:t>
            </a:r>
            <a:endParaRPr lang="cs-CZ" altLang="cs-CZ" sz="2400" dirty="0"/>
          </a:p>
          <a:p>
            <a:pPr marL="1252538" lvl="1" indent="-442913">
              <a:lnSpc>
                <a:spcPct val="100000"/>
              </a:lnSpc>
              <a:spcBef>
                <a:spcPts val="0"/>
              </a:spcBef>
            </a:pPr>
            <a:r>
              <a:rPr lang="cs-CZ" altLang="cs-CZ" dirty="0">
                <a:solidFill>
                  <a:srgbClr val="14AAE0"/>
                </a:solidFill>
              </a:rPr>
              <a:t>obecná odpovědnost </a:t>
            </a:r>
            <a:r>
              <a:rPr lang="cs-CZ" altLang="cs-CZ" dirty="0" smtClean="0">
                <a:solidFill>
                  <a:srgbClr val="14AAE0"/>
                </a:solidFill>
              </a:rPr>
              <a:t>(tzv. subjektivní</a:t>
            </a:r>
            <a:r>
              <a:rPr lang="cs-CZ" altLang="cs-CZ" dirty="0">
                <a:solidFill>
                  <a:srgbClr val="14AAE0"/>
                </a:solidFill>
              </a:rPr>
              <a:t>)</a:t>
            </a:r>
          </a:p>
          <a:p>
            <a:pPr marL="1252538" lvl="1" indent="-442913">
              <a:lnSpc>
                <a:spcPct val="100000"/>
              </a:lnSpc>
              <a:spcBef>
                <a:spcPts val="0"/>
              </a:spcBef>
            </a:pPr>
            <a:r>
              <a:rPr lang="cs-CZ" altLang="cs-CZ" dirty="0">
                <a:solidFill>
                  <a:srgbClr val="14AAE0"/>
                </a:solidFill>
              </a:rPr>
              <a:t>speciální odpovědnost </a:t>
            </a:r>
            <a:r>
              <a:rPr lang="cs-CZ" altLang="cs-CZ" dirty="0" smtClean="0">
                <a:solidFill>
                  <a:srgbClr val="14AAE0"/>
                </a:solidFill>
              </a:rPr>
              <a:t>(tzv. objektivní</a:t>
            </a:r>
            <a:r>
              <a:rPr lang="cs-CZ" altLang="cs-CZ" dirty="0">
                <a:solidFill>
                  <a:srgbClr val="14AAE0"/>
                </a:solidFill>
              </a:rPr>
              <a:t>)</a:t>
            </a:r>
          </a:p>
          <a:p>
            <a:pPr marL="809625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altLang="cs-CZ" dirty="0">
              <a:solidFill>
                <a:srgbClr val="14AAE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/>
              <a:t>občanský zákoník rozlišuje z hlediska zavinění, kdy je třeba ke vzniku odpovědnosti úmysl (</a:t>
            </a:r>
            <a:r>
              <a:rPr lang="cs-CZ" altLang="cs-CZ" sz="2400" dirty="0" smtClean="0"/>
              <a:t>vždy je to </a:t>
            </a:r>
            <a:r>
              <a:rPr lang="cs-CZ" altLang="cs-CZ" sz="2400" dirty="0"/>
              <a:t>výslovně u konkrétní odpovědnosti uvedeno), kdy postačí jen nedbalost (ta se </a:t>
            </a:r>
            <a:r>
              <a:rPr lang="cs-CZ" altLang="cs-CZ" sz="2400" dirty="0" smtClean="0"/>
              <a:t>předpokládá, tj. není třeba, aby byla v zákoně výslovně uvedena jako předpoklad vzniku odpovědnosti) </a:t>
            </a:r>
            <a:r>
              <a:rPr lang="cs-CZ" altLang="cs-CZ" sz="2400" dirty="0"/>
              <a:t>a kdy není třeba ani úmyslu ani nedbalosti (</a:t>
            </a:r>
            <a:r>
              <a:rPr lang="cs-CZ" altLang="cs-CZ" sz="2400" dirty="0" smtClean="0"/>
              <a:t>vždy je to </a:t>
            </a:r>
            <a:r>
              <a:rPr lang="cs-CZ" altLang="cs-CZ" sz="2400" dirty="0"/>
              <a:t>výslovně u konkrétní odpovědnosti uvedeno)</a:t>
            </a:r>
          </a:p>
        </p:txBody>
      </p:sp>
    </p:spTree>
    <p:extLst>
      <p:ext uri="{BB962C8B-B14F-4D97-AF65-F5344CB8AC3E}">
        <p14:creationId xmlns:p14="http://schemas.microsoft.com/office/powerpoint/2010/main" val="29521266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0AF6FE8-0BF1-42B5-8162-53381641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cs-CZ" dirty="0"/>
              <a:t>Právní odpovědnost trenérů/cvičitelů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02F3901-8396-4924-BAB4-A7A70E5F7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lphaUcPeriod"/>
            </a:pPr>
            <a:r>
              <a:rPr lang="cs-CZ" altLang="cs-CZ" b="1" u="sng" dirty="0">
                <a:solidFill>
                  <a:srgbClr val="00B0F0"/>
                </a:solidFill>
              </a:rPr>
              <a:t>Občanskoprávní odpovědnost </a:t>
            </a: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ve většině případů bude trenér / cvičitel osobou, kterou ke své sportovní činnosti používá spolek (sportovní klub, národní svaz)</a:t>
            </a:r>
          </a:p>
          <a:p>
            <a:pPr algn="just">
              <a:buNone/>
            </a:pPr>
            <a:endParaRPr lang="cs-CZ" altLang="cs-CZ" sz="9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případnou škodu bude třetím osobám (poškozeným) povinen hradit spolek, nikoli přímo trenér / </a:t>
            </a:r>
            <a:r>
              <a:rPr lang="cs-CZ" altLang="cs-CZ" dirty="0" smtClean="0">
                <a:solidFill>
                  <a:srgbClr val="00B0F0"/>
                </a:solidFill>
              </a:rPr>
              <a:t>cvičitel (viz odpovědnost spolku)</a:t>
            </a:r>
            <a:endParaRPr lang="cs-CZ" altLang="cs-CZ" dirty="0">
              <a:solidFill>
                <a:srgbClr val="00B0F0"/>
              </a:solidFill>
            </a:endParaRPr>
          </a:p>
          <a:p>
            <a:pPr algn="just">
              <a:buNone/>
            </a:pPr>
            <a:endParaRPr lang="cs-CZ" altLang="cs-CZ" sz="9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spolek však bude moci uplatnit vůči trenérovi / cvičiteli tzv. regresní nárok, pokud na straně trenéra / cvičitele nastanou všechny předpoklady pro vznik jeho odpovědnosti </a:t>
            </a:r>
          </a:p>
          <a:p>
            <a:pPr marL="0" indent="0" algn="just">
              <a:buNone/>
            </a:pPr>
            <a:r>
              <a:rPr lang="cs-CZ" altLang="cs-CZ" dirty="0">
                <a:solidFill>
                  <a:srgbClr val="00B0F0"/>
                </a:solidFill>
              </a:rPr>
              <a:t> </a:t>
            </a:r>
          </a:p>
          <a:p>
            <a:pPr marL="0" indent="0" algn="just">
              <a:buNone/>
            </a:pPr>
            <a:endParaRPr lang="cs-CZ" altLang="cs-CZ" dirty="0">
              <a:solidFill>
                <a:srgbClr val="00B0F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3093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92FD6B-4874-45E4-94E6-A553AADDE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nárok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8DA5CE1-40F9-4696-B16A-CEE7BAE9C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33979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 smtClean="0">
                <a:solidFill>
                  <a:srgbClr val="00B0F0"/>
                </a:solidFill>
              </a:rPr>
              <a:t>= </a:t>
            </a:r>
            <a:r>
              <a:rPr lang="cs-CZ" altLang="cs-CZ" sz="2400" dirty="0">
                <a:solidFill>
                  <a:srgbClr val="00B0F0"/>
                </a:solidFill>
              </a:rPr>
              <a:t>kdo je povinen k náhradě </a:t>
            </a:r>
            <a:r>
              <a:rPr lang="cs-CZ" altLang="cs-CZ" sz="2400" dirty="0" smtClean="0">
                <a:solidFill>
                  <a:srgbClr val="00B0F0"/>
                </a:solidFill>
              </a:rPr>
              <a:t>škody (zde spolek) </a:t>
            </a:r>
            <a:r>
              <a:rPr lang="cs-CZ" altLang="cs-CZ" sz="2400" dirty="0">
                <a:solidFill>
                  <a:srgbClr val="00B0F0"/>
                </a:solidFill>
              </a:rPr>
              <a:t>způsobené jinou </a:t>
            </a:r>
            <a:r>
              <a:rPr lang="cs-CZ" altLang="cs-CZ" sz="2400" dirty="0" smtClean="0">
                <a:solidFill>
                  <a:srgbClr val="00B0F0"/>
                </a:solidFill>
              </a:rPr>
              <a:t>osobu (zde trenér), </a:t>
            </a:r>
            <a:r>
              <a:rPr lang="cs-CZ" altLang="cs-CZ" sz="2400" dirty="0">
                <a:solidFill>
                  <a:srgbClr val="00B0F0"/>
                </a:solidFill>
              </a:rPr>
              <a:t>má proti ní </a:t>
            </a:r>
            <a:r>
              <a:rPr lang="cs-CZ" altLang="cs-CZ" sz="2400" dirty="0" smtClean="0">
                <a:solidFill>
                  <a:srgbClr val="00B0F0"/>
                </a:solidFill>
              </a:rPr>
              <a:t>postih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 smtClean="0">
                <a:solidFill>
                  <a:srgbClr val="00B0F0"/>
                </a:solidFill>
              </a:rPr>
              <a:t>např.:</a:t>
            </a:r>
            <a:r>
              <a:rPr lang="cs-CZ" altLang="cs-CZ" sz="2400" dirty="0" smtClean="0">
                <a:solidFill>
                  <a:srgbClr val="00B0F0"/>
                </a:solidFill>
              </a:rPr>
              <a:t> fotbalový klub bude povinný nahradit hráči škodu za úraz, který se mu stal při tréninku organizovaném klubem; konkrétně úraz způsobil trenér  tím, že nedodržel stanovená bezpečnostní pravidla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1800" dirty="0" smtClean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>
                <a:solidFill>
                  <a:srgbClr val="00B0F0"/>
                </a:solidFill>
              </a:rPr>
              <a:t>spolek </a:t>
            </a:r>
            <a:r>
              <a:rPr lang="cs-CZ" altLang="cs-CZ" sz="2400" dirty="0">
                <a:solidFill>
                  <a:srgbClr val="00B0F0"/>
                </a:solidFill>
              </a:rPr>
              <a:t>může (nemusí) požadovat po trenérovi, aby mu nahradil to, co byl spolek povinen nahradit poškozené osobě </a:t>
            </a:r>
            <a:endParaRPr lang="cs-CZ" altLang="cs-CZ" sz="2400" dirty="0" smtClean="0">
              <a:solidFill>
                <a:srgbClr val="00B0F0"/>
              </a:solidFill>
            </a:endParaRPr>
          </a:p>
          <a:p>
            <a:pPr marL="7938" indent="-342900"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>
                <a:solidFill>
                  <a:srgbClr val="00B0F0"/>
                </a:solidFill>
              </a:rPr>
              <a:t>rozdíl </a:t>
            </a:r>
            <a:r>
              <a:rPr lang="cs-CZ" altLang="cs-CZ" sz="2400" dirty="0">
                <a:solidFill>
                  <a:srgbClr val="00B0F0"/>
                </a:solidFill>
              </a:rPr>
              <a:t>v možné výši požadované náhrady bude záviset na tom, v jakém vztahu </a:t>
            </a:r>
            <a:r>
              <a:rPr lang="cs-CZ" altLang="cs-CZ" sz="2400" dirty="0" smtClean="0">
                <a:solidFill>
                  <a:srgbClr val="00B0F0"/>
                </a:solidFill>
              </a:rPr>
              <a:t>bude </a:t>
            </a:r>
            <a:r>
              <a:rPr lang="cs-CZ" altLang="cs-CZ" sz="2400" dirty="0">
                <a:solidFill>
                  <a:srgbClr val="00B0F0"/>
                </a:solidFill>
              </a:rPr>
              <a:t>trenér / cvičitel ke </a:t>
            </a:r>
            <a:r>
              <a:rPr lang="cs-CZ" altLang="cs-CZ" sz="2400" dirty="0" smtClean="0">
                <a:solidFill>
                  <a:srgbClr val="00B0F0"/>
                </a:solidFill>
              </a:rPr>
              <a:t>spolku</a:t>
            </a:r>
            <a:endParaRPr lang="cs-CZ" altLang="cs-CZ" sz="2400" dirty="0">
              <a:solidFill>
                <a:srgbClr val="00B0F0"/>
              </a:solidFill>
            </a:endParaRPr>
          </a:p>
          <a:p>
            <a:pPr marL="655638" indent="-523875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B0F0"/>
                </a:solidFill>
              </a:rPr>
              <a:t>zaměstnanec – výše náhrady škody je omezena na 4,5 násobku průměrné mzdy, nejde-li o úmyslnou škodu (v takovém případě musí zaměstnanec hradit celý rozsah úmyslně způsobené škody</a:t>
            </a:r>
            <a:r>
              <a:rPr lang="cs-CZ" altLang="cs-CZ" sz="2400" dirty="0" smtClean="0">
                <a:solidFill>
                  <a:srgbClr val="00B0F0"/>
                </a:solidFill>
              </a:rPr>
              <a:t>)</a:t>
            </a:r>
            <a:endParaRPr lang="cs-CZ" altLang="cs-CZ" sz="2400" dirty="0">
              <a:solidFill>
                <a:srgbClr val="00B0F0"/>
              </a:solidFill>
            </a:endParaRPr>
          </a:p>
          <a:p>
            <a:pPr marL="655638" indent="-523875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B0F0"/>
                </a:solidFill>
              </a:rPr>
              <a:t>OSVČ, člen – hradit způsobenou škodu musí v plné výši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6767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BF5F5CB-4411-4DC1-9F94-9D06A208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3"/>
            </a:pPr>
            <a:r>
              <a:rPr lang="cs-CZ" dirty="0"/>
              <a:t>Právní odpovědnost trenérů/cvičitelů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677692B-B683-4212-A645-EA66AB4DA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 startAt="2"/>
            </a:pPr>
            <a:r>
              <a:rPr lang="cs-CZ" b="1" u="sng" dirty="0"/>
              <a:t>Trestně právní odpovědnost</a:t>
            </a:r>
          </a:p>
          <a:p>
            <a:pPr marL="514350" indent="-514350">
              <a:buFont typeface="+mj-lt"/>
              <a:buAutoNum type="alphaUcPeriod" startAt="2"/>
            </a:pPr>
            <a:endParaRPr lang="cs-CZ" b="1" u="sng" dirty="0"/>
          </a:p>
          <a:p>
            <a:pPr marL="514350" indent="-514350">
              <a:buFont typeface="+mj-lt"/>
              <a:buAutoNum type="alphaUcPeriod" startAt="2"/>
            </a:pPr>
            <a:endParaRPr lang="cs-CZ" b="1" u="sng" dirty="0"/>
          </a:p>
          <a:p>
            <a:pPr marL="514350" indent="-514350">
              <a:buFont typeface="+mj-lt"/>
              <a:buAutoNum type="alphaUcPeriod" startAt="2"/>
            </a:pPr>
            <a:endParaRPr lang="cs-CZ" b="1" u="sng" dirty="0"/>
          </a:p>
          <a:p>
            <a:pPr marL="514350" indent="-514350">
              <a:buFont typeface="+mj-lt"/>
              <a:buAutoNum type="alphaUcPeriod" startAt="2"/>
            </a:pPr>
            <a:endParaRPr lang="cs-CZ" b="1" u="sng" dirty="0"/>
          </a:p>
        </p:txBody>
      </p:sp>
      <p:sp>
        <p:nvSpPr>
          <p:cNvPr id="4" name="Obdélník 3">
            <a:extLst>
              <a:ext uri="{FF2B5EF4-FFF2-40B4-BE49-F238E27FC236}">
                <a16:creationId xmlns="" xmlns:a16="http://schemas.microsoft.com/office/drawing/2014/main" id="{6F89C0D2-88CA-4FD7-80FA-2920C3D51CC3}"/>
              </a:ext>
            </a:extLst>
          </p:cNvPr>
          <p:cNvSpPr/>
          <p:nvPr/>
        </p:nvSpPr>
        <p:spPr>
          <a:xfrm>
            <a:off x="493776" y="1837944"/>
            <a:ext cx="9875520" cy="444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B0F0"/>
                </a:solidFill>
              </a:rPr>
              <a:t>za spáchání trestného činu je vždy odpovědná pouze osoba, která se svým jednáním tohoto činu </a:t>
            </a:r>
            <a:r>
              <a:rPr lang="cs-CZ" sz="2800" dirty="0" smtClean="0">
                <a:solidFill>
                  <a:srgbClr val="00B0F0"/>
                </a:solidFill>
              </a:rPr>
              <a:t>dopustila (zde trenér/cvičitel); </a:t>
            </a:r>
            <a:r>
              <a:rPr lang="cs-CZ" sz="2800" dirty="0">
                <a:solidFill>
                  <a:srgbClr val="00B0F0"/>
                </a:solidFill>
              </a:rPr>
              <a:t>dle současné právní úpravy sice může být trestně odpovědná i právnická osoba (tj. i sportovní klub), ale ta se fakticky nemůže dopustit všech trestných činů uvedených v trestním zákoníku;  mezi trestnými činy, za které lze stíhat právnickou osobu, není žádný trestný čin proti životu a </a:t>
            </a:r>
            <a:r>
              <a:rPr lang="cs-CZ" sz="2800" dirty="0" smtClean="0">
                <a:solidFill>
                  <a:srgbClr val="00B0F0"/>
                </a:solidFill>
              </a:rPr>
              <a:t>zdraví, tj</a:t>
            </a:r>
            <a:r>
              <a:rPr lang="cs-CZ" sz="2800" dirty="0">
                <a:solidFill>
                  <a:srgbClr val="00B0F0"/>
                </a:solidFill>
              </a:rPr>
              <a:t>. ty trestné činy, jejichž spáchání může nejspíše přicházet v úvahu při výkonu sportovní činnosti u trenérů / cvičitelů</a:t>
            </a:r>
          </a:p>
        </p:txBody>
      </p:sp>
    </p:spTree>
    <p:extLst>
      <p:ext uri="{BB962C8B-B14F-4D97-AF65-F5344CB8AC3E}">
        <p14:creationId xmlns:p14="http://schemas.microsoft.com/office/powerpoint/2010/main" val="22183111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91A7828-0B85-4EEB-B51E-BF51C9D7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Trestné činy při sportovní činnosti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36BE780-6E9C-4FEB-B3BE-BF82EA815A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62860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cs-CZ" i="1" u="sng" dirty="0"/>
              <a:t>neposkytnutí pomoci podle ustanovení §150 trestního zákoníku:</a:t>
            </a:r>
            <a:endParaRPr lang="cs-CZ" dirty="0"/>
          </a:p>
          <a:p>
            <a:pPr>
              <a:buFont typeface="Calibri" panose="020F0502020204030204" pitchFamily="34" charset="0"/>
              <a:buChar char="–"/>
            </a:pPr>
            <a:r>
              <a:rPr lang="cs-CZ" dirty="0"/>
              <a:t>v tomto ustanovení jsou zahrnuty dva různé závažné skutky:</a:t>
            </a:r>
          </a:p>
          <a:p>
            <a:pPr marL="457200" lvl="0" indent="-457200" algn="just">
              <a:buFont typeface="+mj-lt"/>
              <a:buAutoNum type="arabicParenR"/>
            </a:pPr>
            <a:r>
              <a:rPr lang="cs-CZ" dirty="0"/>
              <a:t>trestného činu se dopustí ten, kdo osobě, která je v nebezpečí smrti nebo jeví známky vážné poruchy zdraví, neposkytne potřebnou pomoc, ač tak může učinit </a:t>
            </a:r>
            <a:r>
              <a:rPr lang="cs-CZ" u="sng" dirty="0"/>
              <a:t>bez nebezpečí pro sebe </a:t>
            </a:r>
            <a:r>
              <a:rPr lang="cs-CZ" dirty="0"/>
              <a:t>nebo jiného</a:t>
            </a:r>
          </a:p>
          <a:p>
            <a:pPr lvl="0" algn="just">
              <a:buFont typeface="Calibri" panose="020F0502020204030204" pitchFamily="34" charset="0"/>
              <a:buChar char="–"/>
            </a:pPr>
            <a:r>
              <a:rPr lang="cs-CZ" dirty="0"/>
              <a:t>zde je vyjádřena obecná povinnost konat – poskytnout pomoc, a to zásadně povinnost </a:t>
            </a:r>
            <a:r>
              <a:rPr lang="cs-CZ" b="1" u="sng" dirty="0"/>
              <a:t>každého</a:t>
            </a:r>
            <a:r>
              <a:rPr lang="cs-CZ" dirty="0"/>
              <a:t>, kdo může takovou pomoc poskytnout (dle výkladu však postačí pomoc ve formě zavolání rychlé záchranné služby)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055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="" xmlns:a16="http://schemas.microsoft.com/office/drawing/2014/main" id="{F6944C0C-EBD4-412B-AA6B-2B671DF483DA}"/>
              </a:ext>
            </a:extLst>
          </p:cNvPr>
          <p:cNvSpPr/>
          <p:nvPr/>
        </p:nvSpPr>
        <p:spPr>
          <a:xfrm>
            <a:off x="420624" y="384048"/>
            <a:ext cx="9857232" cy="6062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13000"/>
              </a:lnSpc>
              <a:spcAft>
                <a:spcPts val="600"/>
              </a:spcAft>
              <a:buFont typeface="+mj-lt"/>
              <a:buAutoNum type="arabicParenR" startAt="2"/>
              <a:tabLst>
                <a:tab pos="228600" algn="l"/>
              </a:tabLst>
            </a:pPr>
            <a:r>
              <a:rPr lang="cs-CZ" sz="2800" dirty="0">
                <a:solidFill>
                  <a:srgbClr val="14AAE0"/>
                </a:solidFill>
              </a:rPr>
              <a:t>závažnějšího trestného činu se dopustí ten, kdo potřebnou pomoc neposkytne, ač je takovou pomoc povinen poskytnout </a:t>
            </a:r>
            <a:r>
              <a:rPr lang="cs-CZ" sz="2800" u="sng" dirty="0">
                <a:solidFill>
                  <a:srgbClr val="14AAE0"/>
                </a:solidFill>
              </a:rPr>
              <a:t>podle povahy svého zaměstnání</a:t>
            </a:r>
          </a:p>
          <a:p>
            <a:pPr marL="457200" indent="-457200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  <a:tabLst>
                <a:tab pos="457200" algn="l"/>
              </a:tabLst>
            </a:pPr>
            <a:r>
              <a:rPr lang="cs-CZ" sz="2800" dirty="0">
                <a:solidFill>
                  <a:srgbClr val="14AAE0"/>
                </a:solidFill>
              </a:rPr>
              <a:t>jde o přísněji posuzovaný skutek; jednak ten, kdo je povinen poskytnout pomoc podle povahy svého zaměstnání, tak musí učinit aniž je zde dána podmínka, že je to pro něj bez nebezpečí; a dále je zde přísnější postih</a:t>
            </a:r>
          </a:p>
          <a:p>
            <a:pPr marL="457200" indent="-457200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sz="2800" dirty="0">
                <a:solidFill>
                  <a:srgbClr val="14AAE0"/>
                </a:solidFill>
              </a:rPr>
              <a:t>zaměstnáním, ze kterého daná povinnost vyplývá, je např. zaměstnání lékaře, plavčíka, požárníka; jde ovšem o </a:t>
            </a:r>
            <a:r>
              <a:rPr lang="cs-CZ" sz="2800" b="1" u="sng" dirty="0">
                <a:solidFill>
                  <a:srgbClr val="14AAE0"/>
                </a:solidFill>
              </a:rPr>
              <a:t>profesionální</a:t>
            </a:r>
            <a:r>
              <a:rPr lang="cs-CZ" sz="2800" dirty="0">
                <a:solidFill>
                  <a:srgbClr val="14AAE0"/>
                </a:solidFill>
              </a:rPr>
              <a:t> výkon dané činnosti, kterou osoba vykonává jako své zaměstnání,  nikoli o dobrovolníky či osoby, které danou činnost  vykonávají jako členové spolku</a:t>
            </a:r>
          </a:p>
        </p:txBody>
      </p:sp>
    </p:spTree>
    <p:extLst>
      <p:ext uri="{BB962C8B-B14F-4D97-AF65-F5344CB8AC3E}">
        <p14:creationId xmlns:p14="http://schemas.microsoft.com/office/powerpoint/2010/main" val="28703024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="" xmlns:a16="http://schemas.microsoft.com/office/drawing/2014/main" id="{277B0F31-1F2E-4BC6-9E2C-EDE60E9EADB3}"/>
              </a:ext>
            </a:extLst>
          </p:cNvPr>
          <p:cNvSpPr/>
          <p:nvPr/>
        </p:nvSpPr>
        <p:spPr>
          <a:xfrm>
            <a:off x="612648" y="576072"/>
            <a:ext cx="9884664" cy="5853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i="1" u="sng" dirty="0">
                <a:solidFill>
                  <a:srgbClr val="14AAE0"/>
                </a:solidFill>
              </a:rPr>
              <a:t>usmrcení z nedbalosti dle §143 trestního zákoníku</a:t>
            </a: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14AAE0"/>
                </a:solidFill>
              </a:rPr>
              <a:t> tohoto trestného činu se dopustí ten, kdo z nedbalosti způsobí smrt</a:t>
            </a:r>
          </a:p>
          <a:p>
            <a:pPr algn="just">
              <a:lnSpc>
                <a:spcPct val="113000"/>
              </a:lnSpc>
              <a:spcAft>
                <a:spcPts val="600"/>
              </a:spcAft>
            </a:pPr>
            <a:endParaRPr lang="cs-CZ" dirty="0">
              <a:solidFill>
                <a:srgbClr val="14AAE0"/>
              </a:solidFill>
            </a:endParaRP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i="1" u="sng" dirty="0">
                <a:solidFill>
                  <a:srgbClr val="14AAE0"/>
                </a:solidFill>
              </a:rPr>
              <a:t> těžké ublížení na zdraví dle  §147 trestního zákoníku:</a:t>
            </a: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14AAE0"/>
                </a:solidFill>
              </a:rPr>
              <a:t>tohoto trestného činu se dopustí ten, kdo jinému z nedbalosti způsobí těžkou újmu na zdraví</a:t>
            </a: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14AAE0"/>
                </a:solidFill>
              </a:rPr>
              <a:t>za těžkou újmu je pak potřeba považovat např. zmrzačení, ztráta nebo podstatné snížení pracovní způsobilosti, poškození důležitého orgánu, zohyzdění apod.</a:t>
            </a:r>
          </a:p>
          <a:p>
            <a:pPr algn="just">
              <a:lnSpc>
                <a:spcPct val="113000"/>
              </a:lnSpc>
              <a:spcAft>
                <a:spcPts val="600"/>
              </a:spcAft>
            </a:pPr>
            <a:endParaRPr lang="cs-CZ" dirty="0">
              <a:solidFill>
                <a:srgbClr val="14AAE0"/>
              </a:solidFill>
            </a:endParaRP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i="1" u="sng" dirty="0">
                <a:solidFill>
                  <a:srgbClr val="14AAE0"/>
                </a:solidFill>
              </a:rPr>
              <a:t> ublížení na zdraví z nedbalosti dle  §148  trestního zákoníku</a:t>
            </a: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14AAE0"/>
                </a:solidFill>
              </a:rPr>
              <a:t>tohoto trestného činu se dopustí ten,  kdo z nedbalosti ublíží na zdraví tím, že poruší důležitou povinnost vyplývající z jeho zaměstnání, povolání, postavení nebo funkce nebo uloženou mu podle zákona </a:t>
            </a: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endParaRPr lang="cs-CZ" dirty="0">
              <a:solidFill>
                <a:srgbClr val="14AAE0"/>
              </a:solidFill>
            </a:endParaRPr>
          </a:p>
          <a:p>
            <a:pPr marL="360363" indent="-360363" algn="just">
              <a:lnSpc>
                <a:spcPct val="113000"/>
              </a:lnSpc>
              <a:spcAft>
                <a:spcPts val="600"/>
              </a:spcAft>
              <a:buFont typeface="Calibri" panose="020F0502020204030204" pitchFamily="34" charset="0"/>
              <a:buChar char="–"/>
            </a:pPr>
            <a:r>
              <a:rPr lang="cs-CZ" dirty="0">
                <a:solidFill>
                  <a:srgbClr val="00B0F0"/>
                </a:solidFill>
              </a:rPr>
              <a:t>i v případě trestní odpovědnosti však existují </a:t>
            </a:r>
            <a:r>
              <a:rPr lang="cs-CZ" b="1" i="1" dirty="0">
                <a:solidFill>
                  <a:srgbClr val="00B0F0"/>
                </a:solidFill>
              </a:rPr>
              <a:t>okolnosti vylučující protiprávnost činu</a:t>
            </a:r>
            <a:r>
              <a:rPr lang="cs-CZ" dirty="0">
                <a:solidFill>
                  <a:srgbClr val="00B0F0"/>
                </a:solidFill>
              </a:rPr>
              <a:t>, ač jinak znaky trestného činu vykazuje; jde obdobně jako v případě občanskoprávní odpovědnosti </a:t>
            </a:r>
            <a:r>
              <a:rPr lang="cs-CZ" b="1" i="1" dirty="0">
                <a:solidFill>
                  <a:srgbClr val="00B0F0"/>
                </a:solidFill>
              </a:rPr>
              <a:t>o nutnou obranu, krajní nouzi, svolení poškozeného a přípustné riziko</a:t>
            </a:r>
            <a:endParaRPr lang="cs-CZ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142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1CDD32A-6D56-4F0A-B6ED-16EA1BCC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cs-CZ" dirty="0"/>
              <a:t>Právní odpovědnost organizátora sportovní 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C8F468E2-800E-4F51-B569-D2CB6158B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>
                <a:solidFill>
                  <a:srgbClr val="00B0F0"/>
                </a:solidFill>
              </a:rPr>
              <a:t>většinou se bude jednat o odpovědnost pořádajícího subjektu jakožto právnické osoby, tedy např. sportovního klubu či národního sportovního svazu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900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dirty="0">
                <a:solidFill>
                  <a:srgbClr val="00B0F0"/>
                </a:solidFill>
              </a:rPr>
              <a:t>pokud by pořádající subjekt neměl formu právnické osoby (např. spolku), budou za organizátory považováni všichni členové daného subjektu (v praxi se může jednat o oddíly působící v rámci jednoty jen jako organizační uspořádání dle vykonávaného sportu bez vlastní právní osobnosti)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cs-CZ" dirty="0"/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cs-CZ" u="sng" dirty="0"/>
              <a:t>Nejčastější případy odpovědnosti: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dirty="0">
                <a:solidFill>
                  <a:srgbClr val="00B0F0"/>
                </a:solidFill>
              </a:rPr>
              <a:t>odpovědnost za úraz</a:t>
            </a:r>
          </a:p>
          <a:p>
            <a:r>
              <a:rPr lang="cs-CZ" altLang="cs-CZ" dirty="0">
                <a:solidFill>
                  <a:srgbClr val="00B0F0"/>
                </a:solidFill>
              </a:rPr>
              <a:t>odpovědnost za odložené věci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2561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10085EF-98AF-4867-8426-DFC62837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úraz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295B50B-5261-4168-9295-A0E1CD120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70002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None/>
            </a:pPr>
            <a:r>
              <a:rPr lang="cs-CZ" altLang="cs-CZ" dirty="0">
                <a:solidFill>
                  <a:srgbClr val="00B0F0"/>
                </a:solidFill>
              </a:rPr>
              <a:t>pro eliminaci vzniku </a:t>
            </a:r>
            <a:r>
              <a:rPr lang="cs-CZ" altLang="cs-CZ" dirty="0" smtClean="0">
                <a:solidFill>
                  <a:srgbClr val="00B0F0"/>
                </a:solidFill>
              </a:rPr>
              <a:t>odpovědnost, tj. pro dodržení potřebné míry opatrnosti </a:t>
            </a:r>
            <a:r>
              <a:rPr lang="cs-CZ" altLang="cs-CZ" dirty="0">
                <a:solidFill>
                  <a:srgbClr val="00B0F0"/>
                </a:solidFill>
              </a:rPr>
              <a:t>je třeba se ze strany organizátora zaměřit zejména na:</a:t>
            </a:r>
          </a:p>
          <a:p>
            <a:pPr marL="0" indent="0" algn="just">
              <a:lnSpc>
                <a:spcPct val="90000"/>
              </a:lnSpc>
              <a:buNone/>
            </a:pPr>
            <a:endParaRPr lang="cs-CZ" altLang="cs-CZ" sz="1200" dirty="0">
              <a:solidFill>
                <a:srgbClr val="00B0F0"/>
              </a:solidFill>
            </a:endParaRPr>
          </a:p>
          <a:p>
            <a:pPr lvl="1" algn="just"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dodržení bezpečnostních pravidel daného sportovního odvětví (nedovolit účast bez potřebné výstroje, výzbroje)</a:t>
            </a:r>
          </a:p>
          <a:p>
            <a:pPr lvl="1" algn="just">
              <a:buNone/>
            </a:pPr>
            <a:endParaRPr lang="cs-CZ" altLang="cs-CZ" sz="800" dirty="0">
              <a:solidFill>
                <a:srgbClr val="00B0F0"/>
              </a:solidFill>
            </a:endParaRPr>
          </a:p>
          <a:p>
            <a:pPr lvl="1" algn="just"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u náročnějších sportovních disciplín stanovit jako podmínku účasti zdravotní prohlídku</a:t>
            </a:r>
          </a:p>
          <a:p>
            <a:pPr lvl="1" algn="just">
              <a:buNone/>
            </a:pPr>
            <a:endParaRPr lang="cs-CZ" altLang="cs-CZ" sz="800" dirty="0">
              <a:solidFill>
                <a:srgbClr val="00B0F0"/>
              </a:solidFill>
            </a:endParaRPr>
          </a:p>
          <a:p>
            <a:pPr lvl="1" algn="just"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seznámení účastníků s pravidly dané akce (např. na přihlášce k závodu, v rámci propozic akce uveřejněných na webu organizátora)</a:t>
            </a:r>
          </a:p>
          <a:p>
            <a:pPr lvl="1" algn="just">
              <a:buNone/>
            </a:pPr>
            <a:endParaRPr lang="cs-CZ" altLang="cs-CZ" sz="800" dirty="0">
              <a:solidFill>
                <a:srgbClr val="00B0F0"/>
              </a:solidFill>
            </a:endParaRPr>
          </a:p>
          <a:p>
            <a:pPr lvl="1" algn="just"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zajištění </a:t>
            </a:r>
            <a:r>
              <a:rPr lang="cs-CZ" altLang="cs-CZ" dirty="0" smtClean="0">
                <a:solidFill>
                  <a:srgbClr val="00B0F0"/>
                </a:solidFill>
              </a:rPr>
              <a:t>odborného dozoru </a:t>
            </a:r>
            <a:r>
              <a:rPr lang="cs-CZ" altLang="cs-CZ" dirty="0">
                <a:solidFill>
                  <a:srgbClr val="00B0F0"/>
                </a:solidFill>
              </a:rPr>
              <a:t>(zejména při akcích pro děti)</a:t>
            </a:r>
          </a:p>
          <a:p>
            <a:pPr lvl="1" algn="just">
              <a:buNone/>
            </a:pPr>
            <a:endParaRPr lang="cs-CZ" altLang="cs-CZ" sz="800" dirty="0">
              <a:solidFill>
                <a:srgbClr val="00B0F0"/>
              </a:solidFill>
            </a:endParaRPr>
          </a:p>
          <a:p>
            <a:pPr lvl="1" algn="just"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zajištění účasti zdravotníka, popř. sanitky (po konzultaci ve zdravotnickém zařízení spádové oblasti dle místa konání akce)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1005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7E23A2-00C3-4073-9B7F-49130C469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odložené věci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88008EB-2567-4C95-B3D7-8CF8BAEF2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626868"/>
          </a:xfrm>
        </p:spPr>
        <p:txBody>
          <a:bodyPr/>
          <a:lstStyle/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jedná se o speciální odpovědnost, kde není na straně organizátora vyžadováno zavinění, ani příčinná souvislost mezi jednáním organizátora a vznikem škody; k povinnosti nahradit škodu tak </a:t>
            </a:r>
            <a:r>
              <a:rPr lang="cs-CZ" altLang="cs-CZ" u="sng" dirty="0">
                <a:solidFill>
                  <a:srgbClr val="00B0F0"/>
                </a:solidFill>
              </a:rPr>
              <a:t>postačí, že dojde ke ztrátě či poškození odložených věcí </a:t>
            </a: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vzniká tomu, kdo provozuje činnost, se kterou je spojeno odkládání věcí (např. oděvy při sportovní akci)</a:t>
            </a: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musí se však jednat o věci, které se běžně odkládají při dané činnosti (nebude sem např. patřit kolo, na kterém přijel účastník turnaje ve volejbalu)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800" dirty="0">
              <a:solidFill>
                <a:srgbClr val="00B0F0"/>
              </a:solidFill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dirty="0">
                <a:solidFill>
                  <a:srgbClr val="00B0F0"/>
                </a:solidFill>
              </a:rPr>
              <a:t>pro eliminaci vzniku odpovědnost je třeba se ze strany organizátora zaměřit zejména na:</a:t>
            </a:r>
            <a:endParaRPr lang="cs-CZ" altLang="cs-CZ" sz="800" dirty="0">
              <a:solidFill>
                <a:srgbClr val="00B0F0"/>
              </a:solidFill>
            </a:endParaRPr>
          </a:p>
          <a:p>
            <a:pPr marL="541338" lvl="1" indent="-274638" algn="just">
              <a:lnSpc>
                <a:spcPct val="100000"/>
              </a:lnSpc>
              <a:spcBef>
                <a:spcPts val="0"/>
              </a:spcBef>
              <a:buFontTx/>
              <a:buChar char="•"/>
            </a:pPr>
            <a:r>
              <a:rPr lang="cs-CZ" altLang="cs-CZ" dirty="0">
                <a:solidFill>
                  <a:srgbClr val="00B0F0"/>
                </a:solidFill>
              </a:rPr>
              <a:t>určení vhodného místa pro odložení věcí (nejlépe zabezpečeného); pokud by takové místo organizátor neurčil, pak by odpovídal účastníku sportovní akce i za poškození či ztrátu věcí, které byly odloženy na jakémkoli vhodném místě (např. i na lavičce u hřiště)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4711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2AAE54B-0495-4933-BE05-B2138A1D8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Sportovní akce pořádaná pro děti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5448207-A841-4266-BF0F-B561EC895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altLang="cs-CZ" dirty="0">
                <a:solidFill>
                  <a:srgbClr val="00B0F0"/>
                </a:solidFill>
              </a:rPr>
              <a:t>= organizovaný pobyt 30 a více dětí ve věku do 15 let na dobu delší než 5 dnů (§8-14 zák.č.258/2000Sb</a:t>
            </a:r>
            <a:r>
              <a:rPr lang="cs-CZ" altLang="cs-CZ" dirty="0" smtClean="0">
                <a:solidFill>
                  <a:srgbClr val="00B0F0"/>
                </a:solidFill>
              </a:rPr>
              <a:t>. o ochraně veřejného zdraví)</a:t>
            </a:r>
            <a:endParaRPr lang="cs-CZ" altLang="cs-CZ" dirty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endParaRPr lang="cs-CZ" altLang="cs-CZ" sz="1000" dirty="0">
              <a:solidFill>
                <a:srgbClr val="00B0F0"/>
              </a:solidFill>
            </a:endParaRPr>
          </a:p>
          <a:p>
            <a:pPr marL="820738" lvl="1" algn="just">
              <a:buFontTx/>
              <a:buChar char="•"/>
            </a:pPr>
            <a:r>
              <a:rPr lang="cs-CZ" altLang="cs-CZ" sz="3200" dirty="0">
                <a:solidFill>
                  <a:srgbClr val="00B0F0"/>
                </a:solidFill>
              </a:rPr>
              <a:t>všechny uvedené podmínky musí být splněny současně, aby se jednalo o takovou akci pro děti, která vyžaduje splnění podmínek speciálního zákona </a:t>
            </a:r>
          </a:p>
          <a:p>
            <a:pPr marL="820738" lvl="1" algn="just">
              <a:buFontTx/>
              <a:buChar char="•"/>
            </a:pPr>
            <a:r>
              <a:rPr lang="cs-CZ" altLang="cs-CZ" sz="3200" dirty="0">
                <a:solidFill>
                  <a:srgbClr val="00B0F0"/>
                </a:solidFill>
              </a:rPr>
              <a:t>mohou sem tedy spadat i různá sportovní soustředění/kempy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6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094E5B-F95F-47E7-ABB0-8B37260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Občanskoprávní x </a:t>
            </a:r>
            <a:r>
              <a:rPr lang="cs-CZ" sz="2800" u="sng" dirty="0" smtClean="0"/>
              <a:t>trestněprávní x správní </a:t>
            </a:r>
            <a:r>
              <a:rPr lang="cs-CZ" sz="2800" u="sng" dirty="0"/>
              <a:t>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3CF9581-32BD-42D1-9AD7-C70C96BE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 smtClean="0">
                <a:solidFill>
                  <a:srgbClr val="00B0F0"/>
                </a:solidFill>
              </a:rPr>
              <a:t>Trestněprávní </a:t>
            </a:r>
            <a:r>
              <a:rPr lang="cs-CZ" altLang="cs-CZ" sz="2400" u="sng" dirty="0">
                <a:solidFill>
                  <a:srgbClr val="00B0F0"/>
                </a:solidFill>
              </a:rPr>
              <a:t>odpovědnost: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>
                <a:solidFill>
                  <a:srgbClr val="00B0F0"/>
                </a:solidFill>
              </a:rPr>
              <a:t>důsledkem </a:t>
            </a:r>
            <a:r>
              <a:rPr lang="cs-CZ" altLang="cs-CZ" sz="2400" dirty="0">
                <a:solidFill>
                  <a:srgbClr val="00B0F0"/>
                </a:solidFill>
              </a:rPr>
              <a:t>vzniku odpovědnosti  = primárně trest, druhotně i odpovědnost nahradit způsobenou škodu (újmu)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 smtClean="0">
                <a:solidFill>
                  <a:srgbClr val="00B0F0"/>
                </a:solidFill>
              </a:rPr>
              <a:t>trestní </a:t>
            </a:r>
            <a:r>
              <a:rPr lang="cs-CZ" sz="2400" dirty="0">
                <a:solidFill>
                  <a:srgbClr val="00B0F0"/>
                </a:solidFill>
              </a:rPr>
              <a:t>odpovědnost nastává pouze tehdy, jsou-li splněny všechny předpoklady jejího vzniku dle trestního </a:t>
            </a:r>
            <a:r>
              <a:rPr lang="cs-CZ" sz="2400" dirty="0" smtClean="0">
                <a:solidFill>
                  <a:srgbClr val="00B0F0"/>
                </a:solidFill>
              </a:rPr>
              <a:t>zákoníku (obdobě jako u občanskoprávní </a:t>
            </a:r>
            <a:r>
              <a:rPr lang="cs-CZ" sz="2400" dirty="0" err="1" smtClean="0">
                <a:solidFill>
                  <a:srgbClr val="00B0F0"/>
                </a:solidFill>
              </a:rPr>
              <a:t>odpovědnsoti</a:t>
            </a:r>
            <a:r>
              <a:rPr lang="cs-CZ" sz="2400" dirty="0" smtClean="0">
                <a:solidFill>
                  <a:srgbClr val="00B0F0"/>
                </a:solidFill>
              </a:rPr>
              <a:t>) a současně jde-li o takové jednání, které  je trestním zákoníkem (a jenom jím) </a:t>
            </a:r>
            <a:r>
              <a:rPr lang="cs-CZ" sz="2400" dirty="0">
                <a:solidFill>
                  <a:srgbClr val="00B0F0"/>
                </a:solidFill>
              </a:rPr>
              <a:t>za trestné </a:t>
            </a:r>
            <a:r>
              <a:rPr lang="cs-CZ" sz="2400" dirty="0" smtClean="0">
                <a:solidFill>
                  <a:srgbClr val="00B0F0"/>
                </a:solidFill>
              </a:rPr>
              <a:t>označeno = jde o rozdíl oproti občanskoprávní odpovědnosti, kdy existuje celá řada jednání (výslovně v zákoně neuvedených), v jejichž důsledku může vzniknout odpovědnost</a:t>
            </a:r>
            <a:endParaRPr lang="cs-CZ" sz="2400" dirty="0">
              <a:solidFill>
                <a:srgbClr val="00B0F0"/>
              </a:solidFill>
            </a:endParaRP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 smtClean="0">
                <a:solidFill>
                  <a:srgbClr val="00B0F0"/>
                </a:solidFill>
              </a:rPr>
              <a:t>z </a:t>
            </a:r>
            <a:r>
              <a:rPr lang="cs-CZ" sz="2400" dirty="0">
                <a:solidFill>
                  <a:srgbClr val="00B0F0"/>
                </a:solidFill>
              </a:rPr>
              <a:t>hlediska zavinění se pro spáchání trestného činu zpravidla vyžaduje </a:t>
            </a:r>
            <a:r>
              <a:rPr lang="cs-CZ" sz="2400" b="1" u="sng" dirty="0">
                <a:solidFill>
                  <a:srgbClr val="00B0F0"/>
                </a:solidFill>
              </a:rPr>
              <a:t>úmysl </a:t>
            </a:r>
            <a:r>
              <a:rPr lang="cs-CZ" sz="2400" dirty="0">
                <a:solidFill>
                  <a:srgbClr val="00B0F0"/>
                </a:solidFill>
              </a:rPr>
              <a:t>na straně pachatele (tj. pachatel chce trestný čin spáchat), výjimečně je možné spáchat trestný čin i z nedbalosti (tj. pachatel nechce trestný čin spáchat, ale bezdůvodně spoléhá na to, že ho svým jednání nespáchá); </a:t>
            </a:r>
            <a:r>
              <a:rPr lang="cs-CZ" sz="2400" dirty="0" smtClean="0">
                <a:solidFill>
                  <a:srgbClr val="00B0F0"/>
                </a:solidFill>
              </a:rPr>
              <a:t>v trestním </a:t>
            </a:r>
            <a:r>
              <a:rPr lang="cs-CZ" sz="2400" dirty="0">
                <a:solidFill>
                  <a:srgbClr val="00B0F0"/>
                </a:solidFill>
              </a:rPr>
              <a:t>zákoníku musí být </a:t>
            </a:r>
            <a:r>
              <a:rPr lang="cs-CZ" sz="2400" u="sng" dirty="0">
                <a:solidFill>
                  <a:srgbClr val="00B0F0"/>
                </a:solidFill>
              </a:rPr>
              <a:t>výslovně</a:t>
            </a:r>
            <a:r>
              <a:rPr lang="cs-CZ" sz="2400" dirty="0">
                <a:solidFill>
                  <a:srgbClr val="00B0F0"/>
                </a:solidFill>
              </a:rPr>
              <a:t> uvedeno, že je daný trestný čin možné spáchat i z nedbalosti</a:t>
            </a:r>
          </a:p>
        </p:txBody>
      </p:sp>
    </p:spTree>
    <p:extLst>
      <p:ext uri="{BB962C8B-B14F-4D97-AF65-F5344CB8AC3E}">
        <p14:creationId xmlns:p14="http://schemas.microsoft.com/office/powerpoint/2010/main" val="31078445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300123-AEBF-4A33-828B-DE5A9C26A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Organizátor musí zejména zajistit: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364CF33-C61A-4E2D-9415-D1FCA708A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altLang="cs-CZ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základní péči zdravotníka (musí mít speciální kvalifikace)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vybavení lékárničky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dostupnou péči praktického lékaře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vedení zdravotnického deníku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informování zákonného zástupce o zdravotních potížích dítěte během 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9881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příkladné povinnosti organizátora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zajistit zásobování vodou, odstraňování odpadků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ohlášení hygienické stanici termín a místo konání akce, počet dětí</a:t>
            </a:r>
          </a:p>
          <a:p>
            <a:pPr algn="just">
              <a:buNone/>
            </a:pPr>
            <a:endParaRPr lang="cs-CZ" altLang="cs-CZ" sz="700" dirty="0">
              <a:solidFill>
                <a:srgbClr val="00B0F0"/>
              </a:solidFill>
            </a:endParaRPr>
          </a:p>
          <a:p>
            <a:pPr algn="just"/>
            <a:r>
              <a:rPr lang="cs-CZ" altLang="cs-CZ" dirty="0">
                <a:solidFill>
                  <a:srgbClr val="00B0F0"/>
                </a:solidFill>
              </a:rPr>
              <a:t>přijmout k účasti jen dítě, které je zdravotně způsobilé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800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DAD8C8A-790F-426D-B51A-3C1A12533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odpovědnosti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C1CD6C0-2DF5-4CCC-B75F-FD680AE2B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dirty="0"/>
          </a:p>
          <a:p>
            <a:pPr algn="just"/>
            <a:r>
              <a:rPr lang="cs-CZ" dirty="0"/>
              <a:t>pojišťovny standardně nabízejí možnost uzavřít pojistnou smlouvu, na jejímž základě se může fyzická osoba (cvičitel, trenér), ale i právnická osoba (sportovní klub) pojistit pro případ vzniku jejich odpovědnosti za škodu; to znamená, že pokud svým jednáním způsobí škodu </a:t>
            </a:r>
            <a:r>
              <a:rPr lang="cs-CZ" smtClean="0"/>
              <a:t>(např. úraz</a:t>
            </a:r>
            <a:r>
              <a:rPr lang="cs-CZ" dirty="0"/>
              <a:t>) a za tuto budou </a:t>
            </a:r>
            <a:r>
              <a:rPr lang="cs-CZ" dirty="0" smtClean="0"/>
              <a:t>odpovídat, </a:t>
            </a:r>
            <a:r>
              <a:rPr lang="cs-CZ" dirty="0"/>
              <a:t>jejich povinnost z odpovědnostního vztahu a to zejména povinnost k náhradě vzniklé škody přebírá pojišťovna (vznik odpovědnosti, respektive její stanovení kompetentním orgánem, nejčastěji soudem, je zde pojistnou událostí)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2391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u="sng" dirty="0"/>
              <a:t>odpovědnost za děti na sportovní akci – soustředění, trénink, kroužek</a:t>
            </a:r>
          </a:p>
          <a:p>
            <a:pPr algn="just">
              <a:buFontTx/>
              <a:buChar char="-"/>
            </a:pPr>
            <a:r>
              <a:rPr lang="cs-CZ" sz="2400" dirty="0"/>
              <a:t>po dobu konání akce jsou děti svěřeny do péče jejímu organizátorovi </a:t>
            </a:r>
            <a:r>
              <a:rPr lang="cs-CZ" sz="2400" dirty="0" smtClean="0"/>
              <a:t>(klubu) a </a:t>
            </a:r>
            <a:r>
              <a:rPr lang="cs-CZ" sz="2400" dirty="0"/>
              <a:t>ten po tuto dobu za děti nese odpovědnost </a:t>
            </a:r>
          </a:p>
          <a:p>
            <a:pPr algn="just">
              <a:buFontTx/>
              <a:buChar char="-"/>
            </a:pPr>
            <a:r>
              <a:rPr lang="cs-CZ" sz="2400" dirty="0"/>
              <a:t>doba konání akce =  doba, po kterou organizátor přebírá děti do péče, a to na základě </a:t>
            </a:r>
            <a:r>
              <a:rPr lang="cs-CZ" sz="2400" u="sng" dirty="0"/>
              <a:t>domluvy s rodiči</a:t>
            </a:r>
            <a:r>
              <a:rPr lang="cs-CZ" sz="2400" dirty="0"/>
              <a:t>; proto má-li organizátor doloženu vůli rodiče, aby dítě z akce odešlo samo, je to </a:t>
            </a:r>
            <a:r>
              <a:rPr lang="cs-CZ" sz="2400" dirty="0" smtClean="0"/>
              <a:t>možné; tímto odchodem končí doba konání akce</a:t>
            </a: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/>
              <a:t>pokud organizátor zanedbá obecnou povinnost zajištovat bezpečnost a ochranu zdraví, pak bude odpovědný za vzniklou škodu, a to nejen škodu způsobenou dítěti (úraz), ale i za škodu, kterou způsobí svěřené dítě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0091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odpovědnost za děti – sportovní soustředění, kroužek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pro zamezení vzniku odpovědnosti (tj. pro doložení splnění povinnosti zajistit bezpečnost) je třeba zejména: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zajistit náležitý dohled a bezpečnost prostředí (např. je-li organizována hra v lese, zkontrolovat herní prostor, zda nehrozí pád do strže)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poučit děti, jak se mají chovat (u menších dětí by poučení mělo být opakováno i v průběhu akce, nejen na jejím počátku)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zkontrolovat bezpečnost používaného sportovního nářadí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poskytnout fyzickou zábranu při používání sportovního nářadí, je-li to třeba s ohledem na věk a zkušenost dítěte (zejména u začátečníků)</a:t>
            </a:r>
          </a:p>
          <a:p>
            <a:pPr marL="0" indent="0">
              <a:buNone/>
            </a:pPr>
            <a:r>
              <a:rPr lang="cs-CZ" sz="2400" u="sng" dirty="0"/>
              <a:t>konkrétní příklad – cvičení na kladině: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kontrola stavu kladiny (zda nejsou uvolněné šrouby, přílišné houpání) 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poučení dětí úměrně jejich věku, jak se na kladině chovat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 zajištění pomoci při chůzi po kladině přidržováním</a:t>
            </a:r>
          </a:p>
        </p:txBody>
      </p:sp>
    </p:spTree>
    <p:extLst>
      <p:ext uri="{BB962C8B-B14F-4D97-AF65-F5344CB8AC3E}">
        <p14:creationId xmlns:p14="http://schemas.microsoft.com/office/powerpoint/2010/main" val="27300495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u="sng" dirty="0"/>
              <a:t>odpovědnost za děti – sportovní soustředění, kroužek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ze soudní praxe: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u="sng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náležitý dohled není zajištěn pouhou fyzickou přítomností pedagoga, ale je třeba z jeho strany vytvořit podmínky k předejití možnému vzniku rizika úrazu, a to zejména organizací hry, praktickou průpravou apod.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za dostatečné bylo naopak posouzeno ústní poučení 15ti letých žáků o zákazu vstupu a skákání do rybníka v prostoru ubytovacího zařízení; za úraz, který se stal žákovi tím, že tento zákaz nerespektoval, nebyl organizátor akce shledán odpovědným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1374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u="sng" dirty="0"/>
              <a:t>cesta na sportovní akci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odpovědnost organizátora akce (např. sportovního klubu) je vymezena stanoveným začátkem a koncem akce; mohou tak nastat dvě základní situace: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514350" indent="-514350" algn="just">
              <a:lnSpc>
                <a:spcPct val="100000"/>
              </a:lnSpc>
              <a:spcAft>
                <a:spcPts val="0"/>
              </a:spcAft>
              <a:buAutoNum type="arabicPeriod"/>
            </a:pPr>
            <a:r>
              <a:rPr lang="cs-CZ" sz="2400" dirty="0"/>
              <a:t>je stanoveno, že sraz sportovců je až na místě konání akce = cesta není součástí  akce organizované klubem a sportovci se na místo dopraví na vlastní odpovědnost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marL="514350" indent="-514350" algn="just">
              <a:lnSpc>
                <a:spcPct val="100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cs-CZ" sz="2400" dirty="0"/>
              <a:t>klub zajišťuje cestu na místo konání akce = cesta je součástí akce organizované klubem a klub bude odpovědný (dojde-li k porušení povinnosti) i za případné škody vzniklé při cestě na akci; není rozhodující jakým způsobem bude cesta zajišťována – hromadně pronajatým autobusem, na základě dohody s některými rodiči, že dovezou děti (nejen vlastní) na akci apod.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33236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u="sng" dirty="0"/>
              <a:t>používání sportoviště</a:t>
            </a:r>
          </a:p>
          <a:p>
            <a:pPr algn="just">
              <a:buFontTx/>
              <a:buChar char="-"/>
            </a:pPr>
            <a:r>
              <a:rPr lang="cs-CZ" sz="2000" dirty="0"/>
              <a:t>sportovní spolková činnost je jen sporadicky regulována obecně platnými právními předpisy; proto je třeba, aby sportovní klub </a:t>
            </a:r>
            <a:r>
              <a:rPr lang="cs-CZ" sz="2000" u="sng" dirty="0"/>
              <a:t>sám předem</a:t>
            </a:r>
            <a:r>
              <a:rPr lang="cs-CZ" sz="2000" dirty="0"/>
              <a:t> vymezil tzv. statusové podmínky, za kterých se mohou členové / veřejnost účastnit jeho sportovních aktivit (zdravotní prohlídka, předepsaná výstroj a výzbroj, dosažení potřebného věku apod.)</a:t>
            </a:r>
          </a:p>
          <a:p>
            <a:pPr algn="just">
              <a:buFontTx/>
              <a:buChar char="-"/>
            </a:pPr>
            <a:r>
              <a:rPr lang="cs-CZ" sz="2000" dirty="0"/>
              <a:t>mezi statusové podmínky patří i podmínky užívání sportoviště, zpravidla upraveny provozním řádem:</a:t>
            </a:r>
          </a:p>
          <a:p>
            <a:pPr algn="just"/>
            <a:r>
              <a:rPr lang="cs-CZ" sz="2000" dirty="0"/>
              <a:t>měl by být vyvěšen v prostorách sportoviště; doporučit lze i další zveřejnění např. na webových stránkách klubu – tím klub dokládá, že uživatelé sportovišť mají možnost se s podmínkami seznámit</a:t>
            </a:r>
          </a:p>
          <a:p>
            <a:pPr algn="just"/>
            <a:r>
              <a:rPr lang="cs-CZ" sz="2000" dirty="0"/>
              <a:t>součástí řádu by měla být i prevenční povinnost uživatelů (např. povinnost počínat si obezřetně, nepoužívat nářadí, je-li zjevně poškozeno, odložit brýle, šperky, mít odpovídající oblečení) i upozornění na skutečnost, zda je či není zajištěn odborný dozor</a:t>
            </a:r>
          </a:p>
          <a:p>
            <a:pPr algn="just">
              <a:buFontTx/>
              <a:buChar char="-"/>
            </a:pPr>
            <a:r>
              <a:rPr lang="cs-CZ" sz="2000" dirty="0"/>
              <a:t>vybavení sportoviště musí být podrobeno pravidelným odborným prohlídkám a revizím</a:t>
            </a:r>
          </a:p>
          <a:p>
            <a:pPr algn="just">
              <a:buFontTx/>
              <a:buChar char="-"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9874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u="sng" dirty="0"/>
              <a:t>lékařské prohlídky pro sportovní činnost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sportovní činnost je obecně považována za rizikovou činnost z hlediska vzniku úrazů, sportovci jsou vystavováni fyzické zátěži apod.; v rámci obecné prevenční povinnosti (chovat se tak, aby nedocházelo k úrazům) by se měl organizátor sportovní akce (např. klub při tréninku, při organizování závodu) snažit zajistit, aby se jeho sportovní činnosti neúčastnila osoba se zdravotním problémem a tím eliminovat možný vznik své odpovědnosti za úraz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cs-CZ" sz="2400" dirty="0"/>
              <a:t>lékařská prohlídka je dle vyhlášky č. 391/2013Sb. povinná ve třech případech, a to u výkonnostních sportovců, u vrcholových sportovců a u žáků sportovních tříd; v ostatních případech výslovně povinná není, nicméně z hlediska prevenční povinnosti lze doporučit, aby u sportovní činnosti  bylo ze strany jejího organizátora doložení zdravotní způsobilosti určitým způsobem vyžadováno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21800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FEFCE1B-AF05-45CC-B75A-98A2BC2A4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příklady související s odpovědností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2E8AEA6-EA33-4116-9F96-0D2D4A204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u="sng" dirty="0"/>
              <a:t>lékařské prohlídky pro sportovní činnost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0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u="sng" dirty="0"/>
              <a:t>Způsob doložení zdravotní způsobilosti</a:t>
            </a:r>
            <a:r>
              <a:rPr lang="cs-CZ" sz="2400" dirty="0"/>
              <a:t>: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povinná lékařská prohlídka - jediným možným způsobem prokázání zdravotní způsobilosti je doklad o absolvování lékařské prohlídky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2400" dirty="0"/>
              <a:t>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v ostatních případech záleží na organizátorovi příslušné sportovní činnosti (např. klubu při jeho pravidelné sportovní činnosti – tréninku), jak vyhodnotí zdravotní rizika související s danou sportovní činností (z hlediska fyzické náročnosti svého sportu, z hlediska věku sportovců apod.); na základě takového individuálního vyhodnocení pak může dospět k závěru, že k doložení zdravotní způsobilosti postačí prohlášení sportovce (či jeho rodiče) nebo že je naopak třeba doklad o absolvování lékařské prohlídky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9661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094E5B-F95F-47E7-ABB0-8B37260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Občanskoprávní x </a:t>
            </a:r>
            <a:r>
              <a:rPr lang="cs-CZ" sz="2800" u="sng" dirty="0" smtClean="0"/>
              <a:t>trestněprávní x správní </a:t>
            </a:r>
            <a:r>
              <a:rPr lang="cs-CZ" sz="2800" u="sng" dirty="0"/>
              <a:t>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3CF9581-32BD-42D1-9AD7-C70C96BE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>
                <a:solidFill>
                  <a:srgbClr val="00B0F0"/>
                </a:solidFill>
              </a:rPr>
              <a:t>Správní odpovědnost: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u="sng" dirty="0">
              <a:solidFill>
                <a:srgbClr val="00B0F0"/>
              </a:solidFill>
            </a:endParaRP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důsledkem vzniku odpovědnosti = primárně trest, druhotně i povinnost nahradit škodu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obdobná trestní odpovědnosti, ale porušení povinnosti či škoda nedosahuje takové intenzity; tomu odpovídají i tresty (napomenutí, pokuta)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ke spáchání přestupku postačuje nedbalost, pokud není výslovně stanoveno, že je třeba úmysl (rozdíl oproti trestnému činu)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přestupky jsou upraveny v zák. č. 250/2016Sb. o odpovědnosti za přestupky a řízeních o nich, v </a:t>
            </a:r>
            <a:r>
              <a:rPr lang="cs-CZ" sz="2400" dirty="0" err="1"/>
              <a:t>zák.č</a:t>
            </a:r>
            <a:r>
              <a:rPr lang="cs-CZ" sz="2400" dirty="0"/>
              <a:t>. 251/2016Sb. o některých přestupcích, </a:t>
            </a:r>
            <a:r>
              <a:rPr lang="cs-CZ" sz="2400" b="1" dirty="0"/>
              <a:t>ALE</a:t>
            </a:r>
            <a:r>
              <a:rPr lang="cs-CZ" sz="2400" dirty="0"/>
              <a:t> celá řada přestupků je upravena v jiných předpisech v souvislosti s oblastí, kterou upravují (např. i v zákoně o podpoře sportu)</a:t>
            </a:r>
          </a:p>
        </p:txBody>
      </p:sp>
    </p:spTree>
    <p:extLst>
      <p:ext uri="{BB962C8B-B14F-4D97-AF65-F5344CB8AC3E}">
        <p14:creationId xmlns:p14="http://schemas.microsoft.com/office/powerpoint/2010/main" val="215585892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3364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094E5B-F95F-47E7-ABB0-8B37260F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Občanskoprávní x </a:t>
            </a:r>
            <a:r>
              <a:rPr lang="cs-CZ" sz="2800" u="sng" dirty="0" smtClean="0"/>
              <a:t>trestněprávní x správní </a:t>
            </a:r>
            <a:r>
              <a:rPr lang="cs-CZ" sz="2800" u="sng" dirty="0"/>
              <a:t>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A3CF9581-32BD-42D1-9AD7-C70C96BE5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5720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altLang="cs-CZ" sz="2400" u="sng" dirty="0">
                <a:solidFill>
                  <a:srgbClr val="00B0F0"/>
                </a:solidFill>
              </a:rPr>
              <a:t>Správní odpovědnost: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u="sng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400" u="sng" dirty="0"/>
              <a:t>příklady přestupků:</a:t>
            </a:r>
            <a:endParaRPr lang="cs-CZ" sz="2400" dirty="0"/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porušení povinnosti stanovené obecně závaznou vyhláškou obce (obec může vyhláškou stanovit povinnosti při pořádání veřejnosti přístupných sportovních akcí)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porušení povinností stanovených k ochraně veřejného pořádku pro konání sportovních akcí 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ublížení na zdraví 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uvedení nesprávných anebo neúplných údajů v čestném prohlášení u správního orgánu (pokuta do 20tis., ev. do 50tis., bude-li úmyslem získat výhodu</a:t>
            </a:r>
          </a:p>
          <a:p>
            <a:pPr lvl="0" algn="just"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nevydání návštěvního řádu sportovního zařízení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2003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E58C243-4204-4F11-ADAD-1E097BE01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u="sng" dirty="0"/>
              <a:t>Občanskoprávní odpovědnost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C0F2CB9-D8CE-4112-9CE7-CBEE6D519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14" y="1011676"/>
            <a:ext cx="10116766" cy="548119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sz="3200" u="sng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cs-CZ" sz="3200" u="sng" dirty="0"/>
              <a:t>Předpoklady vzniku obecné odpovědnosti (subjektivní)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32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AutoNum type="arabicPeriod"/>
            </a:pPr>
            <a:r>
              <a:rPr lang="cs-CZ" altLang="cs-CZ" sz="3200" dirty="0"/>
              <a:t>Porušení povinnosti na straně odpovědné osoby (škůdce)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AutoNum type="arabicPeriod"/>
            </a:pPr>
            <a:r>
              <a:rPr lang="cs-CZ" altLang="cs-CZ" sz="3200" dirty="0"/>
              <a:t>Vznik škody (újmy)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AutoNum type="arabicPeriod"/>
            </a:pPr>
            <a:r>
              <a:rPr lang="cs-CZ" altLang="cs-CZ" sz="3200" dirty="0"/>
              <a:t>Kauzální nexus (vztah příčiny a následku) mezi porušením povinnosti a škodou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AutoNum type="arabicPeriod"/>
            </a:pPr>
            <a:r>
              <a:rPr lang="cs-CZ" altLang="cs-CZ" sz="3200" dirty="0"/>
              <a:t>Zavinění odpovědné osoby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sz="3200" dirty="0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Tx/>
              <a:buNone/>
            </a:pPr>
            <a:r>
              <a:rPr lang="cs-CZ" altLang="cs-CZ" sz="3200" dirty="0"/>
              <a:t>Všechny předpoklady vzniku odpovědnosti musí být </a:t>
            </a:r>
            <a:r>
              <a:rPr lang="cs-CZ" altLang="cs-CZ" sz="3200" b="1" dirty="0"/>
              <a:t>splněny současně</a:t>
            </a:r>
            <a:r>
              <a:rPr lang="cs-CZ" altLang="cs-CZ" sz="3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DE0E186-C088-42F1-92B4-167FCBBC5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800" y="165949"/>
            <a:ext cx="10116766" cy="646551"/>
          </a:xfrm>
        </p:spPr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Porušení 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C8CCCBB-ECB7-41DB-B52C-6E23BA843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83" y="812500"/>
            <a:ext cx="10116766" cy="5606589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altLang="cs-CZ" sz="2400" u="sng" dirty="0"/>
              <a:t>Porušená povinnost může být stanovena:</a:t>
            </a:r>
          </a:p>
          <a:p>
            <a:pPr>
              <a:lnSpc>
                <a:spcPct val="100000"/>
              </a:lnSpc>
              <a:spcAft>
                <a:spcPts val="0"/>
              </a:spcAft>
              <a:buFontTx/>
              <a:buNone/>
            </a:pPr>
            <a:endParaRPr lang="cs-CZ" altLang="cs-CZ" sz="11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/>
              <a:t>právními předpisy</a:t>
            </a:r>
          </a:p>
          <a:p>
            <a:pPr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 smtClean="0"/>
              <a:t>různé </a:t>
            </a:r>
            <a:r>
              <a:rPr lang="cs-CZ" altLang="cs-CZ" sz="2000" dirty="0"/>
              <a:t>speciální povinnosti v zákonech, </a:t>
            </a:r>
            <a:r>
              <a:rPr lang="cs-CZ" altLang="cs-CZ" sz="2000" dirty="0" smtClean="0"/>
              <a:t>nařízeních vlády, vyhláškách ministerstev </a:t>
            </a:r>
            <a:endParaRPr lang="cs-CZ" altLang="cs-CZ" sz="20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000" dirty="0"/>
              <a:t>o</a:t>
            </a:r>
            <a:r>
              <a:rPr lang="cs-CZ" altLang="cs-CZ" sz="2000" dirty="0" smtClean="0"/>
              <a:t>becná (tzv. generální) </a:t>
            </a:r>
            <a:r>
              <a:rPr lang="cs-CZ" altLang="cs-CZ" sz="2000" dirty="0"/>
              <a:t>povinnost dle §2900 OZ: </a:t>
            </a:r>
            <a:r>
              <a:rPr lang="cs-CZ" altLang="cs-CZ" sz="2000" i="1" dirty="0"/>
              <a:t>„ každý je povinen počínat si při svém konání tak, aby nedošlo k nedůvodné újmě na svobodě, životě, zdraví nebo vlastnictví </a:t>
            </a:r>
            <a:r>
              <a:rPr lang="cs-CZ" altLang="cs-CZ" sz="2000" i="1" dirty="0" smtClean="0"/>
              <a:t>jiného“; </a:t>
            </a:r>
            <a:r>
              <a:rPr lang="cs-CZ" altLang="cs-CZ" sz="2000" dirty="0" smtClean="0"/>
              <a:t>jedná se sice o širokou definici povinnosti, ale neznamená to, že by bylo „snadné“ ji porušit; jinak řečeno, že by byl vždy (při jakékoli škodě), splněn tento předpoklad odpovědnosti; dle soudního výkladu k tomu může dojít </a:t>
            </a:r>
            <a:r>
              <a:rPr lang="cs-CZ" sz="2000" dirty="0" smtClean="0"/>
              <a:t>jen za situace, kdy </a:t>
            </a:r>
            <a:r>
              <a:rPr lang="cs-CZ" sz="2000" dirty="0"/>
              <a:t>je možné </a:t>
            </a:r>
            <a:r>
              <a:rPr lang="cs-CZ" sz="2000" dirty="0" smtClean="0"/>
              <a:t>rozumně předvídat</a:t>
            </a:r>
            <a:r>
              <a:rPr lang="cs-CZ" sz="2000" dirty="0"/>
              <a:t>, že může ke škodě dojít a tudíž je třeba </a:t>
            </a:r>
            <a:r>
              <a:rPr lang="cs-CZ" sz="2000" dirty="0" smtClean="0"/>
              <a:t>se podle toho chovat a škůdce tak přesto neučiní (bude se jednat zejména o obecně rizikové činnosti); </a:t>
            </a:r>
            <a:r>
              <a:rPr lang="cs-CZ" sz="2000" dirty="0"/>
              <a:t>naopak, pokud </a:t>
            </a:r>
            <a:r>
              <a:rPr lang="cs-CZ" sz="2000" dirty="0" smtClean="0"/>
              <a:t>za určité situace jednání osoby sice povede ke </a:t>
            </a:r>
            <a:r>
              <a:rPr lang="cs-CZ" sz="2000" dirty="0"/>
              <a:t>škodě, ale běžně se </a:t>
            </a:r>
            <a:r>
              <a:rPr lang="cs-CZ" sz="2000" dirty="0" smtClean="0"/>
              <a:t>tak v takové situaci neděje (</a:t>
            </a:r>
            <a:r>
              <a:rPr lang="cs-CZ" sz="2000" dirty="0"/>
              <a:t>např. běžná chůze), nejde o porušení </a:t>
            </a:r>
            <a:r>
              <a:rPr lang="cs-CZ" sz="2000" dirty="0" smtClean="0"/>
              <a:t>obecné povinnosti počínat si tak, aby nedocházelo ke škodě</a:t>
            </a:r>
            <a:endParaRPr lang="cs-CZ" sz="200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/>
              <a:t>dobrými </a:t>
            </a:r>
            <a:r>
              <a:rPr lang="cs-CZ" altLang="cs-CZ" sz="2400" dirty="0"/>
              <a:t>mravy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sz="2400" dirty="0" smtClean="0"/>
              <a:t>jinými</a:t>
            </a:r>
            <a:r>
              <a:rPr lang="cs-CZ" altLang="cs-CZ" sz="2400" dirty="0"/>
              <a:t>, než právními předpisy - např. interními předpisy spolku, stanovami, řády; sem patří i sportovní pravidla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sz="2400" dirty="0"/>
              <a:t>smluvním vztahem</a:t>
            </a:r>
          </a:p>
        </p:txBody>
      </p:sp>
    </p:spTree>
    <p:extLst>
      <p:ext uri="{BB962C8B-B14F-4D97-AF65-F5344CB8AC3E}">
        <p14:creationId xmlns:p14="http://schemas.microsoft.com/office/powerpoint/2010/main" val="102960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9F5CB45-119F-40A1-B254-C4B36F9C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2"/>
            </a:pPr>
            <a:r>
              <a:rPr lang="cs-CZ" dirty="0"/>
              <a:t>Vznik škody (újmy)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4D3D442-6808-4031-AEEC-4B2EC5071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sz="3200" dirty="0"/>
              <a:t>na zdraví (úraz)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altLang="cs-CZ" sz="3200" dirty="0"/>
              <a:t>na majetku (poškození věci</a:t>
            </a:r>
            <a:r>
              <a:rPr lang="cs-CZ" altLang="cs-CZ" sz="3200" dirty="0" smtClean="0"/>
              <a:t>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32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/>
              <a:t>většinou není problém </a:t>
            </a:r>
            <a:r>
              <a:rPr lang="cs-CZ" altLang="cs-CZ" sz="2400" dirty="0" smtClean="0"/>
              <a:t>zjistit a </a:t>
            </a:r>
            <a:r>
              <a:rPr lang="cs-CZ" altLang="cs-CZ" sz="2400" dirty="0"/>
              <a:t>vyčíslit primární škodu </a:t>
            </a:r>
            <a:r>
              <a:rPr lang="cs-CZ" altLang="cs-CZ" sz="2400" dirty="0" smtClean="0"/>
              <a:t>(např. při úrazu bude možné zjistit, že se jedná o zlomeninu a posudkem </a:t>
            </a:r>
            <a:r>
              <a:rPr lang="cs-CZ" altLang="cs-CZ" sz="2400" dirty="0"/>
              <a:t>lékaře o míře poškození </a:t>
            </a:r>
            <a:r>
              <a:rPr lang="cs-CZ" altLang="cs-CZ" sz="2400" dirty="0" smtClean="0"/>
              <a:t>zdraví lze vyčíslit odškodnění; </a:t>
            </a:r>
            <a:r>
              <a:rPr lang="cs-CZ" altLang="cs-CZ" sz="2400" dirty="0"/>
              <a:t>při škodě na </a:t>
            </a:r>
            <a:r>
              <a:rPr lang="cs-CZ" altLang="cs-CZ" sz="2400" dirty="0" smtClean="0"/>
              <a:t>majetku bude možné zjistit, že se jedná o rozbití kola a </a:t>
            </a:r>
            <a:r>
              <a:rPr lang="cs-CZ" altLang="cs-CZ" sz="2400" dirty="0"/>
              <a:t>dokladem o pořizovací ceně či znaleckým </a:t>
            </a:r>
            <a:r>
              <a:rPr lang="cs-CZ" altLang="cs-CZ" sz="2400" dirty="0" smtClean="0"/>
              <a:t>posudkem bude možné vyčíslit škodu)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</a:pPr>
            <a:endParaRPr lang="cs-CZ" altLang="cs-CZ" sz="2400" dirty="0"/>
          </a:p>
          <a:p>
            <a:pPr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altLang="cs-CZ" sz="2400" dirty="0"/>
              <a:t>mohou však vzniknout i doprovodné škody  - např. úrazem může být poškozen i klub tím, že mu ujde zisk při nenasazení zraněného </a:t>
            </a:r>
            <a:r>
              <a:rPr lang="cs-CZ" altLang="cs-CZ" sz="2400" dirty="0" smtClean="0"/>
              <a:t>hráče; jejich prokázání a zejména pak jejich výše může být problémem </a:t>
            </a:r>
            <a:endParaRPr lang="cs-CZ" alt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5542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3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3721</Words>
  <Application>Microsoft Office PowerPoint</Application>
  <PresentationFormat>Širokoúhlá obrazovka</PresentationFormat>
  <Paragraphs>354</Paragraphs>
  <Slides>50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50</vt:i4>
      </vt:variant>
    </vt:vector>
  </HeadingPairs>
  <TitlesOfParts>
    <vt:vector size="56" baseType="lpstr">
      <vt:lpstr>Arial</vt:lpstr>
      <vt:lpstr>Calibri</vt:lpstr>
      <vt:lpstr>Courier New</vt:lpstr>
      <vt:lpstr>Tahoma</vt:lpstr>
      <vt:lpstr>Wingdings</vt:lpstr>
      <vt:lpstr>Motiv Office</vt:lpstr>
      <vt:lpstr>Právní odpovědnost</vt:lpstr>
      <vt:lpstr>Právní odpovědnost</vt:lpstr>
      <vt:lpstr>Občanskoprávní x trestněprávní x správní odpovědnost</vt:lpstr>
      <vt:lpstr>Občanskoprávní x trestněprávní x správní odpovědnost</vt:lpstr>
      <vt:lpstr>Občanskoprávní x trestněprávní x správní odpovědnost</vt:lpstr>
      <vt:lpstr>Občanskoprávní x trestněprávní x správní odpovědnost</vt:lpstr>
      <vt:lpstr>Občanskoprávní odpovědnost</vt:lpstr>
      <vt:lpstr>Porušení povinnosti</vt:lpstr>
      <vt:lpstr>Vznik škody (újmy)</vt:lpstr>
      <vt:lpstr>Kauzální nexus</vt:lpstr>
      <vt:lpstr>Zavinění</vt:lpstr>
      <vt:lpstr>Důkazní břemeno při vzniku odpovědnosti</vt:lpstr>
      <vt:lpstr>Náhrada škody</vt:lpstr>
      <vt:lpstr>Omezení odpovědnosti </vt:lpstr>
      <vt:lpstr>Náhoda</vt:lpstr>
      <vt:lpstr>Případy, kdy není povinnost způsobenou škodu hradit</vt:lpstr>
      <vt:lpstr>Jednání v krajní nouzi nebo nutné obraně </vt:lpstr>
      <vt:lpstr>Souhlas poškozeného</vt:lpstr>
      <vt:lpstr>Speciální odpovědnost</vt:lpstr>
      <vt:lpstr>Právní odpovědnost </vt:lpstr>
      <vt:lpstr>Právní odpovědnost spolku</vt:lpstr>
      <vt:lpstr>Právní odpovědnost členů orgánů spolku</vt:lpstr>
      <vt:lpstr>§159 občanského zákoníku</vt:lpstr>
      <vt:lpstr>Péče řádného hospodáře</vt:lpstr>
      <vt:lpstr>Péče řádného hospodáře</vt:lpstr>
      <vt:lpstr>Porušení péče řádného hospodáře</vt:lpstr>
      <vt:lpstr>Porušení péče řádného hospodáře</vt:lpstr>
      <vt:lpstr>Porušení péče řádného hospodáře</vt:lpstr>
      <vt:lpstr>Zákaz konkurence výkonu funkcí – „střet zájmů“</vt:lpstr>
      <vt:lpstr>Právní odpovědnost trenérů/cvičitelů</vt:lpstr>
      <vt:lpstr>Regresní nárok</vt:lpstr>
      <vt:lpstr>Právní odpovědnost trenérů/cvičitelů</vt:lpstr>
      <vt:lpstr>Trestné činy při sportovní činnosti</vt:lpstr>
      <vt:lpstr>Prezentace aplikace PowerPoint</vt:lpstr>
      <vt:lpstr>Prezentace aplikace PowerPoint</vt:lpstr>
      <vt:lpstr>Právní odpovědnost organizátora sportovní akce</vt:lpstr>
      <vt:lpstr>Odpovědnost za úraz </vt:lpstr>
      <vt:lpstr>Odpovědnost za odložené věci</vt:lpstr>
      <vt:lpstr>Sportovní akce pořádaná pro děti</vt:lpstr>
      <vt:lpstr>Organizátor musí zejména zajistit:</vt:lpstr>
      <vt:lpstr>Další příkladné povinnosti organizátora</vt:lpstr>
      <vt:lpstr>Pojištění odpovědnosti </vt:lpstr>
      <vt:lpstr>Praktické příklady související s odpovědností </vt:lpstr>
      <vt:lpstr>Praktické příklady související s odpovědností </vt:lpstr>
      <vt:lpstr>Praktické příklady související s odpovědností </vt:lpstr>
      <vt:lpstr>Praktické příklady související s odpovědností </vt:lpstr>
      <vt:lpstr>Praktické příklady související s odpovědností </vt:lpstr>
      <vt:lpstr>Praktické příklady související s odpovědností </vt:lpstr>
      <vt:lpstr>Praktické příklady související s odpovědností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Vácha</dc:creator>
  <cp:lastModifiedBy>Gabriela Petrusová</cp:lastModifiedBy>
  <cp:revision>234</cp:revision>
  <cp:lastPrinted>2022-12-15T11:08:05Z</cp:lastPrinted>
  <dcterms:created xsi:type="dcterms:W3CDTF">2022-04-06T09:34:32Z</dcterms:created>
  <dcterms:modified xsi:type="dcterms:W3CDTF">2024-04-10T08:58:54Z</dcterms:modified>
</cp:coreProperties>
</file>