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6" r:id="rId12"/>
    <p:sldId id="287" r:id="rId13"/>
    <p:sldId id="281" r:id="rId14"/>
    <p:sldId id="288" r:id="rId15"/>
    <p:sldId id="289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60C4-F4E8-46FC-BCED-AF295F96A877}" type="datetimeFigureOut">
              <a:rPr lang="cs-CZ" smtClean="0"/>
              <a:t>19.4.2023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961DA-1947-466B-92AC-23BA7A7BA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80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E0F5D2-E60F-4240-8730-C81A3A58A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014" y="365126"/>
            <a:ext cx="10116766" cy="6465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034DE3B-F17C-41E0-B68B-A3421995B1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1014" y="1011676"/>
            <a:ext cx="10116766" cy="5077839"/>
          </a:xfrm>
        </p:spPr>
        <p:txBody>
          <a:bodyPr>
            <a:noAutofit/>
          </a:bodyPr>
          <a:lstStyle>
            <a:lvl1pPr marL="360363" indent="-360363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14AAE0"/>
                </a:solidFill>
              </a:defRPr>
            </a:lvl1pPr>
            <a:lvl2pPr marL="895350" indent="-534988">
              <a:buFont typeface="Wingdings" panose="05000000000000000000" pitchFamily="2" charset="2"/>
              <a:buChar char="Ø"/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cs-CZ" dirty="0"/>
              <a:t>První úroveň textu v seznamu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399161D-FE8E-4237-8748-280A29DC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1912520-3974-485A-B44E-1A959BD2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D9321F-89B7-4CF8-A4E9-3451FC5D3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DF82AAD-B2B2-4197-99A5-AC024C7A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3ADE-5DBE-4ECE-B901-015EB2A1F9ED}" type="datetimeFigureOut">
              <a:rPr lang="cs-CZ" smtClean="0"/>
              <a:t>19.4.2023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795410D-9448-4057-B2BC-1155AD1E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C3B7B6B-68BA-4C82-AA04-B50CDBF9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93E466-AAD0-4C40-93A9-A2CD1F16CC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051" y="365125"/>
            <a:ext cx="10068339" cy="72000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B0F0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xmlns="" id="{36BAB30B-FD95-427E-AE1B-3C305AA7C8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2115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9" name="Zástupný objekt grafu 8">
            <a:extLst>
              <a:ext uri="{FF2B5EF4-FFF2-40B4-BE49-F238E27FC236}">
                <a16:creationId xmlns:a16="http://schemas.microsoft.com/office/drawing/2014/main" xmlns="" id="{C3014CD4-D41E-4F53-AAD9-AE9DF30D742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07478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11" name="Zástupný symbol pro tabulku 10">
            <a:extLst>
              <a:ext uri="{FF2B5EF4-FFF2-40B4-BE49-F238E27FC236}">
                <a16:creationId xmlns:a16="http://schemas.microsoft.com/office/drawing/2014/main" xmlns="" id="{3C3511DB-71AD-48A6-8214-A3C56BC30736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37432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xmlns="" id="{02DCD30B-43EC-49BF-BDF6-33058F88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xmlns="" id="{2340C68E-1787-45EA-989E-28BD8D3C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4507818B-12EE-42F1-AD83-61F2C3FE8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xmlns="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10" name="Veselý obličej 9">
            <a:extLst>
              <a:ext uri="{FF2B5EF4-FFF2-40B4-BE49-F238E27FC236}">
                <a16:creationId xmlns:a16="http://schemas.microsoft.com/office/drawing/2014/main" xmlns="" id="{94401020-E9AF-44B4-A939-9B75EE2DF1A4}"/>
              </a:ext>
            </a:extLst>
          </p:cNvPr>
          <p:cNvSpPr>
            <a:spLocks noChangeAspect="1"/>
          </p:cNvSpPr>
          <p:nvPr userDrawn="1"/>
        </p:nvSpPr>
        <p:spPr>
          <a:xfrm>
            <a:off x="4020907" y="2840360"/>
            <a:ext cx="2332759" cy="2209982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děkování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xmlns="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753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5" name="Obrázek 4" descr="coffee-break.jpg">
            <a:extLst>
              <a:ext uri="{FF2B5EF4-FFF2-40B4-BE49-F238E27FC236}">
                <a16:creationId xmlns:a16="http://schemas.microsoft.com/office/drawing/2014/main" xmlns="" id="{F5EF287A-4312-43E8-B9CE-606EE21603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44186" y="883794"/>
            <a:ext cx="500479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xmlns="" id="{EB0D61DD-EEC6-4F8F-865C-3D2D3B35FEF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3931EEBA-5F8A-4AF9-9CB8-E11FA8F758A5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Přestávka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xmlns="" id="{4FB8A2FF-323F-41F1-8D65-C796003193D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rgbClr val="14A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4C0EDB7A-AC59-4947-ADD1-C7BAF29E3501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F30260-5A00-4738-9AAA-6EF4B0B4D1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5047" y="1663430"/>
            <a:ext cx="10022732" cy="82512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D44B338-1811-4028-8ACB-4AD36CCC0A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7225" y="5749047"/>
            <a:ext cx="3446835" cy="45233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148666-F09A-4DB6-B39A-F4BEC79A2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DEA2B0B5-E694-49ED-B93C-104D41A38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87819C44-073B-43AF-82B4-50666B44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9EC236D-01B7-4829-834E-3DD13B3D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F4B5E48-9DF6-4A93-976D-954F4257D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3ADE-5DBE-4ECE-B901-015EB2A1F9ED}" type="datetimeFigureOut">
              <a:rPr lang="cs-CZ" smtClean="0"/>
              <a:t>19.4.2023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1A0D9BC-5562-4B5E-9F06-DC00BFE05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28CF744-1ADF-4783-BAAD-DC00651BA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49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E03203-6A3D-4B1A-8228-47249549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047" y="1161288"/>
            <a:ext cx="10022732" cy="1327270"/>
          </a:xfrm>
        </p:spPr>
        <p:txBody>
          <a:bodyPr/>
          <a:lstStyle/>
          <a:p>
            <a:r>
              <a:rPr lang="cs-CZ" dirty="0"/>
              <a:t>Právní odpovědnost při sportovní činnosti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788DF73-DFAB-4560-B3D1-AA952BC1C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Mgr. Gabriela Petrusová, LL.M.</a:t>
            </a:r>
          </a:p>
        </p:txBody>
      </p:sp>
    </p:spTree>
    <p:extLst>
      <p:ext uri="{BB962C8B-B14F-4D97-AF65-F5344CB8AC3E}">
        <p14:creationId xmlns:p14="http://schemas.microsoft.com/office/powerpoint/2010/main" val="117730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C248DB-7E69-4131-A73C-D44FE327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u="sng" dirty="0"/>
              <a:t/>
            </a:r>
            <a:br>
              <a:rPr lang="cs-CZ" sz="3100" u="sng" dirty="0"/>
            </a:br>
            <a:r>
              <a:rPr lang="cs-CZ" sz="3100" u="sng" dirty="0"/>
              <a:t>Porušení povinnosti stanovené sportovními pravidly </a:t>
            </a:r>
            <a:r>
              <a:rPr lang="cs-CZ" u="sng" dirty="0"/>
              <a:t/>
            </a:r>
            <a:br>
              <a:rPr lang="cs-CZ" u="sng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1889B7-7FDE-4D71-850B-33E32247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cs-CZ" sz="2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b="1" dirty="0"/>
              <a:t>Rozhodnutí Nejvyššího soudu č.j. 25Cdo 493/2015: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2400" dirty="0"/>
              <a:t>sportovní pravidla představují míru opatrnosti, kterou je třeba dodržet z hlediska generální prevenční povinnosti (</a:t>
            </a:r>
            <a:r>
              <a:rPr lang="cs-CZ" sz="2400" i="1" dirty="0"/>
              <a:t>každý je povinen chovat se tak, aby jeho jednáním nedocházelo ke škodě</a:t>
            </a:r>
            <a:r>
              <a:rPr lang="cs-CZ" sz="2400" dirty="0"/>
              <a:t>); tato prevenční povinnost však vztahuje případný vznik odpovědnosti jen na takové situace, kdy je možné s ohledem na obecnou lidskou zkušenost rozumně předvídat, že může ke škodě dojít a tudíž je třeba tomu přizpůsobit své chování; a naopak, pokud určité jednání sice povede v konkrétním případě ke škodě, ale běžně se tak neděje (tudíž to nelze předpokládat), nejde o porušení prevenční povinnosti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2400" dirty="0"/>
              <a:t>ne každé porušení sportovních pravidel je nutně porušením generální prevenční povinnosti; musí se jednat o takové porušení, které podstatným způsobem vybočuje z běžného způsobu hry („nemá s hrou nic společného“)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429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C248DB-7E69-4131-A73C-D44FE327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Porušení povinnosti stanovené sportovními pravidly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1889B7-7FDE-4D71-850B-33E32247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marL="0" indent="0">
              <a:buNone/>
            </a:pPr>
            <a:endParaRPr lang="cs-CZ" sz="2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b="1" dirty="0"/>
              <a:t>Rozhodnutí Nejvyššího soudu č.j. 25Cdo 493/2015: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2400" dirty="0"/>
              <a:t>při hodnocení jednání hráčů, v jehož důsledku došlo k úrazu, je třeba zohlednit i samotný charakter daného sportu (např. je dynamický, dochází k němu ke kontraktu hráčů)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2400" dirty="0"/>
              <a:t>pro posouzení intenzity porušení sportovních pravidel nemůže být rozhodující závažnost následků – úrazu; k vážnému úrazu totiž může dojít i v důsledku hry, která probíhá zcela podle pravidel</a:t>
            </a:r>
          </a:p>
          <a:p>
            <a:pPr marL="0" indent="0">
              <a:buNone/>
            </a:pPr>
            <a:endParaRPr lang="cs-CZ" sz="2400" b="1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391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C248DB-7E69-4131-A73C-D44FE327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Porušení povinnosti stanovené sportovními pravidly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1889B7-7FDE-4D71-850B-33E32247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marL="0" indent="0">
              <a:buNone/>
            </a:pPr>
            <a:endParaRPr lang="cs-CZ" sz="2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b="1" dirty="0"/>
              <a:t>Souhlas  poškozeného jako okolnost vylučující vznik odpovědnosti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2400" dirty="0"/>
              <a:t>každý, kdo se účastní určité sportovní činnosti, si musí být vědom obvyklé míry rizika spojeného s daným druhem sportu a toto riziko svou účastí vědomě akceptuje; tj. sportovec je srozuměn s tím, že i při normálním průběhu hry může dojít k úrazu (sportovní činnost = činnost se zvýšeným rizikem úrazu)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b="1" dirty="0"/>
              <a:t>Spoluzavinění poškozeného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2400" dirty="0"/>
              <a:t>při stanovení míry odpovědnosti za úraz v rámci sportovní činnosti může hrát roli i spoluzavinění poškozeného (např. špatná výstroj a výzbroj poškozeného, sám poškozený porušil sportovní pravidla)</a:t>
            </a:r>
          </a:p>
        </p:txBody>
      </p:sp>
    </p:spTree>
    <p:extLst>
      <p:ext uri="{BB962C8B-B14F-4D97-AF65-F5344CB8AC3E}">
        <p14:creationId xmlns:p14="http://schemas.microsoft.com/office/powerpoint/2010/main" val="37359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7D56F9-16F2-4F35-BF2C-C6997A78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/>
            </a:r>
            <a:br>
              <a:rPr lang="cs-CZ" u="sng" dirty="0"/>
            </a:br>
            <a:r>
              <a:rPr lang="cs-CZ" u="sng" dirty="0"/>
              <a:t>Příklady škody ve sportu:</a:t>
            </a:r>
            <a:br>
              <a:rPr lang="cs-CZ" u="sng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69104C-815E-42A5-944A-26C5CF3C1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7183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dirty="0"/>
              <a:t>sportovec: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úraz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ušlý zisk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např. sportovec se neumístil na bodovaném místě z důvodu porušení dopingových pravidel soupeře (soupeř měl při svém umístění nedovolenou výhodu); tím přišel o možnost uzavřít výhodnější sponzorskou smlouvu, protože sponzor smlouvy uzavíral jen s prvními třemi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dirty="0"/>
              <a:t>sportovní klub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ušlý zisk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např. klub nemůže nasadit nejlepšího hráče kvůli jeho zranění (ke zranění došlo zaviněním hráče soupeře), tím se sníží šance klubu na bodované a odměňované umístění v soutěži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dirty="0"/>
              <a:t>národní sportovní svaz:</a:t>
            </a:r>
            <a:endParaRPr lang="cs-CZ" sz="2400" dirty="0"/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škoda ve formě neposkytnutí státní dotace na činnost z důvodu porušení antidopingových pravidel registrovaným sportovcem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92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7D56F9-16F2-4F35-BF2C-C6997A78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Příklady škody ve sportu: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69104C-815E-42A5-944A-26C5CF3C1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3434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dirty="0"/>
              <a:t>diváci: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úraz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poškození majetku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b="1" dirty="0"/>
              <a:t>sázková kancelář: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má primárně zájem na nejistotě výsledku soutěže / utkání; je-li ale např. výsledek předem domluven, mohla by vzniknout v důsledku takového nedovoleného jednání škoda ve formě vyplacení výhry osobě, která uzavřela sázku na sportovní výsledek, ke kterému ale dojít nemělo, resp. nemuselo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tzv. vedlejší škody (např. možné uzavření lepší sponzorské smlouvy) jsou těžko vyjádřitelné a v českém právním prostředí není jejich náhrada zpravidla soudem přiznána („je tam příliš mnoho kdyby“)</a:t>
            </a:r>
          </a:p>
        </p:txBody>
      </p:sp>
    </p:spTree>
    <p:extLst>
      <p:ext uri="{BB962C8B-B14F-4D97-AF65-F5344CB8AC3E}">
        <p14:creationId xmlns:p14="http://schemas.microsoft.com/office/powerpoint/2010/main" val="3836298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64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4" y="365126"/>
            <a:ext cx="10116766" cy="1033906"/>
          </a:xfrm>
        </p:spPr>
        <p:txBody>
          <a:bodyPr>
            <a:normAutofit fontScale="90000"/>
          </a:bodyPr>
          <a:lstStyle/>
          <a:p>
            <a:r>
              <a:rPr lang="cs-CZ" sz="3600" u="sng" dirty="0"/>
              <a:t>Předpoklady vzniku odpovědnosti při sportovní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399032"/>
            <a:ext cx="10116766" cy="4882896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3200" dirty="0"/>
          </a:p>
          <a:p>
            <a:pPr marL="0" indent="0" algn="just">
              <a:buFontTx/>
              <a:buAutoNum type="arabicPeriod"/>
            </a:pPr>
            <a:r>
              <a:rPr lang="cs-CZ" altLang="cs-CZ" sz="3200" dirty="0"/>
              <a:t>Porušení povinnosti na straně odpovědné osoby (škůdce)</a:t>
            </a:r>
          </a:p>
          <a:p>
            <a:pPr marL="0" indent="0" algn="just">
              <a:buFontTx/>
              <a:buAutoNum type="arabicPeriod"/>
            </a:pPr>
            <a:r>
              <a:rPr lang="cs-CZ" altLang="cs-CZ" sz="3200" dirty="0"/>
              <a:t>Vznik škody (újmy) </a:t>
            </a:r>
          </a:p>
          <a:p>
            <a:pPr marL="0" indent="0" algn="just">
              <a:buFontTx/>
              <a:buAutoNum type="arabicPeriod"/>
            </a:pPr>
            <a:r>
              <a:rPr lang="cs-CZ" altLang="cs-CZ" sz="3200" dirty="0"/>
              <a:t>Kauzální nexus (příčinná souvislost) mezi porušením povinnosti a škodou</a:t>
            </a:r>
          </a:p>
          <a:p>
            <a:pPr marL="0" indent="0" algn="just">
              <a:buFontTx/>
              <a:buAutoNum type="arabicPeriod"/>
            </a:pPr>
            <a:r>
              <a:rPr lang="cs-CZ" altLang="cs-CZ" sz="3200" dirty="0"/>
              <a:t>Zavinění odpovědné osoby </a:t>
            </a:r>
          </a:p>
          <a:p>
            <a:pPr marL="0" indent="0">
              <a:buFontTx/>
              <a:buNone/>
            </a:pPr>
            <a:endParaRPr lang="cs-CZ" altLang="cs-CZ" sz="3200" dirty="0"/>
          </a:p>
          <a:p>
            <a:pPr marL="0" indent="0" algn="ctr">
              <a:buFontTx/>
              <a:buNone/>
            </a:pP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094E5B-F95F-47E7-ABB0-8B37260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/>
              <a:t>Porušení 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3CF9581-32BD-42D1-9AD7-C70C96BE5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bg1"/>
                </a:solidFill>
              </a:rPr>
              <a:t>odpovědnost = povinnost nahradit způsobenou škod</a:t>
            </a:r>
            <a:endParaRPr lang="cs-CZ" altLang="cs-CZ" dirty="0"/>
          </a:p>
          <a:p>
            <a:pPr marL="630238" indent="-630238" algn="just"/>
            <a:r>
              <a:rPr lang="cs-CZ" altLang="cs-CZ" sz="3200" dirty="0"/>
              <a:t>při výkonu sportovní činnosti se bude jednat zejména o porušení povinnosti </a:t>
            </a:r>
          </a:p>
          <a:p>
            <a:pPr marL="0" indent="0" algn="just">
              <a:buNone/>
            </a:pPr>
            <a:endParaRPr lang="cs-CZ" altLang="cs-CZ" dirty="0"/>
          </a:p>
          <a:p>
            <a:pPr marL="1252538" lvl="1" indent="-442913" algn="just"/>
            <a:r>
              <a:rPr lang="cs-CZ" altLang="cs-CZ" sz="2800" dirty="0">
                <a:solidFill>
                  <a:srgbClr val="14AAE0"/>
                </a:solidFill>
              </a:rPr>
              <a:t>založené vnitřními předpisy sportovních organizací (stanovy, sportovní pravidla, disciplinární řád apod.)</a:t>
            </a:r>
          </a:p>
          <a:p>
            <a:pPr marL="1252538" lvl="1" indent="-442913" algn="just"/>
            <a:r>
              <a:rPr lang="cs-CZ" altLang="cs-CZ" sz="2800" dirty="0">
                <a:solidFill>
                  <a:srgbClr val="14AAE0"/>
                </a:solidFill>
              </a:rPr>
              <a:t>založené smluvním vztahem</a:t>
            </a:r>
          </a:p>
          <a:p>
            <a:pPr marL="1252538" lvl="1" indent="-442913" algn="just"/>
            <a:endParaRPr lang="cs-CZ" altLang="cs-CZ" sz="2800" dirty="0">
              <a:solidFill>
                <a:srgbClr val="14AAE0"/>
              </a:solidFill>
            </a:endParaRPr>
          </a:p>
          <a:p>
            <a:pPr marL="630238" indent="-630238" algn="just"/>
            <a:r>
              <a:rPr lang="cs-CZ" altLang="cs-CZ" dirty="0">
                <a:solidFill>
                  <a:schemeClr val="bg1"/>
                </a:solidFill>
              </a:rPr>
              <a:t>ví, majetku</a:t>
            </a:r>
          </a:p>
          <a:p>
            <a:pPr marL="630238" indent="-630238" algn="just">
              <a:buFontTx/>
              <a:buNone/>
            </a:pPr>
            <a:endParaRPr lang="cs-CZ" altLang="cs-CZ" sz="1400" dirty="0">
              <a:solidFill>
                <a:schemeClr val="bg1"/>
              </a:solidFill>
            </a:endParaRPr>
          </a:p>
          <a:p>
            <a:pPr marL="630238" indent="-630238" algn="just"/>
            <a:r>
              <a:rPr lang="cs-CZ" altLang="cs-CZ" dirty="0">
                <a:solidFill>
                  <a:schemeClr val="bg1"/>
                </a:solidFill>
              </a:rPr>
              <a:t>základní úprava v občanském zákoníku (§2894 a násl.):</a:t>
            </a:r>
          </a:p>
          <a:p>
            <a:pPr marL="630238" indent="-630238" algn="just">
              <a:buFontTx/>
              <a:buNone/>
            </a:pPr>
            <a:endParaRPr lang="cs-CZ" altLang="cs-CZ" sz="1200" dirty="0">
              <a:solidFill>
                <a:schemeClr val="bg1"/>
              </a:solidFill>
            </a:endParaRPr>
          </a:p>
          <a:p>
            <a:pPr marL="1252538" lvl="1" indent="-442913"/>
            <a:r>
              <a:rPr lang="cs-CZ" altLang="cs-CZ" dirty="0">
                <a:solidFill>
                  <a:schemeClr val="bg1"/>
                </a:solidFill>
              </a:rPr>
              <a:t>obecná odpovědnost (subjektivní)</a:t>
            </a:r>
          </a:p>
          <a:p>
            <a:pPr marL="1252538" lvl="1" indent="-442913">
              <a:buFontTx/>
              <a:buNone/>
            </a:pPr>
            <a:endParaRPr lang="cs-CZ" altLang="cs-CZ" sz="1000" dirty="0">
              <a:solidFill>
                <a:schemeClr val="bg1"/>
              </a:solidFill>
            </a:endParaRPr>
          </a:p>
          <a:p>
            <a:pPr marL="1252538" lvl="1" indent="-442913"/>
            <a:r>
              <a:rPr lang="cs-CZ" altLang="cs-CZ" dirty="0">
                <a:solidFill>
                  <a:schemeClr val="bg1"/>
                </a:solidFill>
              </a:rPr>
              <a:t>speciální odpovědnost (objektivní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12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1EE21F-FCEC-45DE-9FD3-6ED8A566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B87E22F-0296-4673-AAA5-CC15F65BD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mají povahu rozhodnutí / předpisu mezinárodní sportovní organizace nebo národního sportovního svazu; národní sportovní svaz může mít svěřenu kompetenci do určité míry sportovní pravidla modifikovat dle národních podmínek</a:t>
            </a:r>
          </a:p>
          <a:p>
            <a:pPr algn="just"/>
            <a:r>
              <a:rPr lang="cs-CZ" dirty="0"/>
              <a:t>jsou určitým způsobem písemně zakotvena </a:t>
            </a:r>
          </a:p>
          <a:p>
            <a:pPr algn="just"/>
            <a:r>
              <a:rPr lang="cs-CZ" dirty="0"/>
              <a:t>závaznost sportovních pravidel pro sportovce a další účastníky sportovních akcí vychází většinou z jejich členského vztahu ke sportovnímu klubu / sportovnímu svazu nebo je založena smlouvou (zpravidla u profesionálních sportovců)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11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EFF51C-0666-4C6C-B7D8-BF4B8ECB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pravidla – obyčeje, zvyklosti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F0E6195-DF19-49B2-B557-A63856B4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53716"/>
          </a:xfrm>
        </p:spPr>
        <p:txBody>
          <a:bodyPr/>
          <a:lstStyle/>
          <a:p>
            <a:pPr algn="just"/>
            <a:r>
              <a:rPr lang="cs-CZ" dirty="0"/>
              <a:t>při výkonu sportovní činnosti je třeba se řídit i tzv. obyčeji a zvyklostmi, které se v daném sportovním odvětví ustálily a jsou všeobecně uznávány a dodržovány</a:t>
            </a:r>
          </a:p>
          <a:p>
            <a:pPr algn="just"/>
            <a:r>
              <a:rPr lang="cs-CZ" dirty="0"/>
              <a:t>obyčeje a zvyklosti zpravidla určitým způsobem modifikují psaná obecně platná sportovní pravidla např. v závislosti na typu soutěže (jiné zvyklosti pro způsob hry platí v NHL a jiné na úrovni regionální soutěže v ČR); na posouzení míry odpovědnosti tak může mít vliv i skutečnost, že sportovec je při účasti na sportovní činnosti srozuměn s tím, že různá úroveň soutěže má různou míru rizika vzniku úrazu (hra je tvrdší), byť se jedná o totéž sportovní odvětví</a:t>
            </a:r>
          </a:p>
        </p:txBody>
      </p:sp>
    </p:spTree>
    <p:extLst>
      <p:ext uri="{BB962C8B-B14F-4D97-AF65-F5344CB8AC3E}">
        <p14:creationId xmlns:p14="http://schemas.microsoft.com/office/powerpoint/2010/main" val="378141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B76725-E9F2-4810-A821-5E043177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Sportovní pravidla a obecně platné právní předpisy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7EA5A81-C425-4BD9-8B92-A74CAC5B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626868"/>
          </a:xfrm>
        </p:spPr>
        <p:txBody>
          <a:bodyPr/>
          <a:lstStyle/>
          <a:p>
            <a:pPr algn="just"/>
            <a:r>
              <a:rPr lang="cs-CZ" dirty="0"/>
              <a:t>ustanovení §2900 </a:t>
            </a:r>
            <a:r>
              <a:rPr lang="cs-CZ" dirty="0" err="1"/>
              <a:t>obč</a:t>
            </a:r>
            <a:r>
              <a:rPr lang="cs-CZ" dirty="0"/>
              <a:t>. zák. upravuje tzv. generální prevenční povinnost (</a:t>
            </a:r>
            <a:r>
              <a:rPr lang="cs-CZ" i="1" dirty="0"/>
              <a:t>každý je povinen počínat si tak, aby nedocházelo ke škodám na zdraví a majetku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díky této prevenční povinnost hrají i sportovní pravidla svou roli při posuzování vzniku odpovědnosti za škodu způsobenou při sportovní činnosti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je uznáváno, že mezinárodní a národní sportovní organizace jsou nejvyšší autoritou v daném sportovním odvětví; co tyto organizace dle svých zkušenostní s výkonem dané sportovní činnosti považují za bezpečný výkon sportu, je obecně považováno za dostačující opatrnost pro </a:t>
            </a:r>
            <a:r>
              <a:rPr lang="cs-CZ"/>
              <a:t>daný </a:t>
            </a:r>
            <a:r>
              <a:rPr lang="cs-CZ" smtClean="0"/>
              <a:t>sport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0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5DD3FD-271F-4F32-B144-B3B5F5CB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Sportovní pravidla a obecně platné právní předpisy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A23411E-5143-4728-B116-63E50656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288540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sportovní pravidlo se tak stává ukazatelem pro stanovení míry opatrnosti, kterou je třeba dodržet při provozování daného sportu tak, aby byla dodržena generální prevenční povinnost dle </a:t>
            </a:r>
            <a:r>
              <a:rPr lang="cs-CZ" dirty="0" err="1"/>
              <a:t>obč</a:t>
            </a:r>
            <a:r>
              <a:rPr lang="cs-CZ" dirty="0"/>
              <a:t>. zák. = sportovní pravidlo tak vstupuje do právního vzniku odpovědnosti za škodu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v určitých případech se sportovní pravidla dostávají jako norma chování i mimo sféru organizovaného sportu (mimo sportovní kluby, sportovní organizace); sem patří např. desatero pravidel chování na sjezdovce vydané FISAF, jejichž dodržení / nedodržení je bráno standardně v potaz při posuzování vzniku odpovědnosti za úraz vzniklý i při amatérském lyžování</a:t>
            </a:r>
          </a:p>
        </p:txBody>
      </p:sp>
    </p:spTree>
    <p:extLst>
      <p:ext uri="{BB962C8B-B14F-4D97-AF65-F5344CB8AC3E}">
        <p14:creationId xmlns:p14="http://schemas.microsoft.com/office/powerpoint/2010/main" val="252609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140225-7FBB-4564-A664-9EB66352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Odpovědnostní vztahy ve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1AFDB40-06D2-46F2-A007-D9F6EFF10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71830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u="sng" dirty="0"/>
              <a:t>při výkonu sportovní činnosti existují různorodé vzájemné vztahy a tím mohou vznikat i různé odpovědnostní vztahy, např.: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i="1" u="sng" dirty="0"/>
              <a:t>vztah mezi členy družstev kolektivních sportů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tento vztah lze považovat za mlčky uzavřenou smlouvu mezi hráči, že budou vykonávat určitou činnost dle stanovených sportovních pravidel (např. budou hrát basket)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odpovědnostní vztah by zde mohl vzniknout v důsledku porušení vnitřních předpisů (sportovní pravidla) a/nebo smlouvy (ústně uzavřené)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i="1" u="sng" dirty="0"/>
              <a:t>vztah mezi sportovcem a klubem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může se jednat o  vztah na základě písemně uzavřené smlouvy (zpravidla u profesionálních sportovců) nebo o vztah na základě členství sportovce v klubu (obdoba smluvního vztahu), případně registrace k výkonu sportovní činnosti u příslušného sportovního svazu (zpravidla u amatérských sportovců)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odpovědnostní vztah by zde mohl vzniknout v důsledku porušení vnitřních předpisů (sportovní pravidla) a/nebo smlouvy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odpovědnostní vztah by zde rovněž mohl vzniknout v důsledku uplatnění tzv. regresního nároku klubu vůči sportovci, kterého ke své činnosti klub užívá a který zavinil vznik škody třetí osobě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>
              <a:buFontTx/>
              <a:buChar char="-"/>
            </a:pPr>
            <a:endParaRPr lang="cs-CZ" sz="2400" dirty="0"/>
          </a:p>
          <a:p>
            <a:pPr marL="0" indent="0" algn="just">
              <a:buNone/>
            </a:pPr>
            <a:r>
              <a:rPr lang="cs-CZ" dirty="0"/>
              <a:t>                                       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63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3FCC38-442A-4FE8-809D-DBD647BF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Odpovědnostní vztahy ve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657BCEB-C0E5-4A14-90B7-D7CF12A9C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i="1" u="sng" dirty="0"/>
              <a:t>vztah mezi organizátorem sportovní akce a divákem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000" u="sng" dirty="0"/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smluvní vztah vyjádřený zpravidla zakoupením vstupenky (poskytnutí služby divákovi ve formě zážitku)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000" dirty="0"/>
              <a:t>odpovědnostní vztah by zde mohl vzniknout v důsledku porušení smlouvy; v důsledku porušení povinností stanovených zákonem (úraz při porušení povinnosti organizátorů sportovních akcí zabezpečit sportovní akce po stránce pořadatelské, bezpečnostní apod.); v důsledku úpravy speciální odpovědnosti (škoda na odložené věci)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626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3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1239</Words>
  <Application>Microsoft Office PowerPoint</Application>
  <PresentationFormat>Širokoúhlá obrazovka</PresentationFormat>
  <Paragraphs>94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Tahoma</vt:lpstr>
      <vt:lpstr>Wingdings</vt:lpstr>
      <vt:lpstr>Motiv Office</vt:lpstr>
      <vt:lpstr>Právní odpovědnost při sportovní činnosti</vt:lpstr>
      <vt:lpstr>Předpoklady vzniku odpovědnosti při sportovní činnosti</vt:lpstr>
      <vt:lpstr>Porušení povinnosti</vt:lpstr>
      <vt:lpstr>Sportovní pravidla</vt:lpstr>
      <vt:lpstr>Sportovní pravidla – obyčeje, zvyklosti</vt:lpstr>
      <vt:lpstr>Sportovní pravidla a obecně platné právní předpisy</vt:lpstr>
      <vt:lpstr>Sportovní pravidla a obecně platné právní předpisy</vt:lpstr>
      <vt:lpstr>Odpovědnostní vztahy ve sportu</vt:lpstr>
      <vt:lpstr>Odpovědnostní vztahy ve sportu</vt:lpstr>
      <vt:lpstr> Porušení povinnosti stanovené sportovními pravidly  </vt:lpstr>
      <vt:lpstr>Porušení povinnosti stanovené sportovními pravidly</vt:lpstr>
      <vt:lpstr>Porušení povinnosti stanovené sportovními pravidly</vt:lpstr>
      <vt:lpstr> Příklady škody ve sportu: </vt:lpstr>
      <vt:lpstr>Příklady škody ve sportu: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Vácha</dc:creator>
  <cp:lastModifiedBy>Gabriela Petrusová</cp:lastModifiedBy>
  <cp:revision>150</cp:revision>
  <cp:lastPrinted>2022-08-25T07:29:15Z</cp:lastPrinted>
  <dcterms:created xsi:type="dcterms:W3CDTF">2022-04-06T09:34:32Z</dcterms:created>
  <dcterms:modified xsi:type="dcterms:W3CDTF">2023-04-19T08:30:30Z</dcterms:modified>
</cp:coreProperties>
</file>