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75" r:id="rId3"/>
    <p:sldId id="303" r:id="rId4"/>
    <p:sldId id="304" r:id="rId5"/>
    <p:sldId id="305" r:id="rId6"/>
    <p:sldId id="306" r:id="rId7"/>
    <p:sldId id="307" r:id="rId8"/>
    <p:sldId id="308" r:id="rId9"/>
    <p:sldId id="309" r:id="rId10"/>
    <p:sldId id="310" r:id="rId11"/>
    <p:sldId id="311" r:id="rId12"/>
    <p:sldId id="312" r:id="rId13"/>
    <p:sldId id="314" r:id="rId14"/>
    <p:sldId id="313" r:id="rId15"/>
    <p:sldId id="315" r:id="rId16"/>
    <p:sldId id="316" r:id="rId17"/>
    <p:sldId id="317" r:id="rId18"/>
    <p:sldId id="318" r:id="rId19"/>
    <p:sldId id="319" r:id="rId20"/>
    <p:sldId id="320" r:id="rId21"/>
    <p:sldId id="321" r:id="rId22"/>
    <p:sldId id="322" r:id="rId23"/>
    <p:sldId id="323" r:id="rId24"/>
    <p:sldId id="324" r:id="rId25"/>
    <p:sldId id="330" r:id="rId26"/>
    <p:sldId id="325" r:id="rId27"/>
    <p:sldId id="326" r:id="rId28"/>
    <p:sldId id="327" r:id="rId29"/>
    <p:sldId id="328" r:id="rId30"/>
    <p:sldId id="329" r:id="rId31"/>
    <p:sldId id="331" r:id="rId32"/>
    <p:sldId id="332" r:id="rId33"/>
    <p:sldId id="334" r:id="rId34"/>
    <p:sldId id="335" r:id="rId35"/>
    <p:sldId id="333" r:id="rId36"/>
    <p:sldId id="289" r:id="rId3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AA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5"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63860C4-F4E8-46FC-BCED-AF295F96A877}" type="datetimeFigureOut">
              <a:rPr lang="cs-CZ" smtClean="0"/>
              <a:t>24.4.2024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95961DA-1947-466B-92AC-23BA7A7BA0CB}" type="slidenum">
              <a:rPr lang="cs-CZ" smtClean="0"/>
              <a:t>‹#›</a:t>
            </a:fld>
            <a:endParaRPr lang="cs-CZ"/>
          </a:p>
        </p:txBody>
      </p:sp>
    </p:spTree>
    <p:extLst>
      <p:ext uri="{BB962C8B-B14F-4D97-AF65-F5344CB8AC3E}">
        <p14:creationId xmlns:p14="http://schemas.microsoft.com/office/powerpoint/2010/main" val="50080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1E0F5D2-E60F-4240-8730-C81A3A58AAAF}"/>
              </a:ext>
            </a:extLst>
          </p:cNvPr>
          <p:cNvSpPr>
            <a:spLocks noGrp="1"/>
          </p:cNvSpPr>
          <p:nvPr>
            <p:ph type="title" hasCustomPrompt="1"/>
          </p:nvPr>
        </p:nvSpPr>
        <p:spPr>
          <a:xfrm>
            <a:off x="321014" y="365126"/>
            <a:ext cx="10116766" cy="646551"/>
          </a:xfrm>
        </p:spPr>
        <p:txBody>
          <a:bodyPr>
            <a:normAutofit/>
          </a:bodyPr>
          <a:lstStyle>
            <a:lvl1pPr>
              <a:defRPr sz="3200" b="1">
                <a:solidFill>
                  <a:srgbClr val="14AAE0"/>
                </a:solidFill>
              </a:defRPr>
            </a:lvl1pPr>
          </a:lstStyle>
          <a:p>
            <a:r>
              <a:rPr lang="cs-CZ" dirty="0"/>
              <a:t>Název </a:t>
            </a:r>
          </a:p>
        </p:txBody>
      </p:sp>
      <p:sp>
        <p:nvSpPr>
          <p:cNvPr id="3" name="Zástupný obsah 2">
            <a:extLst>
              <a:ext uri="{FF2B5EF4-FFF2-40B4-BE49-F238E27FC236}">
                <a16:creationId xmlns:a16="http://schemas.microsoft.com/office/drawing/2014/main" xmlns="" id="{C034DE3B-F17C-41E0-B68B-A3421995B1B4}"/>
              </a:ext>
            </a:extLst>
          </p:cNvPr>
          <p:cNvSpPr>
            <a:spLocks noGrp="1"/>
          </p:cNvSpPr>
          <p:nvPr>
            <p:ph idx="1" hasCustomPrompt="1"/>
          </p:nvPr>
        </p:nvSpPr>
        <p:spPr>
          <a:xfrm>
            <a:off x="321014" y="1011676"/>
            <a:ext cx="10116766" cy="5077839"/>
          </a:xfrm>
        </p:spPr>
        <p:txBody>
          <a:bodyPr>
            <a:noAutofit/>
          </a:bodyPr>
          <a:lstStyle>
            <a:lvl1pPr marL="360363" indent="-360363">
              <a:lnSpc>
                <a:spcPct val="113000"/>
              </a:lnSpc>
              <a:spcBef>
                <a:spcPts val="0"/>
              </a:spcBef>
              <a:spcAft>
                <a:spcPts val="600"/>
              </a:spcAft>
              <a:defRPr>
                <a:solidFill>
                  <a:srgbClr val="14AAE0"/>
                </a:solidFill>
              </a:defRPr>
            </a:lvl1pPr>
            <a:lvl2pPr marL="895350" indent="-534988">
              <a:buFont typeface="Wingdings" panose="05000000000000000000" pitchFamily="2" charset="2"/>
              <a:buChar char="Ø"/>
              <a:defRPr>
                <a:solidFill>
                  <a:schemeClr val="accent2"/>
                </a:solidFill>
              </a:defRPr>
            </a:lvl2pPr>
          </a:lstStyle>
          <a:p>
            <a:pPr lvl="0"/>
            <a:r>
              <a:rPr lang="cs-CZ" dirty="0"/>
              <a:t>První úroveň textu v seznamu</a:t>
            </a:r>
          </a:p>
          <a:p>
            <a:pPr lvl="1"/>
            <a:r>
              <a:rPr lang="cs-CZ" dirty="0"/>
              <a:t>Druhá úroveň</a:t>
            </a:r>
          </a:p>
        </p:txBody>
      </p:sp>
      <p:sp>
        <p:nvSpPr>
          <p:cNvPr id="5" name="Zástupný symbol pro zápatí 4">
            <a:extLst>
              <a:ext uri="{FF2B5EF4-FFF2-40B4-BE49-F238E27FC236}">
                <a16:creationId xmlns:a16="http://schemas.microsoft.com/office/drawing/2014/main" xmlns="" id="{1399161D-FE8E-4237-8748-280A29DCD0C5}"/>
              </a:ext>
            </a:extLst>
          </p:cNvPr>
          <p:cNvSpPr>
            <a:spLocks noGrp="1"/>
          </p:cNvSpPr>
          <p:nvPr>
            <p:ph type="ftr" sz="quarter" idx="11"/>
          </p:nvPr>
        </p:nvSpPr>
        <p:spPr/>
        <p:txBody>
          <a:bodyPr/>
          <a:lstStyle>
            <a:lvl1pPr>
              <a:defRPr>
                <a:solidFill>
                  <a:schemeClr val="tx1"/>
                </a:solidFill>
              </a:defRPr>
            </a:lvl1pPr>
          </a:lstStyle>
          <a:p>
            <a:r>
              <a:rPr lang="pl-PL" dirty="0"/>
              <a:t>Vyšší odborná škola České unie sportu s.r.o.</a:t>
            </a:r>
            <a:endParaRPr lang="cs-CZ" dirty="0"/>
          </a:p>
        </p:txBody>
      </p:sp>
      <p:sp>
        <p:nvSpPr>
          <p:cNvPr id="6" name="Zástupný symbol pro číslo snímku 5">
            <a:extLst>
              <a:ext uri="{FF2B5EF4-FFF2-40B4-BE49-F238E27FC236}">
                <a16:creationId xmlns:a16="http://schemas.microsoft.com/office/drawing/2014/main" xmlns="" id="{21912520-3974-485A-B44E-1A959BD28D55}"/>
              </a:ext>
            </a:extLst>
          </p:cNvPr>
          <p:cNvSpPr>
            <a:spLocks noGrp="1"/>
          </p:cNvSpPr>
          <p:nvPr>
            <p:ph type="sldNum" sz="quarter" idx="12"/>
          </p:nvPr>
        </p:nvSpPr>
        <p:spPr>
          <a:xfrm>
            <a:off x="9453077" y="6356349"/>
            <a:ext cx="634506" cy="365125"/>
          </a:xfrm>
        </p:spPr>
        <p:txBody>
          <a:bodyPr/>
          <a:lstStyle>
            <a:lvl1pPr>
              <a:defRPr sz="1400" b="1">
                <a:solidFill>
                  <a:schemeClr val="accent2"/>
                </a:solidFill>
              </a:defRPr>
            </a:lvl1pPr>
          </a:lstStyle>
          <a:p>
            <a:fld id="{1C382322-DC42-488A-832D-C71D8D5BD1B8}" type="slidenum">
              <a:rPr lang="cs-CZ" smtClean="0"/>
              <a:pPr/>
              <a:t>‹#›</a:t>
            </a:fld>
            <a:endParaRPr lang="cs-CZ" dirty="0"/>
          </a:p>
        </p:txBody>
      </p:sp>
      <p:pic>
        <p:nvPicPr>
          <p:cNvPr id="7" name="Obrázek 6">
            <a:extLst>
              <a:ext uri="{FF2B5EF4-FFF2-40B4-BE49-F238E27FC236}">
                <a16:creationId xmlns:a16="http://schemas.microsoft.com/office/drawing/2014/main" xmlns="" id="{4BD9321F-89B7-4CF8-A4E9-3451FC5D352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154381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3" name="Zástupný symbol pro datum 2">
            <a:extLst>
              <a:ext uri="{FF2B5EF4-FFF2-40B4-BE49-F238E27FC236}">
                <a16:creationId xmlns:a16="http://schemas.microsoft.com/office/drawing/2014/main" xmlns="" id="{CDF82AAD-B2B2-4197-99A5-AC024C7A90AB}"/>
              </a:ext>
            </a:extLst>
          </p:cNvPr>
          <p:cNvSpPr>
            <a:spLocks noGrp="1"/>
          </p:cNvSpPr>
          <p:nvPr>
            <p:ph type="dt" sz="half" idx="10"/>
          </p:nvPr>
        </p:nvSpPr>
        <p:spPr/>
        <p:txBody>
          <a:bodyPr/>
          <a:lstStyle/>
          <a:p>
            <a:fld id="{81CD3ADE-5DBE-4ECE-B901-015EB2A1F9ED}" type="datetimeFigureOut">
              <a:rPr lang="cs-CZ" smtClean="0"/>
              <a:t>24.4.2024</a:t>
            </a:fld>
            <a:endParaRPr lang="cs-CZ"/>
          </a:p>
        </p:txBody>
      </p:sp>
      <p:sp>
        <p:nvSpPr>
          <p:cNvPr id="4" name="Zástupný symbol pro zápatí 3">
            <a:extLst>
              <a:ext uri="{FF2B5EF4-FFF2-40B4-BE49-F238E27FC236}">
                <a16:creationId xmlns:a16="http://schemas.microsoft.com/office/drawing/2014/main" xmlns="" id="{1795410D-9448-4057-B2BC-1155AD1E875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3C3B7B6B-68BA-4C82-AA04-B50CDBF9AA59}"/>
              </a:ext>
            </a:extLst>
          </p:cNvPr>
          <p:cNvSpPr>
            <a:spLocks noGrp="1"/>
          </p:cNvSpPr>
          <p:nvPr>
            <p:ph type="sldNum" sz="quarter" idx="12"/>
          </p:nvPr>
        </p:nvSpPr>
        <p:spPr/>
        <p:txBody>
          <a:bodyPr/>
          <a:lstStyle/>
          <a:p>
            <a:fld id="{1C382322-DC42-488A-832D-C71D8D5BD1B8}" type="slidenum">
              <a:rPr lang="cs-CZ" smtClean="0"/>
              <a:t>‹#›</a:t>
            </a:fld>
            <a:endParaRPr lang="cs-CZ"/>
          </a:p>
        </p:txBody>
      </p:sp>
    </p:spTree>
    <p:extLst>
      <p:ext uri="{BB962C8B-B14F-4D97-AF65-F5344CB8AC3E}">
        <p14:creationId xmlns:p14="http://schemas.microsoft.com/office/powerpoint/2010/main" val="23000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sp>
        <p:nvSpPr>
          <p:cNvPr id="2" name="Nadpis 1">
            <a:extLst>
              <a:ext uri="{FF2B5EF4-FFF2-40B4-BE49-F238E27FC236}">
                <a16:creationId xmlns:a16="http://schemas.microsoft.com/office/drawing/2014/main" xmlns="" id="{7793E466-AAD0-4C40-93A9-A2CD1F16CCB3}"/>
              </a:ext>
            </a:extLst>
          </p:cNvPr>
          <p:cNvSpPr>
            <a:spLocks noGrp="1"/>
          </p:cNvSpPr>
          <p:nvPr>
            <p:ph type="title" hasCustomPrompt="1"/>
          </p:nvPr>
        </p:nvSpPr>
        <p:spPr>
          <a:xfrm>
            <a:off x="318051" y="365125"/>
            <a:ext cx="10068339" cy="720001"/>
          </a:xfrm>
        </p:spPr>
        <p:txBody>
          <a:bodyPr>
            <a:normAutofit/>
          </a:bodyPr>
          <a:lstStyle>
            <a:lvl1pPr>
              <a:defRPr sz="3200" b="1">
                <a:solidFill>
                  <a:srgbClr val="00B0F0"/>
                </a:solidFill>
              </a:defRPr>
            </a:lvl1pPr>
          </a:lstStyle>
          <a:p>
            <a:r>
              <a:rPr lang="cs-CZ" dirty="0"/>
              <a:t>Obsah</a:t>
            </a:r>
          </a:p>
        </p:txBody>
      </p:sp>
      <p:sp>
        <p:nvSpPr>
          <p:cNvPr id="7" name="Zástupný symbol obrázku 6">
            <a:extLst>
              <a:ext uri="{FF2B5EF4-FFF2-40B4-BE49-F238E27FC236}">
                <a16:creationId xmlns:a16="http://schemas.microsoft.com/office/drawing/2014/main" xmlns="" id="{36BAB30B-FD95-427E-AE1B-3C305AA7C85F}"/>
              </a:ext>
            </a:extLst>
          </p:cNvPr>
          <p:cNvSpPr>
            <a:spLocks noGrp="1"/>
          </p:cNvSpPr>
          <p:nvPr>
            <p:ph type="pic" sz="quarter" idx="13"/>
          </p:nvPr>
        </p:nvSpPr>
        <p:spPr>
          <a:xfrm>
            <a:off x="3921153" y="2752683"/>
            <a:ext cx="720000" cy="720000"/>
          </a:xfrm>
        </p:spPr>
        <p:txBody>
          <a:bodyPr>
            <a:normAutofit/>
          </a:bodyPr>
          <a:lstStyle>
            <a:lvl1pPr marL="0" indent="0" algn="ctr">
              <a:buNone/>
              <a:defRPr sz="800"/>
            </a:lvl1pPr>
          </a:lstStyle>
          <a:p>
            <a:endParaRPr lang="cs-CZ" dirty="0"/>
          </a:p>
        </p:txBody>
      </p:sp>
      <p:sp>
        <p:nvSpPr>
          <p:cNvPr id="9" name="Zástupný objekt grafu 8">
            <a:extLst>
              <a:ext uri="{FF2B5EF4-FFF2-40B4-BE49-F238E27FC236}">
                <a16:creationId xmlns:a16="http://schemas.microsoft.com/office/drawing/2014/main" xmlns="" id="{C3014CD4-D41E-4F53-AAD9-AE9DF30D7426}"/>
              </a:ext>
            </a:extLst>
          </p:cNvPr>
          <p:cNvSpPr>
            <a:spLocks noGrp="1"/>
          </p:cNvSpPr>
          <p:nvPr>
            <p:ph type="chart" sz="quarter" idx="14"/>
          </p:nvPr>
        </p:nvSpPr>
        <p:spPr>
          <a:xfrm>
            <a:off x="4607478" y="2752683"/>
            <a:ext cx="720000" cy="720000"/>
          </a:xfrm>
        </p:spPr>
        <p:txBody>
          <a:bodyPr>
            <a:normAutofit/>
          </a:bodyPr>
          <a:lstStyle>
            <a:lvl1pPr marL="0" indent="0" algn="ctr">
              <a:buNone/>
              <a:defRPr sz="800"/>
            </a:lvl1pPr>
          </a:lstStyle>
          <a:p>
            <a:endParaRPr lang="cs-CZ" dirty="0"/>
          </a:p>
        </p:txBody>
      </p:sp>
      <p:sp>
        <p:nvSpPr>
          <p:cNvPr id="11" name="Zástupný symbol pro tabulku 10">
            <a:extLst>
              <a:ext uri="{FF2B5EF4-FFF2-40B4-BE49-F238E27FC236}">
                <a16:creationId xmlns:a16="http://schemas.microsoft.com/office/drawing/2014/main" xmlns="" id="{3C3511DB-71AD-48A6-8214-A3C56BC30736}"/>
              </a:ext>
            </a:extLst>
          </p:cNvPr>
          <p:cNvSpPr>
            <a:spLocks noGrp="1"/>
          </p:cNvSpPr>
          <p:nvPr>
            <p:ph type="tbl" sz="quarter" idx="15"/>
          </p:nvPr>
        </p:nvSpPr>
        <p:spPr>
          <a:xfrm>
            <a:off x="5374323" y="2752683"/>
            <a:ext cx="720000" cy="720000"/>
          </a:xfrm>
        </p:spPr>
        <p:txBody>
          <a:bodyPr>
            <a:normAutofit/>
          </a:bodyPr>
          <a:lstStyle>
            <a:lvl1pPr marL="0" indent="0" algn="ctr">
              <a:buNone/>
              <a:defRPr sz="800"/>
            </a:lvl1pPr>
          </a:lstStyle>
          <a:p>
            <a:endParaRPr lang="cs-CZ" dirty="0"/>
          </a:p>
        </p:txBody>
      </p:sp>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122024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8" name="Zástupný symbol pro zápatí 4">
            <a:extLst>
              <a:ext uri="{FF2B5EF4-FFF2-40B4-BE49-F238E27FC236}">
                <a16:creationId xmlns:a16="http://schemas.microsoft.com/office/drawing/2014/main" xmlns="" id="{02DCD30B-43EC-49BF-BDF6-33058F88DAD3}"/>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pl-PL" dirty="0"/>
              <a:t>Vyšší odborná škola České unie sportu s.r.o.</a:t>
            </a:r>
            <a:endParaRPr lang="cs-CZ" dirty="0"/>
          </a:p>
        </p:txBody>
      </p:sp>
      <p:sp>
        <p:nvSpPr>
          <p:cNvPr id="9" name="Zástupný symbol pro číslo snímku 5">
            <a:extLst>
              <a:ext uri="{FF2B5EF4-FFF2-40B4-BE49-F238E27FC236}">
                <a16:creationId xmlns:a16="http://schemas.microsoft.com/office/drawing/2014/main" xmlns="" id="{2340C68E-1787-45EA-989E-28BD8D3CB6B3}"/>
              </a:ext>
            </a:extLst>
          </p:cNvPr>
          <p:cNvSpPr>
            <a:spLocks noGrp="1"/>
          </p:cNvSpPr>
          <p:nvPr>
            <p:ph type="sldNum" sz="quarter" idx="12"/>
          </p:nvPr>
        </p:nvSpPr>
        <p:spPr>
          <a:xfrm>
            <a:off x="9453077" y="6356349"/>
            <a:ext cx="634506" cy="365125"/>
          </a:xfrm>
        </p:spPr>
        <p:txBody>
          <a:bodyPr/>
          <a:lstStyle>
            <a:lvl1pPr>
              <a:defRPr sz="1400" b="1">
                <a:solidFill>
                  <a:schemeClr val="accent2"/>
                </a:solidFill>
              </a:defRPr>
            </a:lvl1pPr>
          </a:lstStyle>
          <a:p>
            <a:fld id="{1C382322-DC42-488A-832D-C71D8D5BD1B8}" type="slidenum">
              <a:rPr lang="cs-CZ" smtClean="0"/>
              <a:pPr/>
              <a:t>‹#›</a:t>
            </a:fld>
            <a:endParaRPr lang="cs-CZ" dirty="0"/>
          </a:p>
        </p:txBody>
      </p:sp>
      <p:pic>
        <p:nvPicPr>
          <p:cNvPr id="10" name="Obrázek 9">
            <a:extLst>
              <a:ext uri="{FF2B5EF4-FFF2-40B4-BE49-F238E27FC236}">
                <a16:creationId xmlns:a16="http://schemas.microsoft.com/office/drawing/2014/main" xmlns="" id="{4507818B-12EE-42F1-AD83-61F2C3FE89E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2206617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děkování - 2">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8" name="Nadpis 1">
            <a:extLst>
              <a:ext uri="{FF2B5EF4-FFF2-40B4-BE49-F238E27FC236}">
                <a16:creationId xmlns:a16="http://schemas.microsoft.com/office/drawing/2014/main" xmlns="" id="{71BB0C1C-9931-4F0C-AAEE-00702D555424}"/>
              </a:ext>
            </a:extLst>
          </p:cNvPr>
          <p:cNvSpPr txBox="1">
            <a:spLocks/>
          </p:cNvSpPr>
          <p:nvPr userDrawn="1"/>
        </p:nvSpPr>
        <p:spPr>
          <a:xfrm>
            <a:off x="370789" y="1297715"/>
            <a:ext cx="10065297" cy="7795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4400" b="1" dirty="0">
                <a:solidFill>
                  <a:schemeClr val="accent2"/>
                </a:solidFill>
              </a:rPr>
              <a:t>Děkuji za pozornost</a:t>
            </a:r>
          </a:p>
        </p:txBody>
      </p:sp>
      <p:sp>
        <p:nvSpPr>
          <p:cNvPr id="10" name="Veselý obličej 9">
            <a:extLst>
              <a:ext uri="{FF2B5EF4-FFF2-40B4-BE49-F238E27FC236}">
                <a16:creationId xmlns:a16="http://schemas.microsoft.com/office/drawing/2014/main" xmlns="" id="{94401020-E9AF-44B4-A939-9B75EE2DF1A4}"/>
              </a:ext>
            </a:extLst>
          </p:cNvPr>
          <p:cNvSpPr>
            <a:spLocks noChangeAspect="1"/>
          </p:cNvSpPr>
          <p:nvPr userDrawn="1"/>
        </p:nvSpPr>
        <p:spPr>
          <a:xfrm>
            <a:off x="4020907" y="2840360"/>
            <a:ext cx="2332759" cy="2209982"/>
          </a:xfrm>
          <a:prstGeom prst="smileyFace">
            <a:avLst/>
          </a:prstGeom>
          <a:solidFill>
            <a:srgbClr val="FFFF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6292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grpId="0" nodeType="afterEffect">
                                  <p:stCondLst>
                                    <p:cond delay="0"/>
                                  </p:stCondLst>
                                  <p:childTnLst>
                                    <p:animScale>
                                      <p:cBhvr>
                                        <p:cTn id="6" dur="2000" fill="hold"/>
                                        <p:tgtEl>
                                          <p:spTgt spid="10"/>
                                        </p:tgtEl>
                                      </p:cBhvr>
                                      <p:by x="150000" y="150000"/>
                                    </p:animScale>
                                  </p:childTnLst>
                                </p:cTn>
                              </p:par>
                            </p:childTnLst>
                          </p:cTn>
                        </p:par>
                        <p:par>
                          <p:cTn id="7" fill="hold">
                            <p:stCondLst>
                              <p:cond delay="4000"/>
                            </p:stCondLst>
                            <p:childTnLst>
                              <p:par>
                                <p:cTn id="8" presetID="10" presetClass="entr" presetSubtype="0" fill="hold" grpId="1"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oděkování - 1">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8" name="Nadpis 1">
            <a:extLst>
              <a:ext uri="{FF2B5EF4-FFF2-40B4-BE49-F238E27FC236}">
                <a16:creationId xmlns:a16="http://schemas.microsoft.com/office/drawing/2014/main" xmlns="" id="{71BB0C1C-9931-4F0C-AAEE-00702D555424}"/>
              </a:ext>
            </a:extLst>
          </p:cNvPr>
          <p:cNvSpPr txBox="1">
            <a:spLocks/>
          </p:cNvSpPr>
          <p:nvPr userDrawn="1"/>
        </p:nvSpPr>
        <p:spPr>
          <a:xfrm>
            <a:off x="370789" y="1297715"/>
            <a:ext cx="10065297" cy="7795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4400" b="1" dirty="0">
                <a:solidFill>
                  <a:schemeClr val="accent2"/>
                </a:solidFill>
              </a:rPr>
              <a:t>Děkuji za pozornost</a:t>
            </a:r>
          </a:p>
        </p:txBody>
      </p:sp>
    </p:spTree>
    <p:extLst>
      <p:ext uri="{BB962C8B-B14F-4D97-AF65-F5344CB8AC3E}">
        <p14:creationId xmlns:p14="http://schemas.microsoft.com/office/powerpoint/2010/main" val="227533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stávka - 1">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pic>
        <p:nvPicPr>
          <p:cNvPr id="5" name="Obrázek 4" descr="coffee-break.jpg">
            <a:extLst>
              <a:ext uri="{FF2B5EF4-FFF2-40B4-BE49-F238E27FC236}">
                <a16:creationId xmlns:a16="http://schemas.microsoft.com/office/drawing/2014/main" xmlns="" id="{F5EF287A-4312-43E8-B9CE-606EE21603C7}"/>
              </a:ext>
            </a:extLst>
          </p:cNvPr>
          <p:cNvPicPr>
            <a:picLocks noChangeAspect="1"/>
          </p:cNvPicPr>
          <p:nvPr userDrawn="1"/>
        </p:nvPicPr>
        <p:blipFill>
          <a:blip r:embed="rId3" cstate="print"/>
          <a:stretch>
            <a:fillRect/>
          </a:stretch>
        </p:blipFill>
        <p:spPr>
          <a:xfrm>
            <a:off x="2744186" y="883794"/>
            <a:ext cx="5004791" cy="4104456"/>
          </a:xfrm>
          <a:prstGeom prst="rect">
            <a:avLst/>
          </a:prstGeom>
        </p:spPr>
      </p:pic>
    </p:spTree>
    <p:extLst>
      <p:ext uri="{BB962C8B-B14F-4D97-AF65-F5344CB8AC3E}">
        <p14:creationId xmlns:p14="http://schemas.microsoft.com/office/powerpoint/2010/main" val="33845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nodeType="after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řestávka - 2">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xmlns="" id="{EB0D61DD-EEC6-4F8F-865C-3D2D3B35FEF0}"/>
              </a:ext>
            </a:extLst>
          </p:cNvPr>
          <p:cNvSpPr>
            <a:spLocks/>
          </p:cNvSpPr>
          <p:nvPr userDrawn="1"/>
        </p:nvSpPr>
        <p:spPr>
          <a:xfrm>
            <a:off x="377951" y="712664"/>
            <a:ext cx="10070593" cy="5127304"/>
          </a:xfrm>
          <a:custGeom>
            <a:avLst/>
            <a:gdLst/>
            <a:ahLst/>
            <a:cxnLst/>
            <a:rect l="l" t="t" r="r" b="b"/>
            <a:pathLst>
              <a:path w="7236459" h="5000625">
                <a:moveTo>
                  <a:pt x="0" y="5000383"/>
                </a:moveTo>
                <a:lnTo>
                  <a:pt x="7236002" y="5000383"/>
                </a:lnTo>
                <a:lnTo>
                  <a:pt x="7236002" y="0"/>
                </a:lnTo>
                <a:lnTo>
                  <a:pt x="0" y="0"/>
                </a:lnTo>
                <a:lnTo>
                  <a:pt x="0" y="5000383"/>
                </a:lnTo>
                <a:close/>
              </a:path>
            </a:pathLst>
          </a:custGeom>
          <a:solidFill>
            <a:schemeClr val="accent2"/>
          </a:solidFill>
        </p:spPr>
        <p:txBody>
          <a:bodyPr wrap="square" lIns="0" tIns="0" rIns="0" bIns="0" rtlCol="0"/>
          <a:lstStyle/>
          <a:p>
            <a:endParaRPr/>
          </a:p>
        </p:txBody>
      </p:sp>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7" name="Obdélník 6">
            <a:extLst>
              <a:ext uri="{FF2B5EF4-FFF2-40B4-BE49-F238E27FC236}">
                <a16:creationId xmlns:a16="http://schemas.microsoft.com/office/drawing/2014/main" xmlns="" id="{3931EEBA-5F8A-4AF9-9CB8-E11FA8F758A5}"/>
              </a:ext>
            </a:extLst>
          </p:cNvPr>
          <p:cNvSpPr/>
          <p:nvPr userDrawn="1"/>
        </p:nvSpPr>
        <p:spPr>
          <a:xfrm>
            <a:off x="3788894" y="2721969"/>
            <a:ext cx="3891064" cy="830997"/>
          </a:xfrm>
          <a:prstGeom prst="rect">
            <a:avLst/>
          </a:prstGeom>
        </p:spPr>
        <p:txBody>
          <a:bodyPr wrap="square">
            <a:spAutoFit/>
          </a:bodyPr>
          <a:lstStyle/>
          <a:p>
            <a:pPr algn="ctr"/>
            <a:r>
              <a:rPr lang="cs-CZ" sz="4800" b="1" spc="-150" dirty="0">
                <a:solidFill>
                  <a:schemeClr val="bg1"/>
                </a:solidFill>
                <a:latin typeface="Tahoma" panose="020B0604030504040204" pitchFamily="34" charset="0"/>
                <a:ea typeface="Tahoma" panose="020B0604030504040204" pitchFamily="34" charset="0"/>
                <a:cs typeface="Tahoma" panose="020B0604030504040204" pitchFamily="34" charset="0"/>
              </a:rPr>
              <a:t>Přestávka</a:t>
            </a:r>
            <a:endParaRPr lang="cs-CZ"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594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kuse">
    <p:spTree>
      <p:nvGrpSpPr>
        <p:cNvPr id="1" name=""/>
        <p:cNvGrpSpPr/>
        <p:nvPr/>
      </p:nvGrpSpPr>
      <p:grpSpPr>
        <a:xfrm>
          <a:off x="0" y="0"/>
          <a:ext cx="0" cy="0"/>
          <a:chOff x="0" y="0"/>
          <a:chExt cx="0" cy="0"/>
        </a:xfrm>
      </p:grpSpPr>
      <p:pic>
        <p:nvPicPr>
          <p:cNvPr id="13" name="Obrázek 12">
            <a:extLst>
              <a:ext uri="{FF2B5EF4-FFF2-40B4-BE49-F238E27FC236}">
                <a16:creationId xmlns:a16="http://schemas.microsoft.com/office/drawing/2014/main" xmlns=""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a16="http://schemas.microsoft.com/office/drawing/2014/main" xmlns=""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9" name="object 2">
            <a:extLst>
              <a:ext uri="{FF2B5EF4-FFF2-40B4-BE49-F238E27FC236}">
                <a16:creationId xmlns:a16="http://schemas.microsoft.com/office/drawing/2014/main" xmlns="" id="{4FB8A2FF-323F-41F1-8D65-C796003193D0}"/>
              </a:ext>
            </a:extLst>
          </p:cNvPr>
          <p:cNvSpPr>
            <a:spLocks/>
          </p:cNvSpPr>
          <p:nvPr userDrawn="1"/>
        </p:nvSpPr>
        <p:spPr>
          <a:xfrm>
            <a:off x="377951" y="712664"/>
            <a:ext cx="10070593" cy="5127304"/>
          </a:xfrm>
          <a:custGeom>
            <a:avLst/>
            <a:gdLst/>
            <a:ahLst/>
            <a:cxnLst/>
            <a:rect l="l" t="t" r="r" b="b"/>
            <a:pathLst>
              <a:path w="7236459" h="5000625">
                <a:moveTo>
                  <a:pt x="0" y="5000383"/>
                </a:moveTo>
                <a:lnTo>
                  <a:pt x="7236002" y="5000383"/>
                </a:lnTo>
                <a:lnTo>
                  <a:pt x="7236002" y="0"/>
                </a:lnTo>
                <a:lnTo>
                  <a:pt x="0" y="0"/>
                </a:lnTo>
                <a:lnTo>
                  <a:pt x="0" y="5000383"/>
                </a:lnTo>
                <a:close/>
              </a:path>
            </a:pathLst>
          </a:custGeom>
          <a:solidFill>
            <a:srgbClr val="14AAE0"/>
          </a:solidFill>
        </p:spPr>
        <p:txBody>
          <a:bodyPr wrap="square" lIns="0" tIns="0" rIns="0" bIns="0" rtlCol="0"/>
          <a:lstStyle/>
          <a:p>
            <a:endParaRPr/>
          </a:p>
        </p:txBody>
      </p:sp>
      <p:sp>
        <p:nvSpPr>
          <p:cNvPr id="10" name="Obdélník 9">
            <a:extLst>
              <a:ext uri="{FF2B5EF4-FFF2-40B4-BE49-F238E27FC236}">
                <a16:creationId xmlns:a16="http://schemas.microsoft.com/office/drawing/2014/main" xmlns="" id="{4C0EDB7A-AC59-4947-ADD1-C7BAF29E3501}"/>
              </a:ext>
            </a:extLst>
          </p:cNvPr>
          <p:cNvSpPr/>
          <p:nvPr userDrawn="1"/>
        </p:nvSpPr>
        <p:spPr>
          <a:xfrm>
            <a:off x="3788894" y="2721969"/>
            <a:ext cx="3891064" cy="830997"/>
          </a:xfrm>
          <a:prstGeom prst="rect">
            <a:avLst/>
          </a:prstGeom>
        </p:spPr>
        <p:txBody>
          <a:bodyPr wrap="square">
            <a:spAutoFit/>
          </a:bodyPr>
          <a:lstStyle/>
          <a:p>
            <a:pPr algn="ctr"/>
            <a:r>
              <a:rPr lang="cs-CZ" sz="4800" b="1" spc="-150" dirty="0">
                <a:solidFill>
                  <a:schemeClr val="bg1"/>
                </a:solidFill>
                <a:latin typeface="Tahoma" panose="020B0604030504040204" pitchFamily="34" charset="0"/>
                <a:ea typeface="Tahoma" panose="020B0604030504040204" pitchFamily="34" charset="0"/>
                <a:cs typeface="Tahoma" panose="020B0604030504040204" pitchFamily="34" charset="0"/>
              </a:rPr>
              <a:t>Diskuse</a:t>
            </a:r>
            <a:endParaRPr lang="cs-CZ"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804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EF30260-5A00-4738-9AAA-6EF4B0B4D19B}"/>
              </a:ext>
            </a:extLst>
          </p:cNvPr>
          <p:cNvSpPr>
            <a:spLocks noGrp="1"/>
          </p:cNvSpPr>
          <p:nvPr>
            <p:ph type="ctrTitle" hasCustomPrompt="1"/>
          </p:nvPr>
        </p:nvSpPr>
        <p:spPr>
          <a:xfrm>
            <a:off x="415047" y="1663430"/>
            <a:ext cx="10022732" cy="825128"/>
          </a:xfrm>
        </p:spPr>
        <p:txBody>
          <a:bodyPr anchor="b">
            <a:noAutofit/>
          </a:bodyPr>
          <a:lstStyle>
            <a:lvl1pPr algn="ctr">
              <a:defRPr sz="4000" b="1">
                <a:solidFill>
                  <a:srgbClr val="14AAE0"/>
                </a:solidFill>
              </a:defRPr>
            </a:lvl1pPr>
          </a:lstStyle>
          <a:p>
            <a:r>
              <a:rPr lang="cs-CZ" dirty="0"/>
              <a:t>Název prezentace</a:t>
            </a:r>
          </a:p>
        </p:txBody>
      </p:sp>
      <p:sp>
        <p:nvSpPr>
          <p:cNvPr id="3" name="Podnadpis 2">
            <a:extLst>
              <a:ext uri="{FF2B5EF4-FFF2-40B4-BE49-F238E27FC236}">
                <a16:creationId xmlns:a16="http://schemas.microsoft.com/office/drawing/2014/main" xmlns="" id="{5D44B338-1811-4028-8ACB-4AD36CCC0A5C}"/>
              </a:ext>
            </a:extLst>
          </p:cNvPr>
          <p:cNvSpPr>
            <a:spLocks noGrp="1"/>
          </p:cNvSpPr>
          <p:nvPr>
            <p:ph type="subTitle" idx="1" hasCustomPrompt="1"/>
          </p:nvPr>
        </p:nvSpPr>
        <p:spPr>
          <a:xfrm>
            <a:off x="337225" y="5749047"/>
            <a:ext cx="3446835" cy="452335"/>
          </a:xfrm>
        </p:spPr>
        <p:txBody>
          <a:bodyPr>
            <a:normAutofit/>
          </a:bodyPr>
          <a:lstStyle>
            <a:lvl1pPr marL="0" indent="0" algn="l">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Autor prezentace</a:t>
            </a:r>
          </a:p>
        </p:txBody>
      </p:sp>
      <p:pic>
        <p:nvPicPr>
          <p:cNvPr id="7" name="Obrázek 6">
            <a:extLst>
              <a:ext uri="{FF2B5EF4-FFF2-40B4-BE49-F238E27FC236}">
                <a16:creationId xmlns:a16="http://schemas.microsoft.com/office/drawing/2014/main" xmlns="" id="{F8148666-F09A-4DB6-B39A-F4BEC79A212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pic>
        <p:nvPicPr>
          <p:cNvPr id="8" name="Obrázek 7">
            <a:extLst>
              <a:ext uri="{FF2B5EF4-FFF2-40B4-BE49-F238E27FC236}">
                <a16:creationId xmlns:a16="http://schemas.microsoft.com/office/drawing/2014/main" xmlns="" id="{DEA2B0B5-E694-49ED-B93C-104D41A3862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spTree>
    <p:extLst>
      <p:ext uri="{BB962C8B-B14F-4D97-AF65-F5344CB8AC3E}">
        <p14:creationId xmlns:p14="http://schemas.microsoft.com/office/powerpoint/2010/main" val="71936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87819C44-073B-43AF-82B4-50666B44D0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99EC236D-01B7-4829-834E-3DD13B3D5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FF4B5E48-9DF6-4A93-976D-954F4257D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D3ADE-5DBE-4ECE-B901-015EB2A1F9ED}" type="datetimeFigureOut">
              <a:rPr lang="cs-CZ" smtClean="0"/>
              <a:t>24.4.2024</a:t>
            </a:fld>
            <a:endParaRPr lang="cs-CZ"/>
          </a:p>
        </p:txBody>
      </p:sp>
      <p:sp>
        <p:nvSpPr>
          <p:cNvPr id="5" name="Zástupný symbol pro zápatí 4">
            <a:extLst>
              <a:ext uri="{FF2B5EF4-FFF2-40B4-BE49-F238E27FC236}">
                <a16:creationId xmlns:a16="http://schemas.microsoft.com/office/drawing/2014/main" xmlns="" id="{D1A0D9BC-5562-4B5E-9F06-DC00BFE05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728CF744-1ADF-4783-BAAD-DC00651BA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82322-DC42-488A-832D-C71D8D5BD1B8}" type="slidenum">
              <a:rPr lang="cs-CZ" smtClean="0"/>
              <a:t>‹#›</a:t>
            </a:fld>
            <a:endParaRPr lang="cs-CZ"/>
          </a:p>
        </p:txBody>
      </p:sp>
    </p:spTree>
    <p:extLst>
      <p:ext uri="{BB962C8B-B14F-4D97-AF65-F5344CB8AC3E}">
        <p14:creationId xmlns:p14="http://schemas.microsoft.com/office/powerpoint/2010/main" val="3996653004"/>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7" r:id="rId4"/>
    <p:sldLayoutId id="2147483658" r:id="rId5"/>
    <p:sldLayoutId id="2147483659" r:id="rId6"/>
    <p:sldLayoutId id="2147483660" r:id="rId7"/>
    <p:sldLayoutId id="2147483661" r:id="rId8"/>
    <p:sldLayoutId id="2147483649" r:id="rId9"/>
    <p:sldLayoutId id="214748365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4E03203-6A3D-4B1A-8228-47249549F5F3}"/>
              </a:ext>
            </a:extLst>
          </p:cNvPr>
          <p:cNvSpPr>
            <a:spLocks noGrp="1"/>
          </p:cNvSpPr>
          <p:nvPr>
            <p:ph type="ctrTitle"/>
          </p:nvPr>
        </p:nvSpPr>
        <p:spPr>
          <a:xfrm>
            <a:off x="415047" y="1161288"/>
            <a:ext cx="10022732" cy="1327270"/>
          </a:xfrm>
        </p:spPr>
        <p:txBody>
          <a:bodyPr/>
          <a:lstStyle/>
          <a:p>
            <a:r>
              <a:rPr lang="cs-CZ" dirty="0"/>
              <a:t>Právní regulace dopingu</a:t>
            </a:r>
          </a:p>
        </p:txBody>
      </p:sp>
      <p:sp>
        <p:nvSpPr>
          <p:cNvPr id="3" name="Podnadpis 2">
            <a:extLst>
              <a:ext uri="{FF2B5EF4-FFF2-40B4-BE49-F238E27FC236}">
                <a16:creationId xmlns:a16="http://schemas.microsoft.com/office/drawing/2014/main" xmlns="" id="{1788DF73-DFAB-4560-B3D1-AA952BC1C7B6}"/>
              </a:ext>
            </a:extLst>
          </p:cNvPr>
          <p:cNvSpPr>
            <a:spLocks noGrp="1"/>
          </p:cNvSpPr>
          <p:nvPr>
            <p:ph type="subTitle" idx="1"/>
          </p:nvPr>
        </p:nvSpPr>
        <p:spPr/>
        <p:txBody>
          <a:bodyPr>
            <a:normAutofit fontScale="92500"/>
          </a:bodyPr>
          <a:lstStyle/>
          <a:p>
            <a:r>
              <a:rPr lang="cs-CZ" dirty="0"/>
              <a:t>Mgr. Gabriela Petrusová, LL.M.</a:t>
            </a:r>
          </a:p>
        </p:txBody>
      </p:sp>
    </p:spTree>
    <p:extLst>
      <p:ext uri="{BB962C8B-B14F-4D97-AF65-F5344CB8AC3E}">
        <p14:creationId xmlns:p14="http://schemas.microsoft.com/office/powerpoint/2010/main" val="117730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2.2. Použití nebo pokus o použití zakázané látky nebo metody:</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591056"/>
            <a:ext cx="10116766" cy="4745736"/>
          </a:xfrm>
        </p:spPr>
        <p:txBody>
          <a:bodyPr/>
          <a:lstStyle/>
          <a:p>
            <a:pPr algn="just">
              <a:lnSpc>
                <a:spcPct val="100000"/>
              </a:lnSpc>
              <a:spcAft>
                <a:spcPts val="0"/>
              </a:spcAft>
            </a:pPr>
            <a:r>
              <a:rPr lang="cs-CZ" sz="2400" dirty="0"/>
              <a:t>případné porušení antidopingového pravidla tímto způsobem je založeno na tom, že je osobní odpovědností sportovce zajistit, aby se žádná zakázaná látka jakýmkoli způsobem nedostala do jeho těla a aby </a:t>
            </a:r>
            <a:r>
              <a:rPr lang="cs-CZ" sz="2400" dirty="0" smtClean="0"/>
              <a:t>nebyla v souvislosti s ním </a:t>
            </a:r>
            <a:r>
              <a:rPr lang="cs-CZ" sz="2400" dirty="0"/>
              <a:t>užita žádná zakázaná metoda; tj. dopadá především na případy, kdy ještě nedošlo k porušení pravidla v čl. 2.1. – přítomnost zakázané látky </a:t>
            </a:r>
          </a:p>
          <a:p>
            <a:pPr marL="0" indent="0" algn="just">
              <a:lnSpc>
                <a:spcPct val="100000"/>
              </a:lnSpc>
              <a:spcAft>
                <a:spcPts val="0"/>
              </a:spcAft>
              <a:buNone/>
            </a:pPr>
            <a:endParaRPr lang="cs-CZ" sz="2400" dirty="0"/>
          </a:p>
          <a:p>
            <a:pPr algn="just">
              <a:lnSpc>
                <a:spcPct val="100000"/>
              </a:lnSpc>
              <a:spcAft>
                <a:spcPts val="0"/>
              </a:spcAft>
            </a:pPr>
            <a:r>
              <a:rPr lang="cs-CZ" sz="2400" dirty="0"/>
              <a:t>úspěch/neúspěch použití zakázané látky či metody nehraje roli – trestá se i pokus (např. sportovec je přistižen, když si připravuje injekci se zakázanou látkou) </a:t>
            </a:r>
          </a:p>
          <a:p>
            <a:pPr marL="0" indent="0" algn="just">
              <a:lnSpc>
                <a:spcPct val="100000"/>
              </a:lnSpc>
              <a:spcAft>
                <a:spcPts val="0"/>
              </a:spcAft>
              <a:buNone/>
            </a:pPr>
            <a:endParaRPr lang="cs-CZ" sz="2400" dirty="0"/>
          </a:p>
          <a:p>
            <a:pPr algn="just">
              <a:lnSpc>
                <a:spcPct val="100000"/>
              </a:lnSpc>
              <a:spcAft>
                <a:spcPts val="0"/>
              </a:spcAft>
            </a:pPr>
            <a:r>
              <a:rPr lang="cs-CZ" sz="2400" dirty="0"/>
              <a:t>porušení pravidla může být zjištěno pomocí jakýchkoli spolehlivých prostředků, jako např.: doznání sportovce, výpovědi svědků, údaji shromážděnými v tzv. „Biologickém pasu sportovce“ </a:t>
            </a:r>
            <a:endParaRPr lang="cs-CZ" altLang="cs-CZ" sz="2400" dirty="0"/>
          </a:p>
        </p:txBody>
      </p:sp>
    </p:spTree>
    <p:extLst>
      <p:ext uri="{BB962C8B-B14F-4D97-AF65-F5344CB8AC3E}">
        <p14:creationId xmlns:p14="http://schemas.microsoft.com/office/powerpoint/2010/main" val="275714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u="sng" dirty="0"/>
              <a:t>Biologický pas sportovce: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188720"/>
            <a:ext cx="10116766" cy="5148072"/>
          </a:xfrm>
        </p:spPr>
        <p:txBody>
          <a:bodyPr/>
          <a:lstStyle/>
          <a:p>
            <a:pPr marL="0" indent="0" algn="just">
              <a:lnSpc>
                <a:spcPct val="100000"/>
              </a:lnSpc>
              <a:spcAft>
                <a:spcPts val="0"/>
              </a:spcAft>
              <a:buNone/>
            </a:pPr>
            <a:r>
              <a:rPr lang="cs-CZ" dirty="0"/>
              <a:t>= dlouhodobé sledování biologických ukazatelů u sportovce v jeho krvi a stanovení rozmezí, ve kterém by se tyto hodnoty měly pohybovat při normálním zdravotním stavu sportovce</a:t>
            </a:r>
          </a:p>
          <a:p>
            <a:pPr marL="0" indent="0" algn="just">
              <a:lnSpc>
                <a:spcPct val="100000"/>
              </a:lnSpc>
              <a:spcAft>
                <a:spcPts val="0"/>
              </a:spcAft>
              <a:buNone/>
            </a:pPr>
            <a:endParaRPr lang="cs-CZ" dirty="0"/>
          </a:p>
          <a:p>
            <a:pPr algn="just">
              <a:lnSpc>
                <a:spcPct val="100000"/>
              </a:lnSpc>
              <a:spcAft>
                <a:spcPts val="0"/>
              </a:spcAft>
            </a:pPr>
            <a:r>
              <a:rPr lang="cs-CZ" dirty="0"/>
              <a:t>při vybočení ze stanoveného rozmezí (překročení základních hodnot), ale také při neobvyklých výkyvech jsou hodnoty podrobeny dalšímu zkoumání</a:t>
            </a:r>
          </a:p>
          <a:p>
            <a:pPr marL="0" indent="0" algn="just">
              <a:lnSpc>
                <a:spcPct val="100000"/>
              </a:lnSpc>
              <a:spcAft>
                <a:spcPts val="0"/>
              </a:spcAft>
              <a:buNone/>
            </a:pPr>
            <a:endParaRPr lang="cs-CZ" dirty="0"/>
          </a:p>
          <a:p>
            <a:pPr algn="just">
              <a:lnSpc>
                <a:spcPct val="100000"/>
              </a:lnSpc>
              <a:spcAft>
                <a:spcPts val="0"/>
              </a:spcAft>
            </a:pPr>
            <a:r>
              <a:rPr lang="cs-CZ" dirty="0"/>
              <a:t>pokud je překročení základních hodnot potvrzeno, má se za to, že sportovec na 99,9 % porušil antidopingové pravidlo</a:t>
            </a:r>
            <a:endParaRPr lang="cs-CZ" altLang="cs-CZ" dirty="0"/>
          </a:p>
        </p:txBody>
      </p:sp>
    </p:spTree>
    <p:extLst>
      <p:ext uri="{BB962C8B-B14F-4D97-AF65-F5344CB8AC3E}">
        <p14:creationId xmlns:p14="http://schemas.microsoft.com/office/powerpoint/2010/main" val="988844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2.3. Vyhýbání se, odmítnutí nebo nedostavení se k odběru vzorků</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591056"/>
            <a:ext cx="10116766" cy="4745736"/>
          </a:xfrm>
        </p:spPr>
        <p:txBody>
          <a:bodyPr/>
          <a:lstStyle/>
          <a:p>
            <a:pPr algn="just">
              <a:lnSpc>
                <a:spcPct val="100000"/>
              </a:lnSpc>
              <a:spcAft>
                <a:spcPts val="0"/>
              </a:spcAft>
            </a:pPr>
            <a:r>
              <a:rPr lang="cs-CZ" dirty="0"/>
              <a:t>jde o takové jednání, pro které nemá sportovec přesvědčivé zdůvodnění (např. závažná nemoc)</a:t>
            </a:r>
          </a:p>
          <a:p>
            <a:pPr marL="0" indent="0" algn="just">
              <a:lnSpc>
                <a:spcPct val="100000"/>
              </a:lnSpc>
              <a:spcAft>
                <a:spcPts val="0"/>
              </a:spcAft>
              <a:buNone/>
            </a:pPr>
            <a:endParaRPr lang="cs-CZ" dirty="0"/>
          </a:p>
          <a:p>
            <a:pPr algn="just">
              <a:lnSpc>
                <a:spcPct val="100000"/>
              </a:lnSpc>
              <a:spcAft>
                <a:spcPts val="0"/>
              </a:spcAft>
            </a:pPr>
            <a:r>
              <a:rPr lang="cs-CZ" dirty="0"/>
              <a:t>nedostavení se k odběru může spočívat v úmyslném či nedbalostním chování sportovce </a:t>
            </a:r>
          </a:p>
          <a:p>
            <a:pPr marL="0" indent="0" algn="just">
              <a:lnSpc>
                <a:spcPct val="100000"/>
              </a:lnSpc>
              <a:spcAft>
                <a:spcPts val="0"/>
              </a:spcAft>
              <a:buNone/>
            </a:pPr>
            <a:endParaRPr lang="cs-CZ" dirty="0"/>
          </a:p>
          <a:p>
            <a:pPr algn="just">
              <a:lnSpc>
                <a:spcPct val="100000"/>
              </a:lnSpc>
              <a:spcAft>
                <a:spcPts val="0"/>
              </a:spcAft>
            </a:pPr>
            <a:r>
              <a:rPr lang="cs-CZ" dirty="0"/>
              <a:t>vyhýbání se či odmítnutí spočívá v úmyslném jednání sportovce</a:t>
            </a:r>
            <a:endParaRPr lang="cs-CZ" altLang="cs-CZ" dirty="0"/>
          </a:p>
        </p:txBody>
      </p:sp>
    </p:spTree>
    <p:extLst>
      <p:ext uri="{BB962C8B-B14F-4D97-AF65-F5344CB8AC3E}">
        <p14:creationId xmlns:p14="http://schemas.microsoft.com/office/powerpoint/2010/main" val="94826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2.4. Porušení povinnosti informovat o místě pobytu</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591056"/>
            <a:ext cx="10116766" cy="4745736"/>
          </a:xfrm>
        </p:spPr>
        <p:txBody>
          <a:bodyPr/>
          <a:lstStyle/>
          <a:p>
            <a:pPr algn="just">
              <a:lnSpc>
                <a:spcPct val="100000"/>
              </a:lnSpc>
              <a:spcAft>
                <a:spcPts val="0"/>
              </a:spcAft>
            </a:pPr>
            <a:r>
              <a:rPr lang="cs-CZ" dirty="0"/>
              <a:t>porušení antidopingového pravidla tímto způsobem se dopustí sportovec, u kterého dojde k jakékoli kombinaci </a:t>
            </a:r>
            <a:r>
              <a:rPr lang="cs-CZ" dirty="0"/>
              <a:t>3 </a:t>
            </a:r>
            <a:r>
              <a:rPr lang="cs-CZ" dirty="0" smtClean="0"/>
              <a:t>skutečností během </a:t>
            </a:r>
            <a:r>
              <a:rPr lang="cs-CZ" dirty="0"/>
              <a:t>období 12 měsíců (tj. po uplynutí 12 měsíců od posledního porušení by se začalo „počítat nanovo</a:t>
            </a:r>
            <a:r>
              <a:rPr lang="cs-CZ" dirty="0" smtClean="0"/>
              <a:t>“), </a:t>
            </a:r>
            <a:r>
              <a:rPr lang="cs-CZ" dirty="0" smtClean="0"/>
              <a:t>a to:</a:t>
            </a:r>
          </a:p>
          <a:p>
            <a:pPr algn="just">
              <a:lnSpc>
                <a:spcPct val="100000"/>
              </a:lnSpc>
              <a:spcAft>
                <a:spcPts val="0"/>
              </a:spcAft>
              <a:buFontTx/>
              <a:buChar char="-"/>
            </a:pPr>
            <a:r>
              <a:rPr lang="cs-CZ" dirty="0" smtClean="0"/>
              <a:t>n</a:t>
            </a:r>
            <a:r>
              <a:rPr lang="cs-CZ" dirty="0" smtClean="0"/>
              <a:t>ezastižení sportovce na jím </a:t>
            </a:r>
            <a:r>
              <a:rPr lang="cs-CZ" dirty="0"/>
              <a:t>sděleném místě pobytu (pro účely testování) </a:t>
            </a:r>
            <a:endParaRPr lang="cs-CZ" dirty="0" smtClean="0"/>
          </a:p>
          <a:p>
            <a:pPr algn="just">
              <a:lnSpc>
                <a:spcPct val="100000"/>
              </a:lnSpc>
              <a:spcAft>
                <a:spcPts val="0"/>
              </a:spcAft>
              <a:buFontTx/>
              <a:buChar char="-"/>
            </a:pPr>
            <a:r>
              <a:rPr lang="cs-CZ" dirty="0" smtClean="0"/>
              <a:t>a/nebo </a:t>
            </a:r>
            <a:r>
              <a:rPr lang="cs-CZ" dirty="0"/>
              <a:t>neposkytnutí informací o místě </a:t>
            </a:r>
            <a:r>
              <a:rPr lang="cs-CZ" dirty="0" smtClean="0"/>
              <a:t>pobytu</a:t>
            </a:r>
            <a:endParaRPr lang="cs-CZ" dirty="0"/>
          </a:p>
          <a:p>
            <a:pPr algn="just">
              <a:lnSpc>
                <a:spcPct val="100000"/>
              </a:lnSpc>
              <a:spcAft>
                <a:spcPts val="0"/>
              </a:spcAft>
            </a:pPr>
            <a:r>
              <a:rPr lang="cs-CZ" dirty="0"/>
              <a:t>musí se jednat o sportovce, který je zařazen do tzv. registru pro mimosoutěžní testování (např. z důvodu účasti ve vrcholné sportovní soutěži na mezinárodní úrovni)</a:t>
            </a:r>
          </a:p>
          <a:p>
            <a:pPr algn="just">
              <a:lnSpc>
                <a:spcPct val="100000"/>
              </a:lnSpc>
              <a:spcAft>
                <a:spcPts val="0"/>
              </a:spcAft>
            </a:pPr>
            <a:endParaRPr lang="cs-CZ" dirty="0"/>
          </a:p>
        </p:txBody>
      </p:sp>
    </p:spTree>
    <p:extLst>
      <p:ext uri="{BB962C8B-B14F-4D97-AF65-F5344CB8AC3E}">
        <p14:creationId xmlns:p14="http://schemas.microsoft.com/office/powerpoint/2010/main" val="175430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2.5. Podvádění nebo pokus o podvádění</a:t>
            </a:r>
            <a:br>
              <a:rPr lang="cs-CZ" u="sng" dirty="0"/>
            </a:br>
            <a:r>
              <a:rPr lang="cs-CZ" u="sng" dirty="0"/>
              <a:t>v průběhu kterékoli části dopingové kontroly</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591056"/>
            <a:ext cx="10116766" cy="4745736"/>
          </a:xfrm>
        </p:spPr>
        <p:txBody>
          <a:bodyPr/>
          <a:lstStyle/>
          <a:p>
            <a:pPr algn="just">
              <a:lnSpc>
                <a:spcPct val="100000"/>
              </a:lnSpc>
              <a:spcAft>
                <a:spcPts val="0"/>
              </a:spcAft>
            </a:pPr>
            <a:r>
              <a:rPr lang="cs-CZ" dirty="0"/>
              <a:t>účelem úpravy tohoto porušení je postihnout chování, které narušuje proces dopingové kontroly, které ale není výslovně zahrnuto v zakázaných metodách dopingu</a:t>
            </a:r>
          </a:p>
          <a:p>
            <a:pPr algn="just">
              <a:lnSpc>
                <a:spcPct val="100000"/>
              </a:lnSpc>
              <a:spcAft>
                <a:spcPts val="0"/>
              </a:spcAft>
            </a:pPr>
            <a:endParaRPr lang="cs-CZ" dirty="0"/>
          </a:p>
          <a:p>
            <a:pPr algn="just">
              <a:lnSpc>
                <a:spcPct val="100000"/>
              </a:lnSpc>
              <a:spcAft>
                <a:spcPts val="0"/>
              </a:spcAft>
            </a:pPr>
            <a:r>
              <a:rPr lang="cs-CZ" dirty="0"/>
              <a:t>za podvádění jsou výslovně označeny tyto případy: </a:t>
            </a:r>
          </a:p>
          <a:p>
            <a:pPr algn="just">
              <a:lnSpc>
                <a:spcPct val="100000"/>
              </a:lnSpc>
              <a:spcAft>
                <a:spcPts val="0"/>
              </a:spcAft>
              <a:buFont typeface="Symbol" panose="05050102010706020507" pitchFamily="18" charset="2"/>
              <a:buChar char="-"/>
            </a:pPr>
            <a:r>
              <a:rPr lang="cs-CZ" dirty="0"/>
              <a:t>vědomé bránění/pokus o bránění dopingovému komisaři v jeho činnosti</a:t>
            </a:r>
          </a:p>
          <a:p>
            <a:pPr algn="just">
              <a:lnSpc>
                <a:spcPct val="100000"/>
              </a:lnSpc>
              <a:spcAft>
                <a:spcPts val="0"/>
              </a:spcAft>
              <a:buFont typeface="Symbol" panose="05050102010706020507" pitchFamily="18" charset="2"/>
              <a:buChar char="-"/>
            </a:pPr>
            <a:r>
              <a:rPr lang="cs-CZ" dirty="0"/>
              <a:t>poskytnutí nepravdivých informací antidopingové organizaci</a:t>
            </a:r>
          </a:p>
        </p:txBody>
      </p:sp>
    </p:spTree>
    <p:extLst>
      <p:ext uri="{BB962C8B-B14F-4D97-AF65-F5344CB8AC3E}">
        <p14:creationId xmlns:p14="http://schemas.microsoft.com/office/powerpoint/2010/main" val="173976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2.6. Držení zakázané látky nebo zakázané</a:t>
            </a:r>
            <a:br>
              <a:rPr lang="cs-CZ" u="sng" dirty="0"/>
            </a:br>
            <a:r>
              <a:rPr lang="cs-CZ" u="sng" dirty="0"/>
              <a:t>metody</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touto úpravou porušení je postihováno držení zakázané látky nebo metody sportovcem, ale i doprovodným personálem sportovce, pokud neprokáže, že má udělenu výjimku (léčba) nebo neposkytne přijatelné zdůvodnění</a:t>
            </a:r>
          </a:p>
          <a:p>
            <a:pPr marL="0" indent="0" algn="just">
              <a:lnSpc>
                <a:spcPct val="100000"/>
              </a:lnSpc>
              <a:spcAft>
                <a:spcPts val="0"/>
              </a:spcAft>
              <a:buNone/>
            </a:pPr>
            <a:r>
              <a:rPr lang="cs-CZ" dirty="0"/>
              <a:t> </a:t>
            </a:r>
          </a:p>
          <a:p>
            <a:pPr algn="just">
              <a:lnSpc>
                <a:spcPct val="100000"/>
              </a:lnSpc>
              <a:spcAft>
                <a:spcPts val="0"/>
              </a:spcAft>
            </a:pPr>
            <a:r>
              <a:rPr lang="cs-CZ" dirty="0"/>
              <a:t>za přijatelné zdůvodnění se nepovažuje např. tvrzení, že lék byl zakoupen nebo držen kvůli jeho předání jiné osobě </a:t>
            </a:r>
          </a:p>
          <a:p>
            <a:pPr marL="0" indent="0" algn="just">
              <a:lnSpc>
                <a:spcPct val="100000"/>
              </a:lnSpc>
              <a:spcAft>
                <a:spcPts val="0"/>
              </a:spcAft>
              <a:buNone/>
            </a:pPr>
            <a:endParaRPr lang="cs-CZ" dirty="0"/>
          </a:p>
          <a:p>
            <a:pPr algn="just">
              <a:lnSpc>
                <a:spcPct val="100000"/>
              </a:lnSpc>
              <a:spcAft>
                <a:spcPts val="0"/>
              </a:spcAft>
            </a:pPr>
            <a:r>
              <a:rPr lang="cs-CZ" dirty="0"/>
              <a:t>za přijatelné zdůvodnění se považuje např., když týmový lékař přepravuje zakázané látky pro použití při akutních a nouzových situacích</a:t>
            </a:r>
          </a:p>
        </p:txBody>
      </p:sp>
    </p:spTree>
    <p:extLst>
      <p:ext uri="{BB962C8B-B14F-4D97-AF65-F5344CB8AC3E}">
        <p14:creationId xmlns:p14="http://schemas.microsoft.com/office/powerpoint/2010/main" val="2384204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sz="2800" u="sng" dirty="0"/>
              <a:t>čl. 2.7. Obchodování nebo pokus o obchodování se </a:t>
            </a:r>
            <a:r>
              <a:rPr lang="cs-CZ" sz="2800" u="sng" dirty="0" err="1"/>
              <a:t>zakáznou</a:t>
            </a:r>
            <a:r>
              <a:rPr lang="cs-CZ" sz="2800" u="sng" dirty="0"/>
              <a:t> látkou nebo metodou</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za obchodování nebo jeho pokus může být považována celá řada nakládání se zakázanou látkou nebo metodou – může jít o prodej, darování, přepravu, posílání, doručování atd.</a:t>
            </a:r>
          </a:p>
          <a:p>
            <a:pPr algn="just">
              <a:lnSpc>
                <a:spcPct val="100000"/>
              </a:lnSpc>
              <a:spcAft>
                <a:spcPts val="0"/>
              </a:spcAft>
            </a:pPr>
            <a:endParaRPr lang="cs-CZ" dirty="0"/>
          </a:p>
          <a:p>
            <a:pPr algn="just">
              <a:lnSpc>
                <a:spcPct val="100000"/>
              </a:lnSpc>
              <a:spcAft>
                <a:spcPts val="0"/>
              </a:spcAft>
            </a:pPr>
            <a:r>
              <a:rPr lang="cs-CZ" dirty="0"/>
              <a:t>dopustit se ho může sportovec, jeho doprovodný personál, ale i jiná osoba, která podléhá pravomoci antidopingové organizace</a:t>
            </a:r>
          </a:p>
          <a:p>
            <a:pPr marL="0" indent="0" algn="just">
              <a:lnSpc>
                <a:spcPct val="100000"/>
              </a:lnSpc>
              <a:spcAft>
                <a:spcPts val="0"/>
              </a:spcAft>
              <a:buNone/>
            </a:pPr>
            <a:endParaRPr lang="cs-CZ" dirty="0"/>
          </a:p>
          <a:p>
            <a:pPr algn="just">
              <a:lnSpc>
                <a:spcPct val="100000"/>
              </a:lnSpc>
              <a:spcAft>
                <a:spcPts val="0"/>
              </a:spcAft>
            </a:pPr>
            <a:r>
              <a:rPr lang="cs-CZ" dirty="0"/>
              <a:t>obchodováním naopak není např. nakládání s léky, které obsahují zakázané látky, pro skutečnou léčbu konkrétní nemoci / zranění</a:t>
            </a:r>
          </a:p>
        </p:txBody>
      </p:sp>
    </p:spTree>
    <p:extLst>
      <p:ext uri="{BB962C8B-B14F-4D97-AF65-F5344CB8AC3E}">
        <p14:creationId xmlns:p14="http://schemas.microsoft.com/office/powerpoint/2010/main" val="300018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sz="2800" u="sng" dirty="0"/>
              <a:t>čl. 2.8. Podání nebo pokus o podání zakázané</a:t>
            </a:r>
            <a:br>
              <a:rPr lang="cs-CZ" sz="2800" u="sng" dirty="0"/>
            </a:br>
            <a:r>
              <a:rPr lang="cs-CZ" sz="2800" u="sng" dirty="0"/>
              <a:t>látky či metody sportovci</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jako podání nebo pokus o něj může být posouzena celá řada jednání – může jít o poskytování zakázané </a:t>
            </a:r>
            <a:r>
              <a:rPr lang="cs-CZ" dirty="0" smtClean="0"/>
              <a:t>látky sportovci, </a:t>
            </a:r>
            <a:r>
              <a:rPr lang="cs-CZ" dirty="0"/>
              <a:t>zásobování touto látkou, </a:t>
            </a:r>
            <a:r>
              <a:rPr lang="cs-CZ" dirty="0" smtClean="0"/>
              <a:t>dohlížení při jejím použití, </a:t>
            </a:r>
            <a:r>
              <a:rPr lang="cs-CZ" dirty="0"/>
              <a:t>usnadnění její aplikace či jiná účast na použití nebo pokusu o použití</a:t>
            </a:r>
          </a:p>
          <a:p>
            <a:pPr marL="0" indent="0" algn="just">
              <a:lnSpc>
                <a:spcPct val="100000"/>
              </a:lnSpc>
              <a:spcAft>
                <a:spcPts val="0"/>
              </a:spcAft>
              <a:buNone/>
            </a:pPr>
            <a:endParaRPr lang="cs-CZ" dirty="0"/>
          </a:p>
          <a:p>
            <a:pPr algn="just">
              <a:lnSpc>
                <a:spcPct val="100000"/>
              </a:lnSpc>
              <a:spcAft>
                <a:spcPts val="0"/>
              </a:spcAft>
            </a:pPr>
            <a:r>
              <a:rPr lang="cs-CZ" dirty="0"/>
              <a:t>za nedovolené podání  naopak není např. podání léku, který obsahuje zakázané látky, pro skutečnou, nařízenou léčbu konkrétní nemoci / zranění</a:t>
            </a:r>
          </a:p>
        </p:txBody>
      </p:sp>
    </p:spTree>
    <p:extLst>
      <p:ext uri="{BB962C8B-B14F-4D97-AF65-F5344CB8AC3E}">
        <p14:creationId xmlns:p14="http://schemas.microsoft.com/office/powerpoint/2010/main" val="3124383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čl. 2.9. Spoluúčast</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je zde </a:t>
            </a:r>
            <a:r>
              <a:rPr lang="cs-CZ" dirty="0" smtClean="0"/>
              <a:t>obecn</a:t>
            </a:r>
            <a:r>
              <a:rPr lang="cs-CZ" dirty="0" smtClean="0"/>
              <a:t>ě </a:t>
            </a:r>
            <a:r>
              <a:rPr lang="cs-CZ" dirty="0" smtClean="0"/>
              <a:t>postihováno  </a:t>
            </a:r>
            <a:r>
              <a:rPr lang="cs-CZ" dirty="0"/>
              <a:t>jednání osoby, která pomáhá jinému v jeho porušování </a:t>
            </a:r>
            <a:r>
              <a:rPr lang="cs-CZ" dirty="0" smtClean="0"/>
              <a:t>jakýchkoli antidopingových </a:t>
            </a:r>
            <a:r>
              <a:rPr lang="cs-CZ" dirty="0"/>
              <a:t>pravidel</a:t>
            </a:r>
          </a:p>
          <a:p>
            <a:pPr marL="0" indent="0" algn="just">
              <a:lnSpc>
                <a:spcPct val="100000"/>
              </a:lnSpc>
              <a:spcAft>
                <a:spcPts val="0"/>
              </a:spcAft>
              <a:buNone/>
            </a:pPr>
            <a:endParaRPr lang="cs-CZ" dirty="0"/>
          </a:p>
          <a:p>
            <a:pPr algn="just">
              <a:lnSpc>
                <a:spcPct val="100000"/>
              </a:lnSpc>
              <a:spcAft>
                <a:spcPts val="0"/>
              </a:spcAft>
            </a:pPr>
            <a:r>
              <a:rPr lang="cs-CZ" dirty="0"/>
              <a:t>jako spoluúčast bude posouzeno asistování, podněcování, napomáhání, navádění, konspirace, zakrývání skutečnosti nebo jiná úmyslná spoluúčast týkající se porušení antidopingového pravidla nebo týkající se porušení stanoveného zákazu účasti sportovce (či jiné osoby) na sportovní a související činnosti</a:t>
            </a:r>
          </a:p>
        </p:txBody>
      </p:sp>
    </p:spTree>
    <p:extLst>
      <p:ext uri="{BB962C8B-B14F-4D97-AF65-F5344CB8AC3E}">
        <p14:creationId xmlns:p14="http://schemas.microsoft.com/office/powerpoint/2010/main" val="1309807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čl. 2.10. Zakázané spolčování</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je zde postihováno jednání sportovce či jiné osoby podléhající antidopingové organizaci spočívající ve spolupráci  s doprovodným personálem, který:</a:t>
            </a:r>
          </a:p>
          <a:p>
            <a:pPr marL="0" indent="0" algn="just">
              <a:lnSpc>
                <a:spcPct val="100000"/>
              </a:lnSpc>
              <a:spcAft>
                <a:spcPts val="0"/>
              </a:spcAft>
              <a:buNone/>
            </a:pPr>
            <a:endParaRPr lang="cs-CZ" dirty="0"/>
          </a:p>
          <a:p>
            <a:pPr algn="just">
              <a:lnSpc>
                <a:spcPct val="100000"/>
              </a:lnSpc>
              <a:spcAft>
                <a:spcPts val="0"/>
              </a:spcAft>
              <a:buFont typeface="Symbol" panose="05050102010706020507" pitchFamily="18" charset="2"/>
              <a:buChar char="-"/>
            </a:pPr>
            <a:r>
              <a:rPr lang="cs-CZ" dirty="0"/>
              <a:t>má uložen zákaz činnosti za porušení antidopingových pravidel dle Kodexu</a:t>
            </a:r>
          </a:p>
          <a:p>
            <a:pPr algn="just">
              <a:lnSpc>
                <a:spcPct val="100000"/>
              </a:lnSpc>
              <a:spcAft>
                <a:spcPts val="0"/>
              </a:spcAft>
              <a:buFont typeface="Symbol" panose="05050102010706020507" pitchFamily="18" charset="2"/>
              <a:buChar char="-"/>
            </a:pPr>
            <a:r>
              <a:rPr lang="cs-CZ" dirty="0"/>
              <a:t>byl odsouzen v trestním, disciplinárním nebo profesním řízení za jednání, které by představovalo porušení antidopingových pravidel, pokud by tato osoba podléhala antidopingové organizaci a Kodexu</a:t>
            </a:r>
          </a:p>
          <a:p>
            <a:pPr marL="0" indent="0" algn="just">
              <a:lnSpc>
                <a:spcPct val="100000"/>
              </a:lnSpc>
              <a:spcAft>
                <a:spcPts val="0"/>
              </a:spcAft>
              <a:buNone/>
            </a:pPr>
            <a:endParaRPr lang="cs-CZ" dirty="0"/>
          </a:p>
        </p:txBody>
      </p:sp>
    </p:spTree>
    <p:extLst>
      <p:ext uri="{BB962C8B-B14F-4D97-AF65-F5344CB8AC3E}">
        <p14:creationId xmlns:p14="http://schemas.microsoft.com/office/powerpoint/2010/main" val="318069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1033906"/>
          </a:xfrm>
        </p:spPr>
        <p:txBody>
          <a:bodyPr>
            <a:normAutofit/>
          </a:bodyPr>
          <a:lstStyle/>
          <a:p>
            <a:r>
              <a:rPr lang="cs-CZ" u="sng" dirty="0"/>
              <a:t>Systém boje proti dopingu:</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399032"/>
            <a:ext cx="10116766" cy="5221224"/>
          </a:xfrm>
        </p:spPr>
        <p:txBody>
          <a:bodyPr/>
          <a:lstStyle/>
          <a:p>
            <a:pPr marL="0" indent="0" algn="just">
              <a:lnSpc>
                <a:spcPct val="100000"/>
              </a:lnSpc>
              <a:spcAft>
                <a:spcPts val="0"/>
              </a:spcAft>
              <a:buNone/>
            </a:pPr>
            <a:r>
              <a:rPr lang="cs-CZ" altLang="cs-CZ" sz="3200" dirty="0"/>
              <a:t>Systém </a:t>
            </a:r>
            <a:r>
              <a:rPr lang="cs-CZ" altLang="cs-CZ" sz="3200" dirty="0" smtClean="0"/>
              <a:t>boje proti dopingu ve sportu </a:t>
            </a:r>
            <a:r>
              <a:rPr lang="cs-CZ" altLang="cs-CZ" sz="3200" dirty="0"/>
              <a:t>zahrnuje:</a:t>
            </a:r>
          </a:p>
          <a:p>
            <a:pPr marL="0" indent="0" algn="just">
              <a:lnSpc>
                <a:spcPct val="100000"/>
              </a:lnSpc>
              <a:spcAft>
                <a:spcPts val="0"/>
              </a:spcAft>
              <a:buNone/>
            </a:pPr>
            <a:endParaRPr lang="cs-CZ" altLang="cs-CZ" sz="3200" dirty="0"/>
          </a:p>
          <a:p>
            <a:pPr algn="just">
              <a:lnSpc>
                <a:spcPct val="100000"/>
              </a:lnSpc>
              <a:spcAft>
                <a:spcPts val="0"/>
              </a:spcAft>
            </a:pPr>
            <a:r>
              <a:rPr lang="cs-CZ" altLang="cs-CZ" sz="3200" dirty="0"/>
              <a:t>mezinárodní úmluvy</a:t>
            </a:r>
          </a:p>
          <a:p>
            <a:pPr algn="just">
              <a:lnSpc>
                <a:spcPct val="100000"/>
              </a:lnSpc>
              <a:spcAft>
                <a:spcPts val="0"/>
              </a:spcAft>
            </a:pPr>
            <a:r>
              <a:rPr lang="cs-CZ" altLang="cs-CZ" sz="3200" dirty="0"/>
              <a:t>tzv. WADA systém </a:t>
            </a:r>
          </a:p>
          <a:p>
            <a:pPr marL="0" indent="0">
              <a:lnSpc>
                <a:spcPct val="100000"/>
              </a:lnSpc>
              <a:spcAft>
                <a:spcPts val="0"/>
              </a:spcAft>
              <a:buFontTx/>
              <a:buNone/>
            </a:pPr>
            <a:endParaRPr lang="cs-CZ" altLang="cs-CZ" dirty="0"/>
          </a:p>
          <a:p>
            <a:pPr marL="0" indent="0" algn="ctr">
              <a:lnSpc>
                <a:spcPct val="100000"/>
              </a:lnSpc>
              <a:spcAft>
                <a:spcPts val="0"/>
              </a:spcAft>
              <a:buFontTx/>
              <a:buNone/>
            </a:pPr>
            <a:endParaRPr lang="cs-CZ" altLang="cs-CZ" dirty="0"/>
          </a:p>
          <a:p>
            <a:endParaRPr lang="cs-CZ" dirty="0"/>
          </a:p>
        </p:txBody>
      </p:sp>
    </p:spTree>
    <p:extLst>
      <p:ext uri="{BB962C8B-B14F-4D97-AF65-F5344CB8AC3E}">
        <p14:creationId xmlns:p14="http://schemas.microsoft.com/office/powerpoint/2010/main" val="50821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sz="2800" u="sng" dirty="0"/>
              <a:t>čl. 2.11. Jednání s cílem odradit od nahlášení </a:t>
            </a:r>
            <a:r>
              <a:rPr lang="cs-CZ" sz="2800" u="sng" dirty="0" smtClean="0"/>
              <a:t>porušení pravidel nebo jednání s cílem mstít se </a:t>
            </a:r>
            <a:r>
              <a:rPr lang="cs-CZ" sz="2800" u="sng" dirty="0"/>
              <a:t>za </a:t>
            </a:r>
            <a:r>
              <a:rPr lang="cs-CZ" sz="2800" u="sng" dirty="0" smtClean="0"/>
              <a:t>nahlášení porušení</a:t>
            </a:r>
            <a:endParaRPr lang="cs-CZ" sz="2800" u="sng" dirty="0"/>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r>
              <a:rPr lang="cs-CZ" dirty="0"/>
              <a:t>je postihováno jednání sportovce či jiné osoby, jehož cílem je někoho zastrašit či ohrozit tak, aby tato osoba neoznámila příslušným antidopingovým organizacím / disciplinárním orgánům / policii možné porušení antidopingových pravidel</a:t>
            </a:r>
          </a:p>
          <a:p>
            <a:pPr marL="0" indent="0" algn="just">
              <a:lnSpc>
                <a:spcPct val="100000"/>
              </a:lnSpc>
              <a:spcAft>
                <a:spcPts val="0"/>
              </a:spcAft>
              <a:buNone/>
            </a:pPr>
            <a:endParaRPr lang="cs-CZ" dirty="0"/>
          </a:p>
          <a:p>
            <a:pPr algn="just">
              <a:lnSpc>
                <a:spcPct val="100000"/>
              </a:lnSpc>
              <a:spcAft>
                <a:spcPts val="0"/>
              </a:spcAft>
            </a:pPr>
            <a:r>
              <a:rPr lang="cs-CZ" dirty="0"/>
              <a:t>dále je </a:t>
            </a:r>
            <a:r>
              <a:rPr lang="cs-CZ" dirty="0" smtClean="0"/>
              <a:t>postihována i </a:t>
            </a:r>
            <a:r>
              <a:rPr lang="cs-CZ" dirty="0"/>
              <a:t>pomsta osobě, která poskytla důkazy v řízení o porušení antidopingových pravidel (např. svědčila)</a:t>
            </a:r>
          </a:p>
        </p:txBody>
      </p:sp>
    </p:spTree>
    <p:extLst>
      <p:ext uri="{BB962C8B-B14F-4D97-AF65-F5344CB8AC3E}">
        <p14:creationId xmlns:p14="http://schemas.microsoft.com/office/powerpoint/2010/main" val="1113745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Sankce za porušení antidopingových pravidel</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algn="just">
              <a:lnSpc>
                <a:spcPct val="100000"/>
              </a:lnSpc>
              <a:spcAft>
                <a:spcPts val="0"/>
              </a:spcAft>
            </a:pPr>
            <a:endParaRPr lang="cs-CZ" dirty="0"/>
          </a:p>
          <a:p>
            <a:pPr marL="514350" indent="-514350" algn="just">
              <a:lnSpc>
                <a:spcPct val="100000"/>
              </a:lnSpc>
              <a:spcAft>
                <a:spcPts val="0"/>
              </a:spcAft>
              <a:buFont typeface="+mj-lt"/>
              <a:buAutoNum type="arabicPeriod"/>
            </a:pPr>
            <a:r>
              <a:rPr lang="cs-CZ" sz="3200" b="1" dirty="0"/>
              <a:t>Uložení sportovní sankce</a:t>
            </a:r>
          </a:p>
          <a:p>
            <a:pPr marL="514350" indent="-514350" algn="just">
              <a:lnSpc>
                <a:spcPct val="100000"/>
              </a:lnSpc>
              <a:spcAft>
                <a:spcPts val="0"/>
              </a:spcAft>
              <a:buFont typeface="+mj-lt"/>
              <a:buAutoNum type="arabicPeriod"/>
            </a:pPr>
            <a:r>
              <a:rPr lang="cs-CZ" sz="3200" b="1" dirty="0"/>
              <a:t>Uložení disciplinární sankce </a:t>
            </a:r>
          </a:p>
        </p:txBody>
      </p:sp>
    </p:spTree>
    <p:extLst>
      <p:ext uri="{BB962C8B-B14F-4D97-AF65-F5344CB8AC3E}">
        <p14:creationId xmlns:p14="http://schemas.microsoft.com/office/powerpoint/2010/main" val="19976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Uložení sportovní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435608"/>
            <a:ext cx="10116766" cy="4901184"/>
          </a:xfrm>
        </p:spPr>
        <p:txBody>
          <a:bodyPr/>
          <a:lstStyle/>
          <a:p>
            <a:pPr marL="0" indent="0" algn="just">
              <a:lnSpc>
                <a:spcPct val="100000"/>
              </a:lnSpc>
              <a:spcAft>
                <a:spcPts val="0"/>
              </a:spcAft>
              <a:buNone/>
            </a:pPr>
            <a:r>
              <a:rPr lang="cs-CZ" dirty="0"/>
              <a:t>= automatické anulování sportovního výsledku sportovce, včetně odebrání medailí, bodů a cen (z jedné akce / v celé soutěži)</a:t>
            </a:r>
          </a:p>
          <a:p>
            <a:pPr marL="0" indent="0" algn="just">
              <a:lnSpc>
                <a:spcPct val="100000"/>
              </a:lnSpc>
              <a:spcAft>
                <a:spcPts val="0"/>
              </a:spcAft>
              <a:buNone/>
            </a:pPr>
            <a:endParaRPr lang="cs-CZ" sz="2000" dirty="0"/>
          </a:p>
          <a:p>
            <a:pPr algn="just">
              <a:lnSpc>
                <a:spcPct val="100000"/>
              </a:lnSpc>
              <a:spcAft>
                <a:spcPts val="0"/>
              </a:spcAft>
            </a:pPr>
            <a:r>
              <a:rPr lang="cs-CZ" sz="2400" dirty="0"/>
              <a:t>sportovní sankce je </a:t>
            </a:r>
            <a:r>
              <a:rPr lang="cs-CZ" sz="2400" u="sng" dirty="0"/>
              <a:t>uložena vždy</a:t>
            </a:r>
            <a:r>
              <a:rPr lang="cs-CZ" sz="2400" dirty="0"/>
              <a:t>, bez ohledu na to, zda sportovec dopoval úmyslně či </a:t>
            </a:r>
            <a:r>
              <a:rPr lang="cs-CZ" sz="2400" dirty="0" smtClean="0"/>
              <a:t>nikoli nebo zda jsou na jeho straně event. </a:t>
            </a:r>
            <a:r>
              <a:rPr lang="cs-CZ" sz="2400" dirty="0"/>
              <a:t>p</a:t>
            </a:r>
            <a:r>
              <a:rPr lang="cs-CZ" sz="2400" dirty="0" smtClean="0"/>
              <a:t>olehčující okolnosti; </a:t>
            </a:r>
            <a:r>
              <a:rPr lang="cs-CZ" sz="2400" dirty="0"/>
              <a:t>důvodem je </a:t>
            </a:r>
            <a:r>
              <a:rPr lang="cs-CZ" sz="2400" dirty="0" smtClean="0"/>
              <a:t>skutečnost, </a:t>
            </a:r>
            <a:r>
              <a:rPr lang="cs-CZ" sz="2400" dirty="0"/>
              <a:t>že měl při sportovním výkonu oproti ostatním objektivně výhodu, ať již o ni stál či nikoli </a:t>
            </a:r>
            <a:r>
              <a:rPr lang="cs-CZ" sz="2400" dirty="0" smtClean="0"/>
              <a:t>(tj. v každém případě vyhrál nespravedlivě)</a:t>
            </a:r>
            <a:endParaRPr lang="cs-CZ" sz="2400" dirty="0"/>
          </a:p>
          <a:p>
            <a:pPr algn="just">
              <a:lnSpc>
                <a:spcPct val="100000"/>
              </a:lnSpc>
              <a:spcAft>
                <a:spcPts val="0"/>
              </a:spcAft>
            </a:pPr>
            <a:r>
              <a:rPr lang="cs-CZ" sz="2400" u="sng" dirty="0" smtClean="0"/>
              <a:t>kolektivní </a:t>
            </a:r>
            <a:r>
              <a:rPr lang="cs-CZ" sz="2400" u="sng" dirty="0"/>
              <a:t>sporty:</a:t>
            </a:r>
            <a:r>
              <a:rPr lang="cs-CZ" sz="2400" dirty="0"/>
              <a:t>	pokud více než dva členové družstva poruší antidopingová pravidla, pak řídící orgán sportovní akce/soutěže udělí družstvu přiměřenou sankci (např. ztráta bodů, diskvalifikace), a to </a:t>
            </a:r>
            <a:r>
              <a:rPr lang="cs-CZ" sz="2400" u="sng" dirty="0"/>
              <a:t>navíc</a:t>
            </a:r>
            <a:r>
              <a:rPr lang="cs-CZ" sz="2400" dirty="0"/>
              <a:t> k individuální sankci, kterou jsou postiženi jednotliví sportovci (členové družstva) za porušení antidopingových pravidel</a:t>
            </a:r>
          </a:p>
        </p:txBody>
      </p:sp>
    </p:spTree>
    <p:extLst>
      <p:ext uri="{BB962C8B-B14F-4D97-AF65-F5344CB8AC3E}">
        <p14:creationId xmlns:p14="http://schemas.microsoft.com/office/powerpoint/2010/main" val="3525648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188720"/>
            <a:ext cx="10116766" cy="5148072"/>
          </a:xfrm>
        </p:spPr>
        <p:txBody>
          <a:bodyPr/>
          <a:lstStyle/>
          <a:p>
            <a:pPr algn="just">
              <a:lnSpc>
                <a:spcPct val="100000"/>
              </a:lnSpc>
              <a:spcAft>
                <a:spcPts val="0"/>
              </a:spcAft>
            </a:pPr>
            <a:r>
              <a:rPr lang="cs-CZ" dirty="0"/>
              <a:t>při ukládání disciplinární sankce se na rozdíl od </a:t>
            </a:r>
            <a:r>
              <a:rPr lang="cs-CZ" dirty="0" smtClean="0"/>
              <a:t>uložení sportovní sankce posuzuje nejen to, </a:t>
            </a:r>
            <a:r>
              <a:rPr lang="cs-CZ" dirty="0"/>
              <a:t>zda došlo či nedošlo k porušení antidopingových </a:t>
            </a:r>
            <a:r>
              <a:rPr lang="cs-CZ" dirty="0" smtClean="0"/>
              <a:t>pravidel, ale zohledňuje se </a:t>
            </a:r>
            <a:r>
              <a:rPr lang="cs-CZ" dirty="0"/>
              <a:t>i </a:t>
            </a:r>
            <a:r>
              <a:rPr lang="cs-CZ" u="sng" dirty="0"/>
              <a:t>subjektivní postoj</a:t>
            </a:r>
            <a:r>
              <a:rPr lang="cs-CZ" dirty="0"/>
              <a:t> sportovce k dopingu (tj. zda dopoval úmyslně nebo nikoli)</a:t>
            </a:r>
          </a:p>
          <a:p>
            <a:pPr marL="0" indent="0" algn="just">
              <a:lnSpc>
                <a:spcPct val="100000"/>
              </a:lnSpc>
              <a:spcAft>
                <a:spcPts val="0"/>
              </a:spcAft>
              <a:buNone/>
            </a:pPr>
            <a:endParaRPr lang="cs-CZ" dirty="0"/>
          </a:p>
          <a:p>
            <a:pPr algn="just">
              <a:lnSpc>
                <a:spcPct val="100000"/>
              </a:lnSpc>
              <a:spcAft>
                <a:spcPts val="0"/>
              </a:spcAft>
            </a:pPr>
            <a:r>
              <a:rPr lang="cs-CZ" dirty="0"/>
              <a:t>tomuto </a:t>
            </a:r>
            <a:r>
              <a:rPr lang="cs-CZ" dirty="0" smtClean="0"/>
              <a:t>postoji sportovce </a:t>
            </a:r>
            <a:r>
              <a:rPr lang="cs-CZ" dirty="0"/>
              <a:t>pak odpovídá výše trestu; za neúmyslné dopování bývá trest zpravidla mírnější</a:t>
            </a:r>
          </a:p>
          <a:p>
            <a:pPr marL="0" indent="0" algn="just">
              <a:lnSpc>
                <a:spcPct val="100000"/>
              </a:lnSpc>
              <a:spcAft>
                <a:spcPts val="0"/>
              </a:spcAft>
              <a:buNone/>
            </a:pPr>
            <a:endParaRPr lang="cs-CZ" dirty="0"/>
          </a:p>
          <a:p>
            <a:pPr algn="just">
              <a:lnSpc>
                <a:spcPct val="100000"/>
              </a:lnSpc>
              <a:spcAft>
                <a:spcPts val="0"/>
              </a:spcAft>
            </a:pPr>
            <a:r>
              <a:rPr lang="cs-CZ" dirty="0"/>
              <a:t>za určitých okolností lze dokonce přistoupit k neuložení trestu, k jeho zkrácení či pozastavení (čl. 10.5.,10.6. a 10.7. Směrnice)</a:t>
            </a:r>
          </a:p>
        </p:txBody>
      </p:sp>
    </p:spTree>
    <p:extLst>
      <p:ext uri="{BB962C8B-B14F-4D97-AF65-F5344CB8AC3E}">
        <p14:creationId xmlns:p14="http://schemas.microsoft.com/office/powerpoint/2010/main" val="1131859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188720"/>
            <a:ext cx="10116766" cy="5148072"/>
          </a:xfrm>
        </p:spPr>
        <p:txBody>
          <a:bodyPr/>
          <a:lstStyle/>
          <a:p>
            <a:pPr algn="just">
              <a:lnSpc>
                <a:spcPct val="100000"/>
              </a:lnSpc>
              <a:spcAft>
                <a:spcPts val="0"/>
              </a:spcAft>
              <a:buFont typeface="Wingdings" panose="05000000000000000000" pitchFamily="2" charset="2"/>
              <a:buChar char="ü"/>
            </a:pPr>
            <a:r>
              <a:rPr lang="cs-CZ" sz="2400" u="sng" dirty="0"/>
              <a:t>sankce dle Směrnice</a:t>
            </a:r>
          </a:p>
          <a:p>
            <a:pPr algn="just">
              <a:lnSpc>
                <a:spcPct val="100000"/>
              </a:lnSpc>
              <a:spcAft>
                <a:spcPts val="0"/>
              </a:spcAft>
              <a:buFontTx/>
              <a:buChar char="-"/>
            </a:pPr>
            <a:r>
              <a:rPr lang="cs-CZ" sz="2400" dirty="0"/>
              <a:t>t</a:t>
            </a:r>
            <a:r>
              <a:rPr lang="cs-CZ" sz="2400" dirty="0" smtClean="0"/>
              <a:t>yto je </a:t>
            </a:r>
            <a:r>
              <a:rPr lang="cs-CZ" sz="2400" dirty="0"/>
              <a:t>třeba povinně ukládat osobám, na které se vztahuje Směrnice, tj. zejména:</a:t>
            </a:r>
          </a:p>
          <a:p>
            <a:pPr algn="just">
              <a:lnSpc>
                <a:spcPct val="100000"/>
              </a:lnSpc>
              <a:spcAft>
                <a:spcPts val="0"/>
              </a:spcAft>
            </a:pPr>
            <a:r>
              <a:rPr lang="cs-CZ" sz="2400" dirty="0" smtClean="0"/>
              <a:t>sportovcům, </a:t>
            </a:r>
            <a:r>
              <a:rPr lang="cs-CZ" sz="2400" dirty="0"/>
              <a:t>kteří jsou držiteli licence národního sportovního svazu nebo jakékoli členské organizace svazu</a:t>
            </a:r>
          </a:p>
          <a:p>
            <a:pPr algn="just">
              <a:lnSpc>
                <a:spcPct val="100000"/>
              </a:lnSpc>
              <a:spcAft>
                <a:spcPts val="0"/>
              </a:spcAft>
            </a:pPr>
            <a:r>
              <a:rPr lang="cs-CZ" sz="2400" dirty="0" smtClean="0"/>
              <a:t>sportovcům, </a:t>
            </a:r>
            <a:r>
              <a:rPr lang="cs-CZ" sz="2400" dirty="0"/>
              <a:t>kteří se účastní akcí, soutěží a dalších aktivit organizovaných národním sportovním svazem nebo jeho členem</a:t>
            </a:r>
          </a:p>
          <a:p>
            <a:pPr algn="just">
              <a:lnSpc>
                <a:spcPct val="100000"/>
              </a:lnSpc>
              <a:spcAft>
                <a:spcPts val="0"/>
              </a:spcAft>
            </a:pPr>
            <a:r>
              <a:rPr lang="cs-CZ" sz="2400" dirty="0" smtClean="0"/>
              <a:t>doprovodnému personálu </a:t>
            </a:r>
            <a:r>
              <a:rPr lang="cs-CZ" sz="2400" dirty="0"/>
              <a:t>sportovce</a:t>
            </a:r>
          </a:p>
          <a:p>
            <a:pPr algn="just">
              <a:lnSpc>
                <a:spcPct val="100000"/>
              </a:lnSpc>
              <a:spcAft>
                <a:spcPts val="0"/>
              </a:spcAft>
            </a:pPr>
            <a:r>
              <a:rPr lang="cs-CZ" sz="2400" dirty="0" smtClean="0"/>
              <a:t>rekreačním sportovcům, </a:t>
            </a:r>
            <a:r>
              <a:rPr lang="cs-CZ" sz="2400" dirty="0"/>
              <a:t>kteří se věnují sportovním aktivitám pro rekreaci, </a:t>
            </a:r>
            <a:r>
              <a:rPr lang="cs-CZ" sz="2400" dirty="0" smtClean="0"/>
              <a:t>nesoutěží</a:t>
            </a:r>
          </a:p>
          <a:p>
            <a:pPr marL="0" indent="0" algn="just">
              <a:lnSpc>
                <a:spcPct val="100000"/>
              </a:lnSpc>
              <a:spcAft>
                <a:spcPts val="0"/>
              </a:spcAft>
              <a:buNone/>
            </a:pPr>
            <a:endParaRPr lang="cs-CZ" sz="2400" dirty="0"/>
          </a:p>
          <a:p>
            <a:pPr algn="just">
              <a:lnSpc>
                <a:spcPct val="100000"/>
              </a:lnSpc>
              <a:spcAft>
                <a:spcPts val="0"/>
              </a:spcAft>
              <a:buFont typeface="Wingdings" panose="05000000000000000000" pitchFamily="2" charset="2"/>
              <a:buChar char="ü"/>
            </a:pPr>
            <a:r>
              <a:rPr lang="cs-CZ" sz="2400" u="sng" dirty="0" smtClean="0"/>
              <a:t>další </a:t>
            </a:r>
            <a:r>
              <a:rPr lang="cs-CZ" sz="2400" u="sng" dirty="0"/>
              <a:t>sankce dle disciplinárních řádu příslušného národního sportovního svazu</a:t>
            </a:r>
          </a:p>
          <a:p>
            <a:pPr algn="just">
              <a:lnSpc>
                <a:spcPct val="100000"/>
              </a:lnSpc>
              <a:spcAft>
                <a:spcPts val="0"/>
              </a:spcAft>
              <a:buFontTx/>
              <a:buChar char="-"/>
            </a:pPr>
            <a:r>
              <a:rPr lang="cs-CZ" sz="2400" dirty="0"/>
              <a:t>je možné je uložit vedle sankcí dle Směrnice, ev. osobám, které nepodléhají Směrnici (např. někteří funkcionáři)</a:t>
            </a:r>
          </a:p>
          <a:p>
            <a:pPr algn="just">
              <a:lnSpc>
                <a:spcPct val="100000"/>
              </a:lnSpc>
              <a:spcAft>
                <a:spcPts val="0"/>
              </a:spcAft>
              <a:buFontTx/>
              <a:buChar char="-"/>
            </a:pPr>
            <a:endParaRPr lang="cs-CZ" sz="2400" dirty="0"/>
          </a:p>
          <a:p>
            <a:pPr marL="0" indent="0" algn="just">
              <a:lnSpc>
                <a:spcPct val="100000"/>
              </a:lnSpc>
              <a:spcAft>
                <a:spcPts val="0"/>
              </a:spcAft>
              <a:buNone/>
            </a:pPr>
            <a:endParaRPr lang="cs-CZ" dirty="0"/>
          </a:p>
          <a:p>
            <a:pPr marL="0" indent="0" algn="just">
              <a:lnSpc>
                <a:spcPct val="100000"/>
              </a:lnSpc>
              <a:spcAft>
                <a:spcPts val="0"/>
              </a:spcAft>
              <a:buNone/>
            </a:pPr>
            <a:endParaRPr lang="cs-CZ" dirty="0"/>
          </a:p>
        </p:txBody>
      </p:sp>
    </p:spTree>
    <p:extLst>
      <p:ext uri="{BB962C8B-B14F-4D97-AF65-F5344CB8AC3E}">
        <p14:creationId xmlns:p14="http://schemas.microsoft.com/office/powerpoint/2010/main" val="3027417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188720"/>
            <a:ext cx="10116766" cy="5148072"/>
          </a:xfrm>
        </p:spPr>
        <p:txBody>
          <a:bodyPr/>
          <a:lstStyle/>
          <a:p>
            <a:pPr marL="0" indent="0" algn="just">
              <a:lnSpc>
                <a:spcPct val="100000"/>
              </a:lnSpc>
              <a:spcAft>
                <a:spcPts val="0"/>
              </a:spcAft>
              <a:buNone/>
            </a:pPr>
            <a:r>
              <a:rPr lang="cs-CZ" b="1" u="sng" dirty="0"/>
              <a:t>Sankce dle Směrnice</a:t>
            </a:r>
          </a:p>
          <a:p>
            <a:pPr marL="0" indent="0" algn="just">
              <a:lnSpc>
                <a:spcPct val="100000"/>
              </a:lnSpc>
              <a:spcAft>
                <a:spcPts val="0"/>
              </a:spcAft>
              <a:buNone/>
            </a:pPr>
            <a:endParaRPr lang="cs-CZ" b="1" u="sng" dirty="0"/>
          </a:p>
          <a:p>
            <a:pPr algn="just">
              <a:lnSpc>
                <a:spcPct val="100000"/>
              </a:lnSpc>
              <a:spcAft>
                <a:spcPts val="0"/>
              </a:spcAft>
            </a:pPr>
            <a:r>
              <a:rPr lang="cs-CZ" sz="2400" dirty="0"/>
              <a:t>zákaz činnosti za přítomnost, použití, pokus o použití nebo držení zakázané látky / metody</a:t>
            </a:r>
          </a:p>
          <a:p>
            <a:pPr algn="just">
              <a:lnSpc>
                <a:spcPct val="100000"/>
              </a:lnSpc>
              <a:spcAft>
                <a:spcPts val="0"/>
              </a:spcAft>
              <a:buFontTx/>
              <a:buChar char="-"/>
            </a:pPr>
            <a:r>
              <a:rPr lang="cs-CZ" sz="2400" dirty="0"/>
              <a:t>podle závažnosti provinění a zavinění (zejména úmysl) lze uložit zákaz v rozsahu od 3 měsíců do 4 let</a:t>
            </a:r>
          </a:p>
          <a:p>
            <a:pPr marL="0" indent="0" algn="just">
              <a:lnSpc>
                <a:spcPct val="100000"/>
              </a:lnSpc>
              <a:spcAft>
                <a:spcPts val="0"/>
              </a:spcAft>
              <a:buNone/>
            </a:pPr>
            <a:endParaRPr lang="cs-CZ" sz="2400" dirty="0"/>
          </a:p>
          <a:p>
            <a:pPr algn="just">
              <a:lnSpc>
                <a:spcPct val="100000"/>
              </a:lnSpc>
              <a:spcAft>
                <a:spcPts val="0"/>
              </a:spcAft>
            </a:pPr>
            <a:r>
              <a:rPr lang="cs-CZ" sz="2400" dirty="0"/>
              <a:t>zákaz činnosti za jiná porušení antidopingových pravidel</a:t>
            </a:r>
          </a:p>
          <a:p>
            <a:pPr algn="just">
              <a:lnSpc>
                <a:spcPct val="100000"/>
              </a:lnSpc>
              <a:spcAft>
                <a:spcPts val="0"/>
              </a:spcAft>
              <a:buFontTx/>
              <a:buChar char="-"/>
            </a:pPr>
            <a:r>
              <a:rPr lang="cs-CZ" sz="2400" dirty="0"/>
              <a:t>podle závažnosti provinění a zavinění (zejména úmysl) lze uložit zákaz v rozsahu 2 roky (s možností zkrácení na min. 1 rok) až doživotní zákaz (např. za obchodování se zakázanými látkami</a:t>
            </a:r>
            <a:r>
              <a:rPr lang="cs-CZ" dirty="0"/>
              <a:t>)</a:t>
            </a:r>
          </a:p>
          <a:p>
            <a:pPr marL="0" indent="0" algn="just">
              <a:lnSpc>
                <a:spcPct val="100000"/>
              </a:lnSpc>
              <a:spcAft>
                <a:spcPts val="0"/>
              </a:spcAft>
              <a:buNone/>
            </a:pPr>
            <a:endParaRPr lang="cs-CZ" dirty="0"/>
          </a:p>
        </p:txBody>
      </p:sp>
    </p:spTree>
    <p:extLst>
      <p:ext uri="{BB962C8B-B14F-4D97-AF65-F5344CB8AC3E}">
        <p14:creationId xmlns:p14="http://schemas.microsoft.com/office/powerpoint/2010/main" val="3955132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188720"/>
            <a:ext cx="10116766" cy="5148072"/>
          </a:xfrm>
        </p:spPr>
        <p:txBody>
          <a:bodyPr/>
          <a:lstStyle/>
          <a:p>
            <a:pPr marL="0" indent="0" algn="just">
              <a:lnSpc>
                <a:spcPct val="100000"/>
              </a:lnSpc>
              <a:spcAft>
                <a:spcPts val="0"/>
              </a:spcAft>
              <a:buNone/>
            </a:pPr>
            <a:r>
              <a:rPr lang="cs-CZ" u="sng" dirty="0"/>
              <a:t>Možnost neuložení zákazu činnosti (čl. 10.5.)</a:t>
            </a:r>
          </a:p>
          <a:p>
            <a:pPr marL="0" indent="0" algn="just">
              <a:lnSpc>
                <a:spcPct val="100000"/>
              </a:lnSpc>
              <a:spcAft>
                <a:spcPts val="0"/>
              </a:spcAft>
              <a:buNone/>
            </a:pPr>
            <a:endParaRPr lang="cs-CZ" dirty="0"/>
          </a:p>
          <a:p>
            <a:pPr algn="just">
              <a:lnSpc>
                <a:spcPct val="100000"/>
              </a:lnSpc>
              <a:spcAft>
                <a:spcPts val="0"/>
              </a:spcAft>
              <a:buFontTx/>
              <a:buChar char="-"/>
            </a:pPr>
            <a:r>
              <a:rPr lang="cs-CZ" dirty="0"/>
              <a:t>za předpokladu, že se sportovci podaří prokázat, že na jeho straně neexistovalo ani úmyslné zavinění při porušení antidopingových pravidel, ale ani nedbalost </a:t>
            </a:r>
          </a:p>
          <a:p>
            <a:pPr marL="0" indent="0" algn="just">
              <a:lnSpc>
                <a:spcPct val="100000"/>
              </a:lnSpc>
              <a:spcAft>
                <a:spcPts val="0"/>
              </a:spcAft>
              <a:buNone/>
            </a:pPr>
            <a:endParaRPr lang="cs-CZ" dirty="0"/>
          </a:p>
          <a:p>
            <a:pPr algn="just">
              <a:lnSpc>
                <a:spcPct val="100000"/>
              </a:lnSpc>
              <a:spcAft>
                <a:spcPts val="0"/>
              </a:spcAft>
              <a:buFontTx/>
              <a:buChar char="-"/>
            </a:pPr>
            <a:r>
              <a:rPr lang="cs-CZ" dirty="0"/>
              <a:t>přichází v úvahu jen za zcela výjimečných okolností; Směrnice jako příklad takové okolnosti uvádí případ, kdy sportovec bude i přes veškerou svou opatrnost poškozen činem soupeře (bude mu soupeřem „podstrčen“ závadný doplněk stravy)</a:t>
            </a:r>
          </a:p>
        </p:txBody>
      </p:sp>
    </p:spTree>
    <p:extLst>
      <p:ext uri="{BB962C8B-B14F-4D97-AF65-F5344CB8AC3E}">
        <p14:creationId xmlns:p14="http://schemas.microsoft.com/office/powerpoint/2010/main" val="3943841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0" indent="0" algn="just">
              <a:lnSpc>
                <a:spcPct val="100000"/>
              </a:lnSpc>
              <a:spcAft>
                <a:spcPts val="0"/>
              </a:spcAft>
              <a:buNone/>
            </a:pPr>
            <a:r>
              <a:rPr lang="cs-CZ" u="sng" dirty="0"/>
              <a:t>Zkrácení doby zákazu činnosti (čl. 10.6.)</a:t>
            </a:r>
          </a:p>
          <a:p>
            <a:pPr algn="just">
              <a:lnSpc>
                <a:spcPct val="100000"/>
              </a:lnSpc>
              <a:spcAft>
                <a:spcPts val="0"/>
              </a:spcAft>
              <a:buFont typeface="Symbol" panose="05050102010706020507" pitchFamily="18" charset="2"/>
              <a:buChar char="-"/>
            </a:pPr>
            <a:r>
              <a:rPr lang="cs-CZ" sz="2400" dirty="0"/>
              <a:t>za předpokladu, že se sportovci podaří prokázat, že na jeho straně existovalo pouze </a:t>
            </a:r>
            <a:r>
              <a:rPr lang="cs-CZ" sz="2400" u="sng" dirty="0"/>
              <a:t>nevýznamné</a:t>
            </a:r>
            <a:r>
              <a:rPr lang="cs-CZ" sz="2400" dirty="0"/>
              <a:t> zavinění nebo nedbalost</a:t>
            </a:r>
          </a:p>
          <a:p>
            <a:pPr algn="just">
              <a:lnSpc>
                <a:spcPct val="100000"/>
              </a:lnSpc>
              <a:spcAft>
                <a:spcPts val="0"/>
              </a:spcAft>
              <a:buFont typeface="Symbol" panose="05050102010706020507" pitchFamily="18" charset="2"/>
              <a:buChar char="-"/>
            </a:pPr>
            <a:r>
              <a:rPr lang="cs-CZ" sz="2400" dirty="0"/>
              <a:t>lze použít při porušení těchto pravidel:</a:t>
            </a:r>
          </a:p>
          <a:p>
            <a:pPr algn="just">
              <a:lnSpc>
                <a:spcPct val="100000"/>
              </a:lnSpc>
              <a:spcAft>
                <a:spcPts val="0"/>
              </a:spcAft>
            </a:pPr>
            <a:r>
              <a:rPr lang="cs-CZ" sz="2400" dirty="0"/>
              <a:t>přítomnost zakázané látky ve vzorku</a:t>
            </a:r>
          </a:p>
          <a:p>
            <a:pPr algn="just">
              <a:lnSpc>
                <a:spcPct val="100000"/>
              </a:lnSpc>
              <a:spcAft>
                <a:spcPts val="0"/>
              </a:spcAft>
            </a:pPr>
            <a:r>
              <a:rPr lang="cs-CZ" sz="2400" dirty="0"/>
              <a:t>použití nebo pokus o použití zakázané látky / metody</a:t>
            </a:r>
          </a:p>
          <a:p>
            <a:pPr algn="just">
              <a:lnSpc>
                <a:spcPct val="100000"/>
              </a:lnSpc>
              <a:spcAft>
                <a:spcPts val="0"/>
              </a:spcAft>
            </a:pPr>
            <a:r>
              <a:rPr lang="cs-CZ" sz="2400" dirty="0"/>
              <a:t>držení zakázané látky / metody</a:t>
            </a:r>
          </a:p>
          <a:p>
            <a:pPr marL="0" indent="0" algn="just">
              <a:lnSpc>
                <a:spcPct val="100000"/>
              </a:lnSpc>
              <a:spcAft>
                <a:spcPts val="0"/>
              </a:spcAft>
              <a:buNone/>
            </a:pPr>
            <a:r>
              <a:rPr lang="cs-CZ" sz="2400" dirty="0"/>
              <a:t>a musí se jednat o specifickou látku (takto označenou v seznamu zakázaných látek) nebo kontaminovaný produkt nebo chráněnou osobu (sportovec mladší 16/18let) </a:t>
            </a:r>
            <a:r>
              <a:rPr lang="cs-CZ" sz="2400" dirty="0" smtClean="0"/>
              <a:t>nebo o rekreačního </a:t>
            </a:r>
            <a:r>
              <a:rPr lang="cs-CZ" sz="2400" dirty="0"/>
              <a:t>sportovce</a:t>
            </a:r>
          </a:p>
          <a:p>
            <a:pPr algn="just">
              <a:lnSpc>
                <a:spcPct val="100000"/>
              </a:lnSpc>
              <a:spcAft>
                <a:spcPts val="0"/>
              </a:spcAft>
              <a:buFont typeface="Symbol" panose="05050102010706020507" pitchFamily="18" charset="2"/>
              <a:buChar char="-"/>
            </a:pPr>
            <a:r>
              <a:rPr lang="cs-CZ" sz="2400" dirty="0"/>
              <a:t>rozsah „zkrácení“ zákazu činnosti:   </a:t>
            </a:r>
          </a:p>
          <a:p>
            <a:pPr marL="0" indent="0" algn="just">
              <a:lnSpc>
                <a:spcPct val="100000"/>
              </a:lnSpc>
              <a:spcAft>
                <a:spcPts val="0"/>
              </a:spcAft>
              <a:buNone/>
            </a:pPr>
            <a:r>
              <a:rPr lang="cs-CZ" sz="2400" dirty="0"/>
              <a:t>	napomenutí bez zákazu činnosti až max. 2 roky zákazu činnosti</a:t>
            </a:r>
          </a:p>
          <a:p>
            <a:pPr algn="just">
              <a:lnSpc>
                <a:spcPct val="100000"/>
              </a:lnSpc>
              <a:spcAft>
                <a:spcPts val="0"/>
              </a:spcAft>
              <a:buFont typeface="Symbol" panose="05050102010706020507" pitchFamily="18" charset="2"/>
              <a:buChar char="-"/>
            </a:pPr>
            <a:r>
              <a:rPr lang="cs-CZ" sz="2400" dirty="0"/>
              <a:t>při porušení </a:t>
            </a:r>
            <a:r>
              <a:rPr lang="cs-CZ" sz="2400" u="sng" dirty="0"/>
              <a:t>jiných pravidel</a:t>
            </a:r>
            <a:r>
              <a:rPr lang="cs-CZ" sz="2400" dirty="0"/>
              <a:t> nelze zkrátit dobu zákazu pod polovinu stanovené doby zákazu v daném případě; při doživotním zákazu nemůže být kratší než 8 let)</a:t>
            </a:r>
          </a:p>
        </p:txBody>
      </p:sp>
    </p:spTree>
    <p:extLst>
      <p:ext uri="{BB962C8B-B14F-4D97-AF65-F5344CB8AC3E}">
        <p14:creationId xmlns:p14="http://schemas.microsoft.com/office/powerpoint/2010/main" val="4116374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0" indent="0" algn="just">
              <a:lnSpc>
                <a:spcPct val="100000"/>
              </a:lnSpc>
              <a:spcAft>
                <a:spcPts val="0"/>
              </a:spcAft>
              <a:buNone/>
            </a:pPr>
            <a:r>
              <a:rPr lang="cs-CZ" u="sng" dirty="0"/>
              <a:t>Neuložení, zkrácení, pozastavení zákazu činnosti z jiných důvodů, než je chybějící míra zavinění sportovce (čl. 10.7.)</a:t>
            </a:r>
          </a:p>
          <a:p>
            <a:pPr marL="0" indent="0" algn="just">
              <a:lnSpc>
                <a:spcPct val="100000"/>
              </a:lnSpc>
              <a:spcAft>
                <a:spcPts val="0"/>
              </a:spcAft>
              <a:buNone/>
            </a:pPr>
            <a:endParaRPr lang="cs-CZ" u="sng" dirty="0"/>
          </a:p>
          <a:p>
            <a:pPr algn="just">
              <a:lnSpc>
                <a:spcPct val="100000"/>
              </a:lnSpc>
              <a:spcAft>
                <a:spcPts val="0"/>
              </a:spcAft>
              <a:buFont typeface="Symbol" panose="05050102010706020507" pitchFamily="18" charset="2"/>
              <a:buChar char="-"/>
            </a:pPr>
            <a:r>
              <a:rPr lang="cs-CZ" dirty="0"/>
              <a:t>předpokladem pro takový postup může být:</a:t>
            </a:r>
          </a:p>
          <a:p>
            <a:pPr marL="0" indent="0" algn="just">
              <a:lnSpc>
                <a:spcPct val="100000"/>
              </a:lnSpc>
              <a:spcAft>
                <a:spcPts val="0"/>
              </a:spcAft>
              <a:buNone/>
            </a:pPr>
            <a:endParaRPr lang="cs-CZ" dirty="0"/>
          </a:p>
          <a:p>
            <a:pPr algn="just">
              <a:lnSpc>
                <a:spcPct val="100000"/>
              </a:lnSpc>
              <a:spcAft>
                <a:spcPts val="0"/>
              </a:spcAft>
            </a:pPr>
            <a:r>
              <a:rPr lang="cs-CZ" dirty="0"/>
              <a:t>významná pomoc při odhalení nebo prokázání porušení antidopingových pravidel</a:t>
            </a:r>
          </a:p>
          <a:p>
            <a:pPr algn="just">
              <a:lnSpc>
                <a:spcPct val="100000"/>
              </a:lnSpc>
              <a:spcAft>
                <a:spcPts val="0"/>
              </a:spcAft>
            </a:pPr>
            <a:r>
              <a:rPr lang="cs-CZ" dirty="0"/>
              <a:t>přiznání porušení antidopingových pravidel při nedostatku dalších důkazů</a:t>
            </a:r>
          </a:p>
        </p:txBody>
      </p:sp>
    </p:spTree>
    <p:extLst>
      <p:ext uri="{BB962C8B-B14F-4D97-AF65-F5344CB8AC3E}">
        <p14:creationId xmlns:p14="http://schemas.microsoft.com/office/powerpoint/2010/main" val="3998137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Uložení disciplinární sankce</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0" indent="0" algn="just">
              <a:lnSpc>
                <a:spcPct val="100000"/>
              </a:lnSpc>
              <a:spcAft>
                <a:spcPts val="0"/>
              </a:spcAft>
              <a:buNone/>
            </a:pPr>
            <a:r>
              <a:rPr lang="cs-CZ" sz="2400" u="sng" dirty="0"/>
              <a:t>Co nebylo uznáno judikaturou CAS za důvod pro neuložení sankce:</a:t>
            </a:r>
          </a:p>
          <a:p>
            <a:pPr marL="0" indent="0" algn="just">
              <a:lnSpc>
                <a:spcPct val="100000"/>
              </a:lnSpc>
              <a:spcAft>
                <a:spcPts val="0"/>
              </a:spcAft>
              <a:buNone/>
            </a:pPr>
            <a:endParaRPr lang="cs-CZ" sz="2400" u="sng" dirty="0"/>
          </a:p>
          <a:p>
            <a:pPr algn="just">
              <a:lnSpc>
                <a:spcPct val="100000"/>
              </a:lnSpc>
              <a:spcAft>
                <a:spcPts val="0"/>
              </a:spcAft>
            </a:pPr>
            <a:r>
              <a:rPr lang="cs-CZ" sz="2400" dirty="0"/>
              <a:t>sportovec se nemůže hájit tím, že mu byla zakázaná látka podána lékařem/trenérem, který mu toto nesdělil; sportovec je odpovědný za výběr doprovodného personálu i za jeho provinění / pochybení</a:t>
            </a:r>
          </a:p>
          <a:p>
            <a:pPr algn="just">
              <a:lnSpc>
                <a:spcPct val="100000"/>
              </a:lnSpc>
              <a:spcAft>
                <a:spcPts val="0"/>
              </a:spcAft>
            </a:pPr>
            <a:r>
              <a:rPr lang="cs-CZ" sz="2400" dirty="0"/>
              <a:t>je nedbalostí sportovce, jestliže použije jakýkoli lék bez konzultace s lékařem</a:t>
            </a:r>
          </a:p>
          <a:p>
            <a:pPr algn="just">
              <a:lnSpc>
                <a:spcPct val="100000"/>
              </a:lnSpc>
              <a:spcAft>
                <a:spcPts val="0"/>
              </a:spcAft>
            </a:pPr>
            <a:r>
              <a:rPr lang="cs-CZ" sz="2400" dirty="0"/>
              <a:t>je nedbalostí sportovce, jestliže neinformuje každého lékaře, že je sportovcem, který nesmí používat zakázané látky</a:t>
            </a:r>
          </a:p>
          <a:p>
            <a:pPr algn="just">
              <a:lnSpc>
                <a:spcPct val="100000"/>
              </a:lnSpc>
              <a:spcAft>
                <a:spcPts val="0"/>
              </a:spcAft>
            </a:pPr>
            <a:r>
              <a:rPr lang="cs-CZ" sz="2400" dirty="0"/>
              <a:t>sportovec je nedbalý, pokud z informačního letáku o léku mohl sám zjistit, že obsahuje zakázanou látku</a:t>
            </a:r>
          </a:p>
          <a:p>
            <a:pPr algn="just">
              <a:lnSpc>
                <a:spcPct val="100000"/>
              </a:lnSpc>
              <a:spcAft>
                <a:spcPts val="0"/>
              </a:spcAft>
            </a:pPr>
            <a:r>
              <a:rPr lang="cs-CZ" sz="2400" dirty="0"/>
              <a:t>sportovec je nedbalý, pokud v případě pochyb, nekonzultuje oborníka</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dirty="0"/>
              <a:t>v konkrétních případech by však výše uvedené mohlo obstát jako nevýznamné zavinění nebo nedbalost, tj. bylo by možné uplatnit zkrácení sankce</a:t>
            </a:r>
          </a:p>
        </p:txBody>
      </p:sp>
    </p:spTree>
    <p:extLst>
      <p:ext uri="{BB962C8B-B14F-4D97-AF65-F5344CB8AC3E}">
        <p14:creationId xmlns:p14="http://schemas.microsoft.com/office/powerpoint/2010/main" val="113582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Mezinárodní úmluvy:</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algn="just">
              <a:lnSpc>
                <a:spcPct val="100000"/>
              </a:lnSpc>
              <a:spcAft>
                <a:spcPts val="0"/>
              </a:spcAft>
              <a:buFont typeface="Wingdings" panose="05000000000000000000" pitchFamily="2" charset="2"/>
              <a:buChar char="Ø"/>
            </a:pPr>
            <a:endParaRPr lang="cs-CZ" altLang="cs-CZ" b="1" u="sng" dirty="0"/>
          </a:p>
          <a:p>
            <a:pPr algn="just">
              <a:lnSpc>
                <a:spcPct val="100000"/>
              </a:lnSpc>
              <a:spcAft>
                <a:spcPts val="0"/>
              </a:spcAft>
              <a:buFont typeface="Wingdings" panose="05000000000000000000" pitchFamily="2" charset="2"/>
              <a:buChar char="Ø"/>
            </a:pPr>
            <a:r>
              <a:rPr lang="cs-CZ" altLang="cs-CZ" b="1" u="sng" dirty="0"/>
              <a:t>Mezinárodní olympijská charta proti dopingu (1988</a:t>
            </a:r>
            <a:r>
              <a:rPr lang="cs-CZ" altLang="cs-CZ" b="1" dirty="0"/>
              <a:t>)</a:t>
            </a:r>
          </a:p>
          <a:p>
            <a:pPr algn="just">
              <a:lnSpc>
                <a:spcPct val="100000"/>
              </a:lnSpc>
              <a:spcAft>
                <a:spcPts val="0"/>
              </a:spcAft>
              <a:buFontTx/>
              <a:buChar char="-"/>
            </a:pPr>
            <a:r>
              <a:rPr lang="cs-CZ" altLang="cs-CZ" dirty="0"/>
              <a:t>jedná se o první důležitou dohodu v boji proti dopingu ve sportu; byla vydána Mezinárodním olympijským výborem</a:t>
            </a:r>
          </a:p>
          <a:p>
            <a:pPr algn="just">
              <a:lnSpc>
                <a:spcPct val="100000"/>
              </a:lnSpc>
              <a:spcAft>
                <a:spcPts val="0"/>
              </a:spcAft>
              <a:buFontTx/>
              <a:buChar char="-"/>
            </a:pPr>
            <a:r>
              <a:rPr lang="cs-CZ" altLang="cs-CZ" dirty="0"/>
              <a:t>zakládá boj proti dopingu na nevládní úrovni (tj. mimo orgány státu), zejména na spolupráci sportovních organizací</a:t>
            </a:r>
          </a:p>
          <a:p>
            <a:pPr marL="0" indent="0" algn="just">
              <a:lnSpc>
                <a:spcPct val="100000"/>
              </a:lnSpc>
              <a:spcAft>
                <a:spcPts val="0"/>
              </a:spcAft>
              <a:buNone/>
            </a:pPr>
            <a:endParaRPr lang="cs-CZ" altLang="cs-CZ" sz="3200" dirty="0"/>
          </a:p>
          <a:p>
            <a:pPr algn="just">
              <a:lnSpc>
                <a:spcPct val="100000"/>
              </a:lnSpc>
              <a:spcAft>
                <a:spcPts val="0"/>
              </a:spcAft>
              <a:buFont typeface="Wingdings" panose="05000000000000000000" pitchFamily="2" charset="2"/>
              <a:buChar char="Ø"/>
            </a:pPr>
            <a:r>
              <a:rPr lang="cs-CZ" altLang="cs-CZ" b="1" u="sng" dirty="0"/>
              <a:t>Antidopingová úmluva (1989)</a:t>
            </a:r>
          </a:p>
          <a:p>
            <a:pPr algn="just">
              <a:lnSpc>
                <a:spcPct val="100000"/>
              </a:lnSpc>
              <a:spcAft>
                <a:spcPts val="0"/>
              </a:spcAft>
              <a:buFontTx/>
              <a:buChar char="-"/>
            </a:pPr>
            <a:r>
              <a:rPr lang="cs-CZ" altLang="cs-CZ" dirty="0"/>
              <a:t>přijata Radou Evropy</a:t>
            </a:r>
          </a:p>
          <a:p>
            <a:pPr algn="just">
              <a:lnSpc>
                <a:spcPct val="100000"/>
              </a:lnSpc>
              <a:spcAft>
                <a:spcPts val="0"/>
              </a:spcAft>
              <a:buFontTx/>
              <a:buChar char="-"/>
            </a:pPr>
            <a:r>
              <a:rPr lang="cs-CZ" altLang="cs-CZ" dirty="0"/>
              <a:t>pověřuje bojem s dopingem vládní instituce odpovědné v daném státě za sport</a:t>
            </a:r>
          </a:p>
          <a:p>
            <a:pPr marL="0" indent="0">
              <a:lnSpc>
                <a:spcPct val="100000"/>
              </a:lnSpc>
              <a:spcAft>
                <a:spcPts val="0"/>
              </a:spcAft>
              <a:buFontTx/>
              <a:buNone/>
            </a:pPr>
            <a:endParaRPr lang="cs-CZ" altLang="cs-CZ" dirty="0"/>
          </a:p>
          <a:p>
            <a:pPr marL="0" indent="0" algn="ctr">
              <a:lnSpc>
                <a:spcPct val="100000"/>
              </a:lnSpc>
              <a:spcAft>
                <a:spcPts val="0"/>
              </a:spcAft>
              <a:buFontTx/>
              <a:buNone/>
            </a:pPr>
            <a:endParaRPr lang="cs-CZ" altLang="cs-CZ" dirty="0"/>
          </a:p>
          <a:p>
            <a:endParaRPr lang="cs-CZ" dirty="0"/>
          </a:p>
        </p:txBody>
      </p:sp>
    </p:spTree>
    <p:extLst>
      <p:ext uri="{BB962C8B-B14F-4D97-AF65-F5344CB8AC3E}">
        <p14:creationId xmlns:p14="http://schemas.microsoft.com/office/powerpoint/2010/main" val="3349405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Rozhodování o porušení antidopingových pravidel</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457200" indent="-457200" algn="just">
              <a:lnSpc>
                <a:spcPct val="100000"/>
              </a:lnSpc>
              <a:spcAft>
                <a:spcPts val="0"/>
              </a:spcAft>
              <a:buAutoNum type="arabicParenR"/>
            </a:pPr>
            <a:endParaRPr lang="cs-CZ" sz="2400" u="sng" dirty="0"/>
          </a:p>
          <a:p>
            <a:pPr marL="457200" indent="-457200" algn="just">
              <a:lnSpc>
                <a:spcPct val="100000"/>
              </a:lnSpc>
              <a:spcAft>
                <a:spcPts val="0"/>
              </a:spcAft>
              <a:buAutoNum type="arabicParenR"/>
            </a:pPr>
            <a:r>
              <a:rPr lang="cs-CZ" u="sng" dirty="0"/>
              <a:t>prvotní rozhodnutí o porušení antidopingových pravidel</a:t>
            </a:r>
          </a:p>
          <a:p>
            <a:pPr marL="457200" indent="-457200" algn="just">
              <a:lnSpc>
                <a:spcPct val="100000"/>
              </a:lnSpc>
              <a:spcAft>
                <a:spcPts val="0"/>
              </a:spcAft>
              <a:buAutoNum type="arabicParenR"/>
            </a:pPr>
            <a:endParaRPr lang="cs-CZ" sz="2400" u="sng" dirty="0"/>
          </a:p>
          <a:p>
            <a:pPr algn="just">
              <a:lnSpc>
                <a:spcPct val="100000"/>
              </a:lnSpc>
              <a:spcAft>
                <a:spcPts val="0"/>
              </a:spcAft>
            </a:pPr>
            <a:r>
              <a:rPr lang="cs-CZ" sz="2400" dirty="0"/>
              <a:t>v první fázi rozhodují zpravidla orgány národních sportovních svazů a to dle svých vnitřních předpisů (disciplinární řád); výjimku tvoří případy, kde je to vyloučeno Směrnicí</a:t>
            </a:r>
          </a:p>
          <a:p>
            <a:pPr algn="just">
              <a:lnSpc>
                <a:spcPct val="100000"/>
              </a:lnSpc>
              <a:spcAft>
                <a:spcPts val="0"/>
              </a:spcAft>
            </a:pPr>
            <a:r>
              <a:rPr lang="cs-CZ" sz="2400" dirty="0"/>
              <a:t>přestože se jedná o vlastní záležitost každého svazu, lze vysledovat v úpravě disciplinárního řízení určitou podobu u celé řady svazů</a:t>
            </a:r>
          </a:p>
          <a:p>
            <a:pPr algn="just">
              <a:lnSpc>
                <a:spcPct val="100000"/>
              </a:lnSpc>
              <a:spcAft>
                <a:spcPts val="0"/>
              </a:spcAft>
            </a:pPr>
            <a:r>
              <a:rPr lang="cs-CZ" sz="2400" dirty="0"/>
              <a:t>většinou se jedná o dvojinstanční řízení, tj. rozhodují dva svazové orgány tak, že rozhodnutí prvního (zpravidla disciplinární komise) je přezkoumatelné orgánem jiným (výkonný výbor, revizní komise apod.), který může rozhodnutí potvrdit / zrušit /nahradit svým vlastním</a:t>
            </a:r>
          </a:p>
          <a:p>
            <a:pPr algn="just">
              <a:lnSpc>
                <a:spcPct val="100000"/>
              </a:lnSpc>
              <a:spcAft>
                <a:spcPts val="0"/>
              </a:spcAft>
            </a:pPr>
            <a:r>
              <a:rPr lang="cs-CZ" sz="2400" dirty="0"/>
              <a:t>některé národní sportovní svazy svěřily rozhodnutí ve druhé instanci Rozhodčí komisi ČOV</a:t>
            </a:r>
          </a:p>
          <a:p>
            <a:pPr marL="457200" indent="-457200" algn="just">
              <a:lnSpc>
                <a:spcPct val="100000"/>
              </a:lnSpc>
              <a:spcAft>
                <a:spcPts val="0"/>
              </a:spcAft>
              <a:buFont typeface="Arial" panose="020B0604020202020204" pitchFamily="34" charset="0"/>
              <a:buAutoNum type="arabicParenR"/>
            </a:pPr>
            <a:endParaRPr lang="cs-CZ" sz="2400" dirty="0"/>
          </a:p>
        </p:txBody>
      </p:sp>
    </p:spTree>
    <p:extLst>
      <p:ext uri="{BB962C8B-B14F-4D97-AF65-F5344CB8AC3E}">
        <p14:creationId xmlns:p14="http://schemas.microsoft.com/office/powerpoint/2010/main" val="1226434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Rozhodování o porušení antidopingových pravidel</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457200" indent="-457200" algn="just">
              <a:lnSpc>
                <a:spcPct val="100000"/>
              </a:lnSpc>
              <a:spcAft>
                <a:spcPts val="0"/>
              </a:spcAft>
              <a:buFont typeface="+mj-lt"/>
              <a:buAutoNum type="arabicParenR" startAt="2"/>
            </a:pPr>
            <a:r>
              <a:rPr lang="cs-CZ" u="sng" dirty="0"/>
              <a:t>odvolání proti prvotnímu rozhodnutí</a:t>
            </a:r>
          </a:p>
          <a:p>
            <a:pPr marL="0" indent="0" algn="just">
              <a:lnSpc>
                <a:spcPct val="100000"/>
              </a:lnSpc>
              <a:spcAft>
                <a:spcPts val="0"/>
              </a:spcAft>
              <a:buNone/>
            </a:pPr>
            <a:endParaRPr lang="cs-CZ" sz="1800" u="sng" dirty="0"/>
          </a:p>
          <a:p>
            <a:pPr algn="just">
              <a:lnSpc>
                <a:spcPct val="100000"/>
              </a:lnSpc>
              <a:spcAft>
                <a:spcPts val="0"/>
              </a:spcAft>
            </a:pPr>
            <a:r>
              <a:rPr lang="cs-CZ" sz="2400" dirty="0"/>
              <a:t>proti konečnému rozhodnutí svazového orgánu je možné podat odvolání takto:</a:t>
            </a:r>
          </a:p>
          <a:p>
            <a:pPr marL="0" indent="0" algn="just">
              <a:lnSpc>
                <a:spcPct val="100000"/>
              </a:lnSpc>
              <a:spcAft>
                <a:spcPts val="0"/>
              </a:spcAft>
              <a:buNone/>
            </a:pPr>
            <a:endParaRPr lang="cs-CZ" sz="2400" dirty="0"/>
          </a:p>
          <a:p>
            <a:pPr algn="just">
              <a:lnSpc>
                <a:spcPct val="100000"/>
              </a:lnSpc>
              <a:spcAft>
                <a:spcPts val="0"/>
              </a:spcAft>
              <a:buFont typeface="Wingdings" panose="05000000000000000000" pitchFamily="2" charset="2"/>
              <a:buChar char="v"/>
            </a:pPr>
            <a:r>
              <a:rPr lang="cs-CZ" sz="2400" dirty="0"/>
              <a:t>odvolání sportovců mezinárodní úrovně či v souvislosti s mezinárodní akcí</a:t>
            </a:r>
          </a:p>
          <a:p>
            <a:pPr algn="just">
              <a:lnSpc>
                <a:spcPct val="100000"/>
              </a:lnSpc>
              <a:spcAft>
                <a:spcPts val="0"/>
              </a:spcAft>
              <a:buFont typeface="Symbol" panose="05050102010706020507" pitchFamily="18" charset="2"/>
              <a:buChar char="-"/>
            </a:pPr>
            <a:r>
              <a:rPr lang="cs-CZ" sz="2400" dirty="0"/>
              <a:t>odvolat se lze výlučně ke CAS</a:t>
            </a:r>
          </a:p>
          <a:p>
            <a:pPr marL="0" indent="0" algn="just">
              <a:lnSpc>
                <a:spcPct val="100000"/>
              </a:lnSpc>
              <a:spcAft>
                <a:spcPts val="0"/>
              </a:spcAft>
              <a:buNone/>
            </a:pPr>
            <a:endParaRPr lang="cs-CZ" sz="2400" dirty="0"/>
          </a:p>
          <a:p>
            <a:pPr algn="just">
              <a:lnSpc>
                <a:spcPct val="100000"/>
              </a:lnSpc>
              <a:spcAft>
                <a:spcPts val="0"/>
              </a:spcAft>
              <a:buFont typeface="Wingdings" panose="05000000000000000000" pitchFamily="2" charset="2"/>
              <a:buChar char="v"/>
            </a:pPr>
            <a:r>
              <a:rPr lang="cs-CZ" sz="2400" dirty="0"/>
              <a:t>odvolání ostatních osob</a:t>
            </a:r>
          </a:p>
          <a:p>
            <a:pPr algn="just">
              <a:lnSpc>
                <a:spcPct val="100000"/>
              </a:lnSpc>
              <a:spcAft>
                <a:spcPts val="0"/>
              </a:spcAft>
              <a:buFont typeface="Symbol" panose="05050102010706020507" pitchFamily="18" charset="2"/>
              <a:buChar char="-"/>
            </a:pPr>
            <a:r>
              <a:rPr lang="cs-CZ" sz="2400" dirty="0"/>
              <a:t>odvolat se lze k národnímu odvolacímu orgánu (v ČR se jedná o Národní rozhodčí soud pro sport)</a:t>
            </a:r>
          </a:p>
          <a:p>
            <a:pPr algn="just">
              <a:lnSpc>
                <a:spcPct val="100000"/>
              </a:lnSpc>
              <a:spcAft>
                <a:spcPts val="0"/>
              </a:spcAft>
              <a:buFont typeface="Symbol" panose="05050102010706020507" pitchFamily="18" charset="2"/>
              <a:buChar char="-"/>
            </a:pPr>
            <a:endParaRPr lang="cs-CZ" sz="2400" dirty="0"/>
          </a:p>
          <a:p>
            <a:pPr algn="just">
              <a:lnSpc>
                <a:spcPct val="100000"/>
              </a:lnSpc>
              <a:spcAft>
                <a:spcPts val="0"/>
              </a:spcAft>
            </a:pPr>
            <a:r>
              <a:rPr lang="cs-CZ" sz="2400" dirty="0"/>
              <a:t>možnost odvolání, která je dána přímo Směrnicí (čl. 13) a národní sportovní svazy ji  nemohou ve svých předpisech vyloučit </a:t>
            </a:r>
          </a:p>
        </p:txBody>
      </p:sp>
    </p:spTree>
    <p:extLst>
      <p:ext uri="{BB962C8B-B14F-4D97-AF65-F5344CB8AC3E}">
        <p14:creationId xmlns:p14="http://schemas.microsoft.com/office/powerpoint/2010/main" val="642947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13282"/>
          </a:xfrm>
        </p:spPr>
        <p:txBody>
          <a:bodyPr>
            <a:normAutofit/>
          </a:bodyPr>
          <a:lstStyle/>
          <a:p>
            <a:pPr algn="just"/>
            <a:r>
              <a:rPr lang="cs-CZ" sz="2800" u="sng" dirty="0"/>
              <a:t>Národní rozhodčí soud pro sport</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978408"/>
            <a:ext cx="10116766" cy="5806440"/>
          </a:xfrm>
        </p:spPr>
        <p:txBody>
          <a:bodyPr/>
          <a:lstStyle/>
          <a:p>
            <a:pPr marL="0" indent="0" algn="just">
              <a:lnSpc>
                <a:spcPct val="100000"/>
              </a:lnSpc>
              <a:spcAft>
                <a:spcPts val="0"/>
              </a:spcAft>
              <a:buNone/>
            </a:pPr>
            <a:r>
              <a:rPr lang="cs-CZ" sz="2400" dirty="0"/>
              <a:t>je zřizován Národní sportovní agenturou (NSA) na základě zmocnění daného ustanovením §3g </a:t>
            </a:r>
            <a:r>
              <a:rPr lang="cs-CZ" sz="2400" dirty="0" err="1"/>
              <a:t>zák.č</a:t>
            </a:r>
            <a:r>
              <a:rPr lang="cs-CZ" sz="2400" dirty="0"/>
              <a:t>. 115/2001Sb. o podpoře sportu</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b="1" u="sng" dirty="0"/>
              <a:t>rozhodčí soud</a:t>
            </a:r>
            <a:r>
              <a:rPr lang="cs-CZ" sz="2400" dirty="0"/>
              <a:t>:</a:t>
            </a:r>
          </a:p>
          <a:p>
            <a:pPr algn="just">
              <a:lnSpc>
                <a:spcPct val="100000"/>
              </a:lnSpc>
              <a:spcAft>
                <a:spcPts val="0"/>
              </a:spcAft>
            </a:pPr>
            <a:r>
              <a:rPr lang="cs-CZ" sz="2400" dirty="0"/>
              <a:t>vykonává svěřené úkoly nezávisle na NSA a není vázán pokyny NSA</a:t>
            </a:r>
          </a:p>
          <a:p>
            <a:pPr algn="just">
              <a:lnSpc>
                <a:spcPct val="100000"/>
              </a:lnSpc>
              <a:spcAft>
                <a:spcPts val="0"/>
              </a:spcAft>
            </a:pPr>
            <a:r>
              <a:rPr lang="cs-CZ" sz="2400" dirty="0"/>
              <a:t>do jeho pravomoci náleží rozhodování sporů </a:t>
            </a:r>
            <a:r>
              <a:rPr lang="cs-CZ" sz="2400" u="sng" dirty="0"/>
              <a:t>v souvislosti s dopingem</a:t>
            </a:r>
            <a:r>
              <a:rPr lang="cs-CZ" sz="2400" dirty="0"/>
              <a:t>, jakož i sporů ve věcech disciplinárních deliktů (tj. jiných než dopingových) sportovců anebo členů sportovních organizací, pokud je to v souladu s jejich vnitřními předpisy a tyto sportovní organizace o to požádají</a:t>
            </a:r>
          </a:p>
          <a:p>
            <a:pPr algn="just">
              <a:lnSpc>
                <a:spcPct val="100000"/>
              </a:lnSpc>
              <a:spcAft>
                <a:spcPts val="0"/>
              </a:spcAft>
            </a:pPr>
            <a:r>
              <a:rPr lang="cs-CZ" sz="2400" dirty="0"/>
              <a:t>rozhodnutí soudu je na národní úrovni konečné a případný opravný prostředek je možné podat výlučně ke CAS</a:t>
            </a:r>
          </a:p>
          <a:p>
            <a:pPr algn="just">
              <a:lnSpc>
                <a:spcPct val="100000"/>
              </a:lnSpc>
              <a:spcAft>
                <a:spcPts val="0"/>
              </a:spcAft>
            </a:pPr>
            <a:r>
              <a:rPr lang="cs-CZ" sz="2400" dirty="0"/>
              <a:t>podrobnosti rozhodování stanoví statut soudu</a:t>
            </a:r>
          </a:p>
        </p:txBody>
      </p:sp>
    </p:spTree>
    <p:extLst>
      <p:ext uri="{BB962C8B-B14F-4D97-AF65-F5344CB8AC3E}">
        <p14:creationId xmlns:p14="http://schemas.microsoft.com/office/powerpoint/2010/main" val="2941665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60170"/>
          </a:xfrm>
        </p:spPr>
        <p:txBody>
          <a:bodyPr>
            <a:normAutofit/>
          </a:bodyPr>
          <a:lstStyle/>
          <a:p>
            <a:pPr algn="just"/>
            <a:r>
              <a:rPr lang="cs-CZ" sz="2800" u="sng" dirty="0"/>
              <a:t>Antidopingová pravidla v předpisech národních sportovních svazů</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380744"/>
            <a:ext cx="10116766" cy="5112130"/>
          </a:xfrm>
        </p:spPr>
        <p:txBody>
          <a:bodyPr/>
          <a:lstStyle/>
          <a:p>
            <a:pPr algn="just">
              <a:lnSpc>
                <a:spcPct val="100000"/>
              </a:lnSpc>
              <a:spcAft>
                <a:spcPts val="0"/>
              </a:spcAft>
            </a:pPr>
            <a:r>
              <a:rPr lang="cs-CZ" sz="2400" dirty="0"/>
              <a:t>dle Směrnice je každý národní sportovní svaz povinen dodržovat Kodex, Národní antidopingový program ČR atd.</a:t>
            </a:r>
          </a:p>
          <a:p>
            <a:pPr algn="just">
              <a:lnSpc>
                <a:spcPct val="100000"/>
              </a:lnSpc>
              <a:spcAft>
                <a:spcPts val="0"/>
              </a:spcAft>
            </a:pPr>
            <a:r>
              <a:rPr lang="cs-CZ" sz="2400" dirty="0"/>
              <a:t>přijetí a dodržování podmínek boje proti dopingu je jednou z podmínek pro získání státní dotace či </a:t>
            </a:r>
            <a:r>
              <a:rPr lang="cs-CZ" sz="2400" dirty="0" smtClean="0"/>
              <a:t>poskytnutí event. </a:t>
            </a:r>
            <a:r>
              <a:rPr lang="cs-CZ" sz="2400" dirty="0"/>
              <a:t>finančních prostředků od ČOV apod.</a:t>
            </a:r>
          </a:p>
          <a:p>
            <a:pPr algn="just">
              <a:lnSpc>
                <a:spcPct val="100000"/>
              </a:lnSpc>
              <a:spcAft>
                <a:spcPts val="0"/>
              </a:spcAft>
            </a:pPr>
            <a:r>
              <a:rPr lang="cs-CZ" sz="2400" dirty="0"/>
              <a:t>každý národní sportovní svaz je povinen do svých vnitřních přepisů začlenit antidopingová pravidla tak, aby zavazovala jeho členy, ale i další osoby účastnící se </a:t>
            </a:r>
            <a:r>
              <a:rPr lang="cs-CZ" sz="2400" dirty="0" smtClean="0"/>
              <a:t>jeho </a:t>
            </a:r>
            <a:r>
              <a:rPr lang="cs-CZ" sz="2400" dirty="0"/>
              <a:t>činnosti</a:t>
            </a:r>
          </a:p>
          <a:p>
            <a:pPr marL="0" indent="0" algn="just">
              <a:lnSpc>
                <a:spcPct val="100000"/>
              </a:lnSpc>
              <a:spcAft>
                <a:spcPts val="0"/>
              </a:spcAft>
              <a:buNone/>
            </a:pPr>
            <a:endParaRPr lang="cs-CZ" sz="2400" u="sng" dirty="0"/>
          </a:p>
          <a:p>
            <a:pPr marL="0" indent="0" algn="just">
              <a:lnSpc>
                <a:spcPct val="100000"/>
              </a:lnSpc>
              <a:spcAft>
                <a:spcPts val="0"/>
              </a:spcAft>
              <a:buNone/>
            </a:pPr>
            <a:r>
              <a:rPr lang="cs-CZ" sz="2400" u="sng" dirty="0"/>
              <a:t>Soukromoprávní povaha závazku dodržovat antidopingová pravidla:</a:t>
            </a:r>
          </a:p>
          <a:p>
            <a:pPr marL="0" indent="0" algn="just">
              <a:lnSpc>
                <a:spcPct val="100000"/>
              </a:lnSpc>
              <a:spcAft>
                <a:spcPts val="0"/>
              </a:spcAft>
              <a:buNone/>
            </a:pPr>
            <a:r>
              <a:rPr lang="cs-CZ" sz="2400" dirty="0"/>
              <a:t>= povinnost sportovců a dalších osob nevychází z obecně platných právních předpisů (zákonů, vyhlášek apod.); nejčastěji tento závazek vychází z členského vztahu mezi sportovcem a jeho sportovním klubem či zastřešujícím národním sportovním svazem </a:t>
            </a:r>
          </a:p>
          <a:p>
            <a:pPr marL="0" indent="0" algn="just">
              <a:lnSpc>
                <a:spcPct val="100000"/>
              </a:lnSpc>
              <a:spcAft>
                <a:spcPts val="0"/>
              </a:spcAft>
              <a:buNone/>
            </a:pPr>
            <a:endParaRPr lang="cs-CZ" sz="2400" u="sng" dirty="0"/>
          </a:p>
        </p:txBody>
      </p:sp>
    </p:spTree>
    <p:extLst>
      <p:ext uri="{BB962C8B-B14F-4D97-AF65-F5344CB8AC3E}">
        <p14:creationId xmlns:p14="http://schemas.microsoft.com/office/powerpoint/2010/main" val="3863560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60170"/>
          </a:xfrm>
        </p:spPr>
        <p:txBody>
          <a:bodyPr>
            <a:normAutofit/>
          </a:bodyPr>
          <a:lstStyle/>
          <a:p>
            <a:pPr algn="just"/>
            <a:r>
              <a:rPr lang="cs-CZ" sz="2800" u="sng" dirty="0"/>
              <a:t>Antidopingová pravidla v předpisech národních sportovních svazů</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380744"/>
            <a:ext cx="10116766" cy="5112130"/>
          </a:xfrm>
        </p:spPr>
        <p:txBody>
          <a:bodyPr/>
          <a:lstStyle/>
          <a:p>
            <a:pPr lvl="0" algn="just">
              <a:lnSpc>
                <a:spcPct val="100000"/>
              </a:lnSpc>
              <a:spcAft>
                <a:spcPts val="0"/>
              </a:spcAft>
            </a:pPr>
            <a:r>
              <a:rPr lang="cs-CZ" sz="2400" dirty="0"/>
              <a:t>některé svazy mají propracované předpisy v oblasti dopingu; založení kompetence antidopingových orgánů testovat, rozhodovat o provinění atd. vůči členům v této oblasti je podrobně zakotvena </a:t>
            </a:r>
            <a:r>
              <a:rPr lang="cs-CZ" sz="2400" u="sng" dirty="0"/>
              <a:t>přímo ve stanovách</a:t>
            </a:r>
            <a:r>
              <a:rPr lang="cs-CZ" sz="2400" dirty="0"/>
              <a:t> (např. FAČR), což je ideální stav</a:t>
            </a:r>
          </a:p>
          <a:p>
            <a:pPr lvl="0" algn="just">
              <a:lnSpc>
                <a:spcPct val="100000"/>
              </a:lnSpc>
              <a:spcAft>
                <a:spcPts val="0"/>
              </a:spcAft>
            </a:pPr>
            <a:r>
              <a:rPr lang="cs-CZ" sz="2400" dirty="0"/>
              <a:t>některé svazy však mají ve stanovách zmíněnu pouze obecnou povinnost dodržovat  antidopingová pravidla; to může být shledáno jako nedostačující z hlediska dovození pravomoci antidopingových orgánů (antidopingový výbor, národní rozhodčí soud pro sport) nad členy sportovních organizací (tj. zda vůbec mohou požadovat, aby se podrobili testování, rozhodovat o jejich provinění a ukládat jim tresty)</a:t>
            </a:r>
          </a:p>
          <a:p>
            <a:pPr lvl="0" algn="just">
              <a:lnSpc>
                <a:spcPct val="100000"/>
              </a:lnSpc>
              <a:spcAft>
                <a:spcPts val="0"/>
              </a:spcAft>
            </a:pPr>
            <a:r>
              <a:rPr lang="cs-CZ" sz="2400" dirty="0"/>
              <a:t>ve stanovách svazu by tedy mělo být alespoň výslovně uvedeno, že je člen povinen podrobit se disciplinárnímu řádu a Směrnici pro boj s dopingem ČR</a:t>
            </a:r>
          </a:p>
          <a:p>
            <a:pPr marL="0" indent="0" algn="just">
              <a:lnSpc>
                <a:spcPct val="100000"/>
              </a:lnSpc>
              <a:spcAft>
                <a:spcPts val="0"/>
              </a:spcAft>
              <a:buNone/>
            </a:pPr>
            <a:endParaRPr lang="cs-CZ" sz="2400" u="sng" dirty="0"/>
          </a:p>
        </p:txBody>
      </p:sp>
    </p:spTree>
    <p:extLst>
      <p:ext uri="{BB962C8B-B14F-4D97-AF65-F5344CB8AC3E}">
        <p14:creationId xmlns:p14="http://schemas.microsoft.com/office/powerpoint/2010/main" val="3689375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60170"/>
          </a:xfrm>
        </p:spPr>
        <p:txBody>
          <a:bodyPr>
            <a:normAutofit/>
          </a:bodyPr>
          <a:lstStyle/>
          <a:p>
            <a:pPr algn="just"/>
            <a:r>
              <a:rPr lang="cs-CZ" sz="2800" u="sng" dirty="0"/>
              <a:t>Antidopingová pravidla v předpisech národních sportovních svazů</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380744"/>
            <a:ext cx="10116766" cy="5112130"/>
          </a:xfrm>
        </p:spPr>
        <p:txBody>
          <a:bodyPr/>
          <a:lstStyle/>
          <a:p>
            <a:pPr marL="0" indent="0" algn="just">
              <a:lnSpc>
                <a:spcPct val="100000"/>
              </a:lnSpc>
              <a:spcAft>
                <a:spcPts val="0"/>
              </a:spcAft>
              <a:buNone/>
            </a:pPr>
            <a:r>
              <a:rPr lang="cs-CZ" sz="2400" u="sng" dirty="0"/>
              <a:t>formy převzetí závazku dodržovat antidopingová pravidla sportovcem:</a:t>
            </a:r>
          </a:p>
          <a:p>
            <a:pPr marL="0" indent="0" algn="just">
              <a:lnSpc>
                <a:spcPct val="100000"/>
              </a:lnSpc>
              <a:spcAft>
                <a:spcPts val="0"/>
              </a:spcAft>
              <a:buNone/>
            </a:pPr>
            <a:endParaRPr lang="cs-CZ" sz="2400" u="sng" dirty="0"/>
          </a:p>
          <a:p>
            <a:pPr algn="just">
              <a:lnSpc>
                <a:spcPct val="100000"/>
              </a:lnSpc>
              <a:spcAft>
                <a:spcPts val="0"/>
              </a:spcAft>
            </a:pPr>
            <a:r>
              <a:rPr lang="cs-CZ" sz="2400" dirty="0"/>
              <a:t>smlouvy či jednostranná prohlášení pro akce mezinárodního charakteru (např. ČOV – „Závazek sportovce ve věci dopingu“)</a:t>
            </a:r>
          </a:p>
          <a:p>
            <a:pPr algn="just">
              <a:lnSpc>
                <a:spcPct val="100000"/>
              </a:lnSpc>
              <a:spcAft>
                <a:spcPts val="0"/>
              </a:spcAft>
            </a:pPr>
            <a:r>
              <a:rPr lang="cs-CZ" sz="2400" dirty="0"/>
              <a:t>profesionální smlouvy</a:t>
            </a:r>
          </a:p>
          <a:p>
            <a:pPr algn="just">
              <a:lnSpc>
                <a:spcPct val="100000"/>
              </a:lnSpc>
              <a:spcAft>
                <a:spcPts val="0"/>
              </a:spcAft>
            </a:pPr>
            <a:r>
              <a:rPr lang="cs-CZ" sz="2400" dirty="0"/>
              <a:t>vstup do klubu jakožto spolku a podřízení se jeho předpisům</a:t>
            </a:r>
          </a:p>
          <a:p>
            <a:pPr algn="just">
              <a:lnSpc>
                <a:spcPct val="100000"/>
              </a:lnSpc>
              <a:spcAft>
                <a:spcPts val="0"/>
              </a:spcAft>
            </a:pPr>
            <a:r>
              <a:rPr lang="cs-CZ" sz="2400" dirty="0"/>
              <a:t>existuje i právní názor, že </a:t>
            </a:r>
            <a:r>
              <a:rPr lang="cs-CZ" sz="2400" u="sng" dirty="0"/>
              <a:t>již samotnou účastí</a:t>
            </a:r>
            <a:r>
              <a:rPr lang="cs-CZ" sz="2400" dirty="0"/>
              <a:t> na sportovním soutěžení každý sportovec, tzn. i „nečlen“ pořádajícího sportovního spolku, vyjadřuje svou vůli dodržovat pravidla pořadatele, potažmo tedy i pravidla antidopingová</a:t>
            </a:r>
            <a:endParaRPr lang="cs-CZ" sz="2400" u="sng" dirty="0"/>
          </a:p>
        </p:txBody>
      </p:sp>
    </p:spTree>
    <p:extLst>
      <p:ext uri="{BB962C8B-B14F-4D97-AF65-F5344CB8AC3E}">
        <p14:creationId xmlns:p14="http://schemas.microsoft.com/office/powerpoint/2010/main" val="3242367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64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Mezinárodní úmluvy:</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algn="just">
              <a:lnSpc>
                <a:spcPct val="100000"/>
              </a:lnSpc>
              <a:spcAft>
                <a:spcPts val="0"/>
              </a:spcAft>
              <a:buFont typeface="Wingdings" panose="05000000000000000000" pitchFamily="2" charset="2"/>
              <a:buChar char="Ø"/>
            </a:pPr>
            <a:r>
              <a:rPr lang="cs-CZ" altLang="cs-CZ" b="1" u="sng" dirty="0"/>
              <a:t>Mezinárodní úmluva proti dopingu ve sportu UNESCO (2005)</a:t>
            </a:r>
          </a:p>
          <a:p>
            <a:pPr algn="just">
              <a:lnSpc>
                <a:spcPct val="100000"/>
              </a:lnSpc>
              <a:spcAft>
                <a:spcPts val="0"/>
              </a:spcAft>
              <a:buFont typeface="Symbol" panose="05050102010706020507" pitchFamily="18" charset="2"/>
              <a:buChar char="-"/>
            </a:pPr>
            <a:r>
              <a:rPr lang="cs-CZ" altLang="cs-CZ" dirty="0"/>
              <a:t>přijata Generální konferencí UNESCO </a:t>
            </a:r>
          </a:p>
          <a:p>
            <a:pPr algn="just">
              <a:lnSpc>
                <a:spcPct val="100000"/>
              </a:lnSpc>
              <a:spcAft>
                <a:spcPts val="0"/>
              </a:spcAft>
              <a:buFont typeface="Symbol" panose="05050102010706020507" pitchFamily="18" charset="2"/>
              <a:buChar char="-"/>
            </a:pPr>
            <a:r>
              <a:rPr lang="cs-CZ" altLang="cs-CZ" dirty="0"/>
              <a:t>v ČR byla ratifikována (tj. přijata za závaznou) jako mezinárodní úmluva v roce 2007</a:t>
            </a:r>
          </a:p>
          <a:p>
            <a:pPr algn="just">
              <a:lnSpc>
                <a:spcPct val="100000"/>
              </a:lnSpc>
              <a:spcAft>
                <a:spcPts val="0"/>
              </a:spcAft>
              <a:buFont typeface="Symbol" panose="05050102010706020507" pitchFamily="18" charset="2"/>
              <a:buChar char="-"/>
            </a:pPr>
            <a:r>
              <a:rPr lang="cs-CZ" altLang="cs-CZ" dirty="0"/>
              <a:t>jejím obsahem je závazek cca 200 států:</a:t>
            </a:r>
          </a:p>
          <a:p>
            <a:pPr marL="0" indent="0" algn="just">
              <a:lnSpc>
                <a:spcPct val="100000"/>
              </a:lnSpc>
              <a:spcAft>
                <a:spcPts val="0"/>
              </a:spcAft>
              <a:buNone/>
            </a:pPr>
            <a:endParaRPr lang="cs-CZ" altLang="cs-CZ" dirty="0"/>
          </a:p>
          <a:p>
            <a:pPr algn="just">
              <a:lnSpc>
                <a:spcPct val="100000"/>
              </a:lnSpc>
              <a:spcAft>
                <a:spcPts val="0"/>
              </a:spcAft>
            </a:pPr>
            <a:r>
              <a:rPr lang="cs-CZ" altLang="cs-CZ" dirty="0"/>
              <a:t>dodržovat zásady Světového antidopingového kodexu (Kodex), a přijímat potřebná opatření v boji proti dopingu</a:t>
            </a:r>
          </a:p>
          <a:p>
            <a:pPr algn="just">
              <a:lnSpc>
                <a:spcPct val="100000"/>
              </a:lnSpc>
              <a:spcAft>
                <a:spcPts val="0"/>
              </a:spcAft>
            </a:pPr>
            <a:r>
              <a:rPr lang="cs-CZ" altLang="cs-CZ" dirty="0"/>
              <a:t>podporovat a prohlubovat mezinárodní spolupráci v boji proti dopingu</a:t>
            </a:r>
          </a:p>
          <a:p>
            <a:pPr algn="just">
              <a:lnSpc>
                <a:spcPct val="100000"/>
              </a:lnSpc>
              <a:spcAft>
                <a:spcPts val="0"/>
              </a:spcAft>
            </a:pPr>
            <a:r>
              <a:rPr lang="cs-CZ" altLang="cs-CZ" dirty="0"/>
              <a:t>spolupracovat se Světovou antidopingovou agenturou (WADA)</a:t>
            </a:r>
          </a:p>
          <a:p>
            <a:pPr marL="0" indent="0" algn="just">
              <a:lnSpc>
                <a:spcPct val="100000"/>
              </a:lnSpc>
              <a:spcAft>
                <a:spcPts val="0"/>
              </a:spcAft>
              <a:buNone/>
            </a:pPr>
            <a:r>
              <a:rPr lang="cs-CZ" altLang="cs-CZ" sz="2000" i="1" u="sng" dirty="0"/>
              <a:t>poznámka: </a:t>
            </a:r>
            <a:r>
              <a:rPr lang="cs-CZ" altLang="cs-CZ" sz="2000" i="1" dirty="0"/>
              <a:t>další mezinárodní dokumenty týkající se boje proti dopingu lze nalézt na stránkách Antidopingového výboru ČR (https://www.antidoping.cz/</a:t>
            </a:r>
            <a:r>
              <a:rPr lang="cs-CZ" altLang="cs-CZ" sz="2000" i="1" dirty="0" err="1"/>
              <a:t>cs</a:t>
            </a:r>
            <a:r>
              <a:rPr lang="cs-CZ" altLang="cs-CZ" sz="2000" i="1" dirty="0"/>
              <a:t>)</a:t>
            </a:r>
          </a:p>
          <a:p>
            <a:pPr marL="0" indent="0" algn="ctr">
              <a:lnSpc>
                <a:spcPct val="100000"/>
              </a:lnSpc>
              <a:spcAft>
                <a:spcPts val="0"/>
              </a:spcAft>
              <a:buFontTx/>
              <a:buNone/>
            </a:pPr>
            <a:endParaRPr lang="cs-CZ" altLang="cs-CZ" dirty="0"/>
          </a:p>
          <a:p>
            <a:endParaRPr lang="cs-CZ" dirty="0"/>
          </a:p>
        </p:txBody>
      </p:sp>
    </p:spTree>
    <p:extLst>
      <p:ext uri="{BB962C8B-B14F-4D97-AF65-F5344CB8AC3E}">
        <p14:creationId xmlns:p14="http://schemas.microsoft.com/office/powerpoint/2010/main" val="327395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WADA systém:</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algn="just">
              <a:lnSpc>
                <a:spcPct val="100000"/>
              </a:lnSpc>
              <a:spcAft>
                <a:spcPts val="0"/>
              </a:spcAft>
            </a:pPr>
            <a:r>
              <a:rPr lang="cs-CZ" altLang="cs-CZ" dirty="0"/>
              <a:t>základem tzv. WADA systému je Světový antidopingový kodex, někdy zvaný WADA Kodex, nejčastěji však označovaný jen jako Kodex</a:t>
            </a:r>
          </a:p>
          <a:p>
            <a:pPr marL="0" indent="0" algn="just">
              <a:lnSpc>
                <a:spcPct val="100000"/>
              </a:lnSpc>
              <a:spcAft>
                <a:spcPts val="0"/>
              </a:spcAft>
              <a:buNone/>
            </a:pPr>
            <a:endParaRPr lang="cs-CZ" altLang="cs-CZ" dirty="0"/>
          </a:p>
          <a:p>
            <a:pPr algn="just">
              <a:lnSpc>
                <a:spcPct val="100000"/>
              </a:lnSpc>
              <a:spcAft>
                <a:spcPts val="0"/>
              </a:spcAft>
            </a:pPr>
            <a:r>
              <a:rPr lang="cs-CZ" altLang="cs-CZ" u="sng" dirty="0"/>
              <a:t>signatáři Kodexu</a:t>
            </a:r>
            <a:r>
              <a:rPr lang="cs-CZ" altLang="cs-CZ" dirty="0"/>
              <a:t>:</a:t>
            </a:r>
          </a:p>
          <a:p>
            <a:pPr algn="just">
              <a:lnSpc>
                <a:spcPct val="100000"/>
              </a:lnSpc>
              <a:spcAft>
                <a:spcPts val="0"/>
              </a:spcAft>
              <a:buFont typeface="Wingdings" panose="05000000000000000000" pitchFamily="2" charset="2"/>
              <a:buChar char="ü"/>
            </a:pPr>
            <a:r>
              <a:rPr lang="cs-CZ" altLang="cs-CZ" dirty="0"/>
              <a:t>Světová antidopingová agentura (WADA)</a:t>
            </a:r>
          </a:p>
          <a:p>
            <a:pPr algn="just">
              <a:lnSpc>
                <a:spcPct val="100000"/>
              </a:lnSpc>
              <a:spcAft>
                <a:spcPts val="0"/>
              </a:spcAft>
              <a:buFont typeface="Wingdings" panose="05000000000000000000" pitchFamily="2" charset="2"/>
              <a:buChar char="ü"/>
            </a:pPr>
            <a:r>
              <a:rPr lang="cs-CZ" altLang="cs-CZ" dirty="0"/>
              <a:t>Mezinárodní olympijský výbor</a:t>
            </a:r>
          </a:p>
          <a:p>
            <a:pPr algn="just">
              <a:lnSpc>
                <a:spcPct val="100000"/>
              </a:lnSpc>
              <a:spcAft>
                <a:spcPts val="0"/>
              </a:spcAft>
              <a:buFont typeface="Wingdings" panose="05000000000000000000" pitchFamily="2" charset="2"/>
              <a:buChar char="ü"/>
            </a:pPr>
            <a:r>
              <a:rPr lang="cs-CZ" altLang="cs-CZ" dirty="0"/>
              <a:t>mezinárodní sportovní organizace/federace</a:t>
            </a:r>
          </a:p>
          <a:p>
            <a:pPr algn="just">
              <a:lnSpc>
                <a:spcPct val="100000"/>
              </a:lnSpc>
              <a:spcAft>
                <a:spcPts val="0"/>
              </a:spcAft>
              <a:buFont typeface="Wingdings" panose="05000000000000000000" pitchFamily="2" charset="2"/>
              <a:buChar char="ü"/>
            </a:pPr>
            <a:r>
              <a:rPr lang="cs-CZ" altLang="cs-CZ" dirty="0"/>
              <a:t>Mezinárodní paralympijský výbor</a:t>
            </a:r>
          </a:p>
          <a:p>
            <a:pPr algn="just">
              <a:lnSpc>
                <a:spcPct val="100000"/>
              </a:lnSpc>
              <a:spcAft>
                <a:spcPts val="0"/>
              </a:spcAft>
              <a:buFont typeface="Wingdings" panose="05000000000000000000" pitchFamily="2" charset="2"/>
              <a:buChar char="ü"/>
            </a:pPr>
            <a:r>
              <a:rPr lang="cs-CZ" altLang="cs-CZ" dirty="0"/>
              <a:t>národní olympijské a paralympijské výbory</a:t>
            </a:r>
          </a:p>
          <a:p>
            <a:pPr algn="just">
              <a:lnSpc>
                <a:spcPct val="100000"/>
              </a:lnSpc>
              <a:spcAft>
                <a:spcPts val="0"/>
              </a:spcAft>
              <a:buFont typeface="Wingdings" panose="05000000000000000000" pitchFamily="2" charset="2"/>
              <a:buChar char="ü"/>
            </a:pPr>
            <a:r>
              <a:rPr lang="cs-CZ" altLang="cs-CZ" dirty="0"/>
              <a:t>organizátoři významných sportovních akcí</a:t>
            </a:r>
          </a:p>
          <a:p>
            <a:pPr algn="just">
              <a:lnSpc>
                <a:spcPct val="100000"/>
              </a:lnSpc>
              <a:spcAft>
                <a:spcPts val="0"/>
              </a:spcAft>
              <a:buFont typeface="Wingdings" panose="05000000000000000000" pitchFamily="2" charset="2"/>
              <a:buChar char="ü"/>
            </a:pPr>
            <a:r>
              <a:rPr lang="cs-CZ" altLang="cs-CZ" dirty="0"/>
              <a:t>národní antidopingové organizace (v ČR je to Antidopingový výbor ČR)</a:t>
            </a:r>
          </a:p>
        </p:txBody>
      </p:sp>
    </p:spTree>
    <p:extLst>
      <p:ext uri="{BB962C8B-B14F-4D97-AF65-F5344CB8AC3E}">
        <p14:creationId xmlns:p14="http://schemas.microsoft.com/office/powerpoint/2010/main" val="104698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Antidopingový výbor ČR:</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marL="0" indent="0" algn="just">
              <a:lnSpc>
                <a:spcPct val="100000"/>
              </a:lnSpc>
              <a:spcAft>
                <a:spcPts val="0"/>
              </a:spcAft>
              <a:buNone/>
            </a:pPr>
            <a:r>
              <a:rPr lang="cs-CZ" dirty="0"/>
              <a:t>= nejvyšší orgán a výhradní odborné pracoviště s celostátní působností zabezpečující antidopingový program ČR</a:t>
            </a:r>
          </a:p>
          <a:p>
            <a:pPr algn="just">
              <a:lnSpc>
                <a:spcPct val="100000"/>
              </a:lnSpc>
              <a:spcAft>
                <a:spcPts val="0"/>
              </a:spcAft>
              <a:buFontTx/>
              <a:buChar char="-"/>
            </a:pPr>
            <a:r>
              <a:rPr lang="cs-CZ" dirty="0"/>
              <a:t>vznikl v roce 1999 jako státní příspěvková organizace a jeho zřizovatelem je od 1. 1. 2020 Národní sportovní agentura</a:t>
            </a:r>
          </a:p>
          <a:p>
            <a:pPr marL="0" indent="0" algn="just">
              <a:lnSpc>
                <a:spcPct val="100000"/>
              </a:lnSpc>
              <a:spcAft>
                <a:spcPts val="0"/>
              </a:spcAft>
              <a:buNone/>
            </a:pPr>
            <a:endParaRPr lang="cs-CZ" sz="1100" dirty="0"/>
          </a:p>
          <a:p>
            <a:pPr algn="just">
              <a:lnSpc>
                <a:spcPct val="100000"/>
              </a:lnSpc>
              <a:spcAft>
                <a:spcPts val="0"/>
              </a:spcAft>
              <a:buFontTx/>
              <a:buChar char="-"/>
            </a:pPr>
            <a:r>
              <a:rPr lang="cs-CZ" altLang="cs-CZ" u="sng" dirty="0"/>
              <a:t>působnost AV ČR</a:t>
            </a:r>
            <a:r>
              <a:rPr lang="cs-CZ" altLang="cs-CZ" dirty="0"/>
              <a:t>:</a:t>
            </a:r>
          </a:p>
          <a:p>
            <a:pPr algn="just">
              <a:lnSpc>
                <a:spcPct val="100000"/>
              </a:lnSpc>
              <a:spcAft>
                <a:spcPts val="0"/>
              </a:spcAft>
            </a:pPr>
            <a:r>
              <a:rPr lang="cs-CZ" altLang="cs-CZ" sz="2400" dirty="0"/>
              <a:t>navrhuje legislativní opatření na podporu boje proti dopingu, zejména omezující dostupnost farmakologických a výživných prostředků s obsahem dopingových látek</a:t>
            </a:r>
          </a:p>
          <a:p>
            <a:pPr algn="just">
              <a:lnSpc>
                <a:spcPct val="100000"/>
              </a:lnSpc>
              <a:spcAft>
                <a:spcPts val="0"/>
              </a:spcAft>
            </a:pPr>
            <a:r>
              <a:rPr lang="cs-CZ" altLang="cs-CZ" sz="2400" dirty="0"/>
              <a:t>zastupuje ČR v mezinárodních antidopingových institucích</a:t>
            </a:r>
          </a:p>
          <a:p>
            <a:pPr algn="just">
              <a:lnSpc>
                <a:spcPct val="100000"/>
              </a:lnSpc>
              <a:spcAft>
                <a:spcPts val="0"/>
              </a:spcAft>
            </a:pPr>
            <a:r>
              <a:rPr lang="cs-CZ" altLang="cs-CZ" sz="2400" dirty="0"/>
              <a:t>vydává Směrnici pro kontrolu a postih dopingu ve sportu v ČR (česká obdoba Kodexu), Seznam zakázaných látek a metod dopingu a Seznam zakázaných léků </a:t>
            </a:r>
          </a:p>
          <a:p>
            <a:pPr algn="just">
              <a:lnSpc>
                <a:spcPct val="100000"/>
              </a:lnSpc>
              <a:spcAft>
                <a:spcPts val="0"/>
              </a:spcAft>
            </a:pPr>
            <a:r>
              <a:rPr lang="cs-CZ" altLang="cs-CZ" sz="2400" dirty="0"/>
              <a:t>provádí dopingové kontroly při sportovních soutěžích i mimo ně a zajišťuje analýzy odebraných vzorků v laboratořích dopingové kontroly</a:t>
            </a:r>
          </a:p>
        </p:txBody>
      </p:sp>
    </p:spTree>
    <p:extLst>
      <p:ext uri="{BB962C8B-B14F-4D97-AF65-F5344CB8AC3E}">
        <p14:creationId xmlns:p14="http://schemas.microsoft.com/office/powerpoint/2010/main" val="138121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Právní povaha Kodexu:</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algn="just">
              <a:lnSpc>
                <a:spcPct val="100000"/>
              </a:lnSpc>
              <a:spcAft>
                <a:spcPts val="0"/>
              </a:spcAft>
            </a:pPr>
            <a:r>
              <a:rPr lang="cs-CZ" altLang="cs-CZ" sz="2400" dirty="0" smtClean="0"/>
              <a:t>nejde </a:t>
            </a:r>
            <a:r>
              <a:rPr lang="cs-CZ" altLang="cs-CZ" sz="2400" dirty="0"/>
              <a:t>o obecně závazný právní předpis ani v právu mezinárodním ani na úrovni práva jednotlivých států, to zejména znamená, že jeho dodržování není vymahatelné státní mocí (např. </a:t>
            </a:r>
            <a:r>
              <a:rPr lang="cs-CZ" altLang="cs-CZ" sz="2400" dirty="0"/>
              <a:t>policií, soudy)</a:t>
            </a:r>
          </a:p>
          <a:p>
            <a:pPr algn="just">
              <a:lnSpc>
                <a:spcPct val="100000"/>
              </a:lnSpc>
              <a:spcAft>
                <a:spcPts val="0"/>
              </a:spcAft>
            </a:pPr>
            <a:endParaRPr lang="cs-CZ" altLang="cs-CZ" sz="2400" dirty="0"/>
          </a:p>
          <a:p>
            <a:pPr algn="just">
              <a:lnSpc>
                <a:spcPct val="100000"/>
              </a:lnSpc>
              <a:spcAft>
                <a:spcPts val="0"/>
              </a:spcAft>
            </a:pPr>
            <a:r>
              <a:rPr lang="cs-CZ" altLang="cs-CZ" sz="2400" dirty="0"/>
              <a:t>jde o soukromoprávní vnitřní předpis celé řady sportovních organizací, tj. klubů, národních svazů, mezinárodních organizací, olympijských výborů apod., má obdobnou závaznost jako např. disciplinární řád národního sportovního svazu, tj. je závazný především pro členy svazu, a to na základě jejich členského vztahu, případně smlouvy (profesionální sportovec)</a:t>
            </a:r>
          </a:p>
          <a:p>
            <a:pPr algn="just">
              <a:lnSpc>
                <a:spcPct val="100000"/>
              </a:lnSpc>
              <a:spcAft>
                <a:spcPts val="0"/>
              </a:spcAft>
            </a:pPr>
            <a:endParaRPr lang="cs-CZ" altLang="cs-CZ" sz="2400" dirty="0"/>
          </a:p>
          <a:p>
            <a:pPr algn="just">
              <a:lnSpc>
                <a:spcPct val="100000"/>
              </a:lnSpc>
              <a:spcAft>
                <a:spcPts val="0"/>
              </a:spcAft>
            </a:pPr>
            <a:r>
              <a:rPr lang="cs-CZ" altLang="cs-CZ" sz="2400" dirty="0"/>
              <a:t>podle Směrnice pro kontrolu a postih dopingu ve sportu v ČR jsou všechny české sportovní svazy </a:t>
            </a:r>
            <a:r>
              <a:rPr lang="cs-CZ" altLang="cs-CZ" sz="2400" u="sng" dirty="0"/>
              <a:t>povinny</a:t>
            </a:r>
            <a:r>
              <a:rPr lang="cs-CZ" altLang="cs-CZ" sz="2400" dirty="0"/>
              <a:t> Směrnici přijmout, promítnout jí do svých vnitřních předpisů a </a:t>
            </a:r>
            <a:r>
              <a:rPr lang="cs-CZ" altLang="cs-CZ" sz="2400" u="sng" dirty="0"/>
              <a:t>tím jí učinit závaznou</a:t>
            </a:r>
            <a:r>
              <a:rPr lang="cs-CZ" altLang="cs-CZ" sz="2400" dirty="0"/>
              <a:t> pro všechny sportovce a další osoby v působnosti daného svazu (tj. např. trenéři, funkcionáři, doprovodný personál sportovce)</a:t>
            </a:r>
          </a:p>
        </p:txBody>
      </p:sp>
    </p:spTree>
    <p:extLst>
      <p:ext uri="{BB962C8B-B14F-4D97-AF65-F5344CB8AC3E}">
        <p14:creationId xmlns:p14="http://schemas.microsoft.com/office/powerpoint/2010/main" val="81417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686434"/>
          </a:xfrm>
        </p:spPr>
        <p:txBody>
          <a:bodyPr>
            <a:normAutofit/>
          </a:bodyPr>
          <a:lstStyle/>
          <a:p>
            <a:r>
              <a:rPr lang="cs-CZ" u="sng" dirty="0"/>
              <a:t>Porušení antidopingových pravidel:</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051560"/>
            <a:ext cx="10116766" cy="5568696"/>
          </a:xfrm>
        </p:spPr>
        <p:txBody>
          <a:bodyPr/>
          <a:lstStyle/>
          <a:p>
            <a:pPr algn="just">
              <a:lnSpc>
                <a:spcPct val="100000"/>
              </a:lnSpc>
              <a:spcAft>
                <a:spcPts val="0"/>
              </a:spcAft>
            </a:pPr>
            <a:r>
              <a:rPr lang="cs-CZ" sz="2400" dirty="0"/>
              <a:t>doping je definován jako porušení jednoho nebo více antidopingových pravidel, uvedených v článcích 2.1 až 2.11 Směrnice</a:t>
            </a:r>
          </a:p>
          <a:p>
            <a:pPr marL="0" indent="0" algn="just">
              <a:lnSpc>
                <a:spcPct val="100000"/>
              </a:lnSpc>
              <a:spcAft>
                <a:spcPts val="0"/>
              </a:spcAft>
              <a:buNone/>
            </a:pPr>
            <a:endParaRPr lang="cs-CZ" sz="2400" dirty="0"/>
          </a:p>
          <a:p>
            <a:pPr algn="just">
              <a:lnSpc>
                <a:spcPct val="100000"/>
              </a:lnSpc>
              <a:spcAft>
                <a:spcPts val="0"/>
              </a:spcAft>
            </a:pPr>
            <a:r>
              <a:rPr lang="cs-CZ" altLang="cs-CZ" sz="2400" dirty="0"/>
              <a:t>Směrnice se vztahuje nejen na sportovce, ale i další osoby, tj. porušit antidopingová pravidla mohou i tyto další osoby; jedná se zejména o osoby označované jako doprovodný personál (např. </a:t>
            </a:r>
            <a:r>
              <a:rPr lang="cs-CZ" sz="2400" dirty="0"/>
              <a:t>trenér, manažer, agent, člen realizačního týmu, funkcionář, lékařský nebo zdravotnický personál)</a:t>
            </a:r>
            <a:endParaRPr lang="cs-CZ" altLang="cs-CZ" sz="2400" dirty="0"/>
          </a:p>
          <a:p>
            <a:pPr marL="0" indent="0" algn="just">
              <a:lnSpc>
                <a:spcPct val="100000"/>
              </a:lnSpc>
              <a:spcAft>
                <a:spcPts val="0"/>
              </a:spcAft>
              <a:buNone/>
            </a:pPr>
            <a:endParaRPr lang="cs-CZ" altLang="cs-CZ" sz="2400" dirty="0"/>
          </a:p>
          <a:p>
            <a:pPr algn="just">
              <a:lnSpc>
                <a:spcPct val="100000"/>
              </a:lnSpc>
              <a:spcAft>
                <a:spcPts val="0"/>
              </a:spcAft>
            </a:pPr>
            <a:r>
              <a:rPr lang="cs-CZ" sz="2400" dirty="0"/>
              <a:t>sportovci a další osoby odpovídají za znalost toho, co představuje porušení antidopingových pravidel a za znalost látek a metod obsažených v Seznamu zakázaných látek a zakázaných metod</a:t>
            </a:r>
          </a:p>
          <a:p>
            <a:pPr marL="0" indent="0" algn="just">
              <a:lnSpc>
                <a:spcPct val="100000"/>
              </a:lnSpc>
              <a:spcAft>
                <a:spcPts val="0"/>
              </a:spcAft>
              <a:buNone/>
            </a:pPr>
            <a:endParaRPr lang="cs-CZ" altLang="cs-CZ" sz="2400" dirty="0"/>
          </a:p>
          <a:p>
            <a:pPr algn="just">
              <a:lnSpc>
                <a:spcPct val="100000"/>
              </a:lnSpc>
              <a:spcAft>
                <a:spcPts val="0"/>
              </a:spcAft>
            </a:pPr>
            <a:r>
              <a:rPr lang="cs-CZ" altLang="cs-CZ" sz="2400" dirty="0"/>
              <a:t>ve Směrnici jsou uvedena jednotlivá porušení antidopingových pravidel, co je jejich podstatou, kdo se jich může dopustit a jaké tresty je možné za taková porušení udělit</a:t>
            </a:r>
          </a:p>
        </p:txBody>
      </p:sp>
    </p:spTree>
    <p:extLst>
      <p:ext uri="{BB962C8B-B14F-4D97-AF65-F5344CB8AC3E}">
        <p14:creationId xmlns:p14="http://schemas.microsoft.com/office/powerpoint/2010/main" val="103607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E58C243-4204-4F11-ADAD-1E097BE01EC6}"/>
              </a:ext>
            </a:extLst>
          </p:cNvPr>
          <p:cNvSpPr>
            <a:spLocks noGrp="1"/>
          </p:cNvSpPr>
          <p:nvPr>
            <p:ph type="title"/>
          </p:nvPr>
        </p:nvSpPr>
        <p:spPr>
          <a:xfrm>
            <a:off x="321014" y="365126"/>
            <a:ext cx="10116766" cy="823594"/>
          </a:xfrm>
        </p:spPr>
        <p:txBody>
          <a:bodyPr>
            <a:normAutofit fontScale="90000"/>
          </a:bodyPr>
          <a:lstStyle/>
          <a:p>
            <a:pPr algn="just"/>
            <a:r>
              <a:rPr lang="cs-CZ" u="sng" dirty="0"/>
              <a:t>čl. 2.1. Přítomnost zakázané látky (jejích metabolitů) ve vzorku:</a:t>
            </a:r>
          </a:p>
        </p:txBody>
      </p:sp>
      <p:sp>
        <p:nvSpPr>
          <p:cNvPr id="3" name="Zástupný symbol pro obsah 2">
            <a:extLst>
              <a:ext uri="{FF2B5EF4-FFF2-40B4-BE49-F238E27FC236}">
                <a16:creationId xmlns:a16="http://schemas.microsoft.com/office/drawing/2014/main" xmlns="" id="{BC0F2CB9-D8CE-4112-9CE7-CBEE6D519E68}"/>
              </a:ext>
            </a:extLst>
          </p:cNvPr>
          <p:cNvSpPr>
            <a:spLocks noGrp="1"/>
          </p:cNvSpPr>
          <p:nvPr>
            <p:ph idx="1"/>
          </p:nvPr>
        </p:nvSpPr>
        <p:spPr>
          <a:xfrm>
            <a:off x="321014" y="1289304"/>
            <a:ext cx="10116766" cy="5330952"/>
          </a:xfrm>
        </p:spPr>
        <p:txBody>
          <a:bodyPr/>
          <a:lstStyle/>
          <a:p>
            <a:pPr algn="just">
              <a:lnSpc>
                <a:spcPct val="100000"/>
              </a:lnSpc>
              <a:spcAft>
                <a:spcPts val="0"/>
              </a:spcAft>
            </a:pPr>
            <a:r>
              <a:rPr lang="cs-CZ" sz="2400" dirty="0"/>
              <a:t>případné porušení antidopingového pravidla tímto způsobem, je založeno na předpokladu, že je </a:t>
            </a:r>
            <a:r>
              <a:rPr lang="cs-CZ" sz="2400" u="sng" dirty="0"/>
              <a:t>osobní odpovědností</a:t>
            </a:r>
            <a:r>
              <a:rPr lang="cs-CZ" sz="2400" dirty="0"/>
              <a:t> každého sportovce zajistit, aby se žádná zakázaná látka nedostala do jeho těla; sportovci nesou odpovědnost za přítomnost jakékoli zakázané látky v jejich vzorku; až na několik výjimek, je zakázána přítomnost jakéhokoli množství zakázané látky</a:t>
            </a:r>
          </a:p>
          <a:p>
            <a:pPr marL="0" indent="0" algn="just">
              <a:lnSpc>
                <a:spcPct val="100000"/>
              </a:lnSpc>
              <a:spcAft>
                <a:spcPts val="0"/>
              </a:spcAft>
              <a:buNone/>
            </a:pPr>
            <a:endParaRPr lang="cs-CZ" sz="2400" dirty="0"/>
          </a:p>
          <a:p>
            <a:pPr algn="just">
              <a:lnSpc>
                <a:spcPct val="100000"/>
              </a:lnSpc>
              <a:spcAft>
                <a:spcPts val="0"/>
              </a:spcAft>
            </a:pPr>
            <a:r>
              <a:rPr lang="cs-CZ" altLang="cs-CZ" sz="2400" dirty="0"/>
              <a:t>aby došlo k porušení tohoto pravidla není nutné, aby bylo sportovci prokázáno, že zakázanou látku úmyslně vzal, dokonce není nutné, aby se mu prokazovalo, že o tom vůbec věděl</a:t>
            </a:r>
          </a:p>
          <a:p>
            <a:pPr algn="just">
              <a:lnSpc>
                <a:spcPct val="100000"/>
              </a:lnSpc>
              <a:spcAft>
                <a:spcPts val="0"/>
              </a:spcAft>
            </a:pPr>
            <a:endParaRPr lang="cs-CZ" altLang="cs-CZ" sz="2400" dirty="0"/>
          </a:p>
          <a:p>
            <a:pPr algn="just">
              <a:lnSpc>
                <a:spcPct val="100000"/>
              </a:lnSpc>
              <a:spcAft>
                <a:spcPts val="0"/>
              </a:spcAft>
            </a:pPr>
            <a:r>
              <a:rPr lang="cs-CZ" altLang="cs-CZ" sz="2400" dirty="0"/>
              <a:t>porušení tohoto pravidla je zjištěno pozitivním výsledkem dopingové kontroly</a:t>
            </a:r>
          </a:p>
          <a:p>
            <a:pPr marL="0" indent="0" algn="just">
              <a:lnSpc>
                <a:spcPct val="100000"/>
              </a:lnSpc>
              <a:spcAft>
                <a:spcPts val="0"/>
              </a:spcAft>
              <a:buNone/>
            </a:pPr>
            <a:endParaRPr lang="cs-CZ" altLang="cs-CZ" sz="2400" dirty="0"/>
          </a:p>
          <a:p>
            <a:pPr algn="just">
              <a:lnSpc>
                <a:spcPct val="100000"/>
              </a:lnSpc>
              <a:spcAft>
                <a:spcPts val="0"/>
              </a:spcAft>
            </a:pPr>
            <a:r>
              <a:rPr lang="cs-CZ" altLang="cs-CZ" sz="2400" dirty="0"/>
              <a:t>seznam zakázaných látek je zpravidla 1x ročně upravován a zveřejňován WADA</a:t>
            </a:r>
          </a:p>
        </p:txBody>
      </p:sp>
    </p:spTree>
    <p:extLst>
      <p:ext uri="{BB962C8B-B14F-4D97-AF65-F5344CB8AC3E}">
        <p14:creationId xmlns:p14="http://schemas.microsoft.com/office/powerpoint/2010/main" val="179755836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lastní 13">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2425</TotalTime>
  <Words>2876</Words>
  <Application>Microsoft Office PowerPoint</Application>
  <PresentationFormat>Širokoúhlá obrazovka</PresentationFormat>
  <Paragraphs>242</Paragraphs>
  <Slides>36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36</vt:i4>
      </vt:variant>
    </vt:vector>
  </HeadingPairs>
  <TitlesOfParts>
    <vt:vector size="42" baseType="lpstr">
      <vt:lpstr>Arial</vt:lpstr>
      <vt:lpstr>Calibri</vt:lpstr>
      <vt:lpstr>Symbol</vt:lpstr>
      <vt:lpstr>Tahoma</vt:lpstr>
      <vt:lpstr>Wingdings</vt:lpstr>
      <vt:lpstr>Motiv Office</vt:lpstr>
      <vt:lpstr>Právní regulace dopingu</vt:lpstr>
      <vt:lpstr>Systém boje proti dopingu:</vt:lpstr>
      <vt:lpstr>Mezinárodní úmluvy:</vt:lpstr>
      <vt:lpstr>Mezinárodní úmluvy:</vt:lpstr>
      <vt:lpstr>WADA systém:</vt:lpstr>
      <vt:lpstr>Antidopingový výbor ČR:</vt:lpstr>
      <vt:lpstr>Právní povaha Kodexu:</vt:lpstr>
      <vt:lpstr>Porušení antidopingových pravidel:</vt:lpstr>
      <vt:lpstr>čl. 2.1. Přítomnost zakázané látky (jejích metabolitů) ve vzorku:</vt:lpstr>
      <vt:lpstr>čl. 2.2. Použití nebo pokus o použití zakázané látky nebo metody:</vt:lpstr>
      <vt:lpstr>Biologický pas sportovce:</vt:lpstr>
      <vt:lpstr>čl. 2.3. Vyhýbání se, odmítnutí nebo nedostavení se k odběru vzorků</vt:lpstr>
      <vt:lpstr>čl. 2.4. Porušení povinnosti informovat o místě pobytu</vt:lpstr>
      <vt:lpstr>čl. 2.5. Podvádění nebo pokus o podvádění v průběhu kterékoli části dopingové kontroly</vt:lpstr>
      <vt:lpstr>čl. 2.6. Držení zakázané látky nebo zakázané metody</vt:lpstr>
      <vt:lpstr>čl. 2.7. Obchodování nebo pokus o obchodování se zakáznou látkou nebo metodou</vt:lpstr>
      <vt:lpstr>čl. 2.8. Podání nebo pokus o podání zakázané látky či metody sportovci</vt:lpstr>
      <vt:lpstr>čl. 2.9. Spoluúčast</vt:lpstr>
      <vt:lpstr>čl. 2.10. Zakázané spolčování</vt:lpstr>
      <vt:lpstr>čl. 2.11. Jednání s cílem odradit od nahlášení porušení pravidel nebo jednání s cílem mstít se za nahlášení porušení</vt:lpstr>
      <vt:lpstr>Sankce za porušení antidopingových pravidel</vt:lpstr>
      <vt:lpstr>Uložení sportovní sankce</vt:lpstr>
      <vt:lpstr>Uložení disciplinární sankce</vt:lpstr>
      <vt:lpstr>Uložení disciplinární sankce</vt:lpstr>
      <vt:lpstr>Uložení disciplinární sankce</vt:lpstr>
      <vt:lpstr>Uložení disciplinární sankce</vt:lpstr>
      <vt:lpstr>Uložení disciplinární sankce</vt:lpstr>
      <vt:lpstr>Uložení disciplinární sankce</vt:lpstr>
      <vt:lpstr>Uložení disciplinární sankce</vt:lpstr>
      <vt:lpstr>Rozhodování o porušení antidopingových pravidel</vt:lpstr>
      <vt:lpstr>Rozhodování o porušení antidopingových pravidel</vt:lpstr>
      <vt:lpstr>Národní rozhodčí soud pro sport</vt:lpstr>
      <vt:lpstr>Antidopingová pravidla v předpisech národních sportovních svazů</vt:lpstr>
      <vt:lpstr>Antidopingová pravidla v předpisech národních sportovních svazů</vt:lpstr>
      <vt:lpstr>Antidopingová pravidla v předpisech národních sportovních svazů</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Vácha</dc:creator>
  <cp:lastModifiedBy>Gabriela Petrusová</cp:lastModifiedBy>
  <cp:revision>362</cp:revision>
  <cp:lastPrinted>2022-08-25T07:29:15Z</cp:lastPrinted>
  <dcterms:created xsi:type="dcterms:W3CDTF">2022-04-06T09:34:32Z</dcterms:created>
  <dcterms:modified xsi:type="dcterms:W3CDTF">2024-04-24T07:24:19Z</dcterms:modified>
</cp:coreProperties>
</file>