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8" r:id="rId2"/>
    <p:sldId id="275" r:id="rId3"/>
    <p:sldId id="290" r:id="rId4"/>
    <p:sldId id="291" r:id="rId5"/>
    <p:sldId id="276" r:id="rId6"/>
    <p:sldId id="292" r:id="rId7"/>
    <p:sldId id="293" r:id="rId8"/>
    <p:sldId id="294" r:id="rId9"/>
    <p:sldId id="295" r:id="rId10"/>
    <p:sldId id="296" r:id="rId11"/>
    <p:sldId id="297" r:id="rId12"/>
    <p:sldId id="298" r:id="rId13"/>
    <p:sldId id="299" r:id="rId14"/>
    <p:sldId id="300" r:id="rId15"/>
    <p:sldId id="277" r:id="rId16"/>
    <p:sldId id="301" r:id="rId17"/>
    <p:sldId id="302" r:id="rId18"/>
    <p:sldId id="289" r:id="rId19"/>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AA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5" autoAdjust="0"/>
    <p:restoredTop sz="94660"/>
  </p:normalViewPr>
  <p:slideViewPr>
    <p:cSldViewPr snapToGrid="0">
      <p:cViewPr varScale="1">
        <p:scale>
          <a:sx n="105" d="100"/>
          <a:sy n="105" d="100"/>
        </p:scale>
        <p:origin x="120"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63860C4-F4E8-46FC-BCED-AF295F96A877}" type="datetimeFigureOut">
              <a:rPr lang="cs-CZ" smtClean="0"/>
              <a:t>24.4.2024</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95961DA-1947-466B-92AC-23BA7A7BA0CB}" type="slidenum">
              <a:rPr lang="cs-CZ" smtClean="0"/>
              <a:t>‹#›</a:t>
            </a:fld>
            <a:endParaRPr lang="cs-CZ"/>
          </a:p>
        </p:txBody>
      </p:sp>
    </p:spTree>
    <p:extLst>
      <p:ext uri="{BB962C8B-B14F-4D97-AF65-F5344CB8AC3E}">
        <p14:creationId xmlns:p14="http://schemas.microsoft.com/office/powerpoint/2010/main" val="500809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31E0F5D2-E60F-4240-8730-C81A3A58AAAF}"/>
              </a:ext>
            </a:extLst>
          </p:cNvPr>
          <p:cNvSpPr>
            <a:spLocks noGrp="1"/>
          </p:cNvSpPr>
          <p:nvPr>
            <p:ph type="title" hasCustomPrompt="1"/>
          </p:nvPr>
        </p:nvSpPr>
        <p:spPr>
          <a:xfrm>
            <a:off x="321014" y="365126"/>
            <a:ext cx="10116766" cy="646551"/>
          </a:xfrm>
        </p:spPr>
        <p:txBody>
          <a:bodyPr>
            <a:normAutofit/>
          </a:bodyPr>
          <a:lstStyle>
            <a:lvl1pPr>
              <a:defRPr sz="3200" b="1">
                <a:solidFill>
                  <a:srgbClr val="14AAE0"/>
                </a:solidFill>
              </a:defRPr>
            </a:lvl1pPr>
          </a:lstStyle>
          <a:p>
            <a:r>
              <a:rPr lang="cs-CZ" dirty="0"/>
              <a:t>Název </a:t>
            </a:r>
          </a:p>
        </p:txBody>
      </p:sp>
      <p:sp>
        <p:nvSpPr>
          <p:cNvPr id="3" name="Zástupný obsah 2">
            <a:extLst>
              <a:ext uri="{FF2B5EF4-FFF2-40B4-BE49-F238E27FC236}">
                <a16:creationId xmlns="" xmlns:a16="http://schemas.microsoft.com/office/drawing/2014/main" id="{C034DE3B-F17C-41E0-B68B-A3421995B1B4}"/>
              </a:ext>
            </a:extLst>
          </p:cNvPr>
          <p:cNvSpPr>
            <a:spLocks noGrp="1"/>
          </p:cNvSpPr>
          <p:nvPr>
            <p:ph idx="1" hasCustomPrompt="1"/>
          </p:nvPr>
        </p:nvSpPr>
        <p:spPr>
          <a:xfrm>
            <a:off x="321014" y="1011676"/>
            <a:ext cx="10116766" cy="5077839"/>
          </a:xfrm>
        </p:spPr>
        <p:txBody>
          <a:bodyPr>
            <a:noAutofit/>
          </a:bodyPr>
          <a:lstStyle>
            <a:lvl1pPr marL="360363" indent="-360363">
              <a:lnSpc>
                <a:spcPct val="113000"/>
              </a:lnSpc>
              <a:spcBef>
                <a:spcPts val="0"/>
              </a:spcBef>
              <a:spcAft>
                <a:spcPts val="600"/>
              </a:spcAft>
              <a:defRPr>
                <a:solidFill>
                  <a:srgbClr val="14AAE0"/>
                </a:solidFill>
              </a:defRPr>
            </a:lvl1pPr>
            <a:lvl2pPr marL="895350" indent="-534988">
              <a:buFont typeface="Wingdings" panose="05000000000000000000" pitchFamily="2" charset="2"/>
              <a:buChar char="Ø"/>
              <a:defRPr>
                <a:solidFill>
                  <a:schemeClr val="accent2"/>
                </a:solidFill>
              </a:defRPr>
            </a:lvl2pPr>
          </a:lstStyle>
          <a:p>
            <a:pPr lvl="0"/>
            <a:r>
              <a:rPr lang="cs-CZ" dirty="0"/>
              <a:t>První úroveň textu v seznamu</a:t>
            </a:r>
          </a:p>
          <a:p>
            <a:pPr lvl="1"/>
            <a:r>
              <a:rPr lang="cs-CZ" dirty="0"/>
              <a:t>Druhá úroveň</a:t>
            </a:r>
          </a:p>
        </p:txBody>
      </p:sp>
      <p:sp>
        <p:nvSpPr>
          <p:cNvPr id="5" name="Zástupný symbol pro zápatí 4">
            <a:extLst>
              <a:ext uri="{FF2B5EF4-FFF2-40B4-BE49-F238E27FC236}">
                <a16:creationId xmlns="" xmlns:a16="http://schemas.microsoft.com/office/drawing/2014/main" id="{1399161D-FE8E-4237-8748-280A29DCD0C5}"/>
              </a:ext>
            </a:extLst>
          </p:cNvPr>
          <p:cNvSpPr>
            <a:spLocks noGrp="1"/>
          </p:cNvSpPr>
          <p:nvPr>
            <p:ph type="ftr" sz="quarter" idx="11"/>
          </p:nvPr>
        </p:nvSpPr>
        <p:spPr/>
        <p:txBody>
          <a:bodyPr/>
          <a:lstStyle>
            <a:lvl1pPr>
              <a:defRPr>
                <a:solidFill>
                  <a:schemeClr val="tx1"/>
                </a:solidFill>
              </a:defRPr>
            </a:lvl1pPr>
          </a:lstStyle>
          <a:p>
            <a:r>
              <a:rPr lang="pl-PL" dirty="0"/>
              <a:t>Vyšší odborná škola České unie sportu s.r.o.</a:t>
            </a:r>
            <a:endParaRPr lang="cs-CZ" dirty="0"/>
          </a:p>
        </p:txBody>
      </p:sp>
      <p:sp>
        <p:nvSpPr>
          <p:cNvPr id="6" name="Zástupný symbol pro číslo snímku 5">
            <a:extLst>
              <a:ext uri="{FF2B5EF4-FFF2-40B4-BE49-F238E27FC236}">
                <a16:creationId xmlns="" xmlns:a16="http://schemas.microsoft.com/office/drawing/2014/main" id="{21912520-3974-485A-B44E-1A959BD28D55}"/>
              </a:ext>
            </a:extLst>
          </p:cNvPr>
          <p:cNvSpPr>
            <a:spLocks noGrp="1"/>
          </p:cNvSpPr>
          <p:nvPr>
            <p:ph type="sldNum" sz="quarter" idx="12"/>
          </p:nvPr>
        </p:nvSpPr>
        <p:spPr>
          <a:xfrm>
            <a:off x="9453077" y="6356349"/>
            <a:ext cx="634506" cy="365125"/>
          </a:xfrm>
        </p:spPr>
        <p:txBody>
          <a:bodyPr/>
          <a:lstStyle>
            <a:lvl1pPr>
              <a:defRPr sz="1400" b="1">
                <a:solidFill>
                  <a:schemeClr val="accent2"/>
                </a:solidFill>
              </a:defRPr>
            </a:lvl1pPr>
          </a:lstStyle>
          <a:p>
            <a:fld id="{1C382322-DC42-488A-832D-C71D8D5BD1B8}" type="slidenum">
              <a:rPr lang="cs-CZ" smtClean="0"/>
              <a:pPr/>
              <a:t>‹#›</a:t>
            </a:fld>
            <a:endParaRPr lang="cs-CZ" dirty="0"/>
          </a:p>
        </p:txBody>
      </p:sp>
      <p:pic>
        <p:nvPicPr>
          <p:cNvPr id="7" name="Obrázek 6">
            <a:extLst>
              <a:ext uri="{FF2B5EF4-FFF2-40B4-BE49-F238E27FC236}">
                <a16:creationId xmlns="" xmlns:a16="http://schemas.microsoft.com/office/drawing/2014/main" id="{4BD9321F-89B7-4CF8-A4E9-3451FC5D352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87723"/>
          <a:stretch/>
        </p:blipFill>
        <p:spPr>
          <a:xfrm>
            <a:off x="10695114" y="0"/>
            <a:ext cx="1496886" cy="6858000"/>
          </a:xfrm>
          <a:prstGeom prst="rect">
            <a:avLst/>
          </a:prstGeom>
        </p:spPr>
      </p:pic>
    </p:spTree>
    <p:extLst>
      <p:ext uri="{BB962C8B-B14F-4D97-AF65-F5344CB8AC3E}">
        <p14:creationId xmlns:p14="http://schemas.microsoft.com/office/powerpoint/2010/main" val="1543815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lastní rozložení">
    <p:spTree>
      <p:nvGrpSpPr>
        <p:cNvPr id="1" name=""/>
        <p:cNvGrpSpPr/>
        <p:nvPr/>
      </p:nvGrpSpPr>
      <p:grpSpPr>
        <a:xfrm>
          <a:off x="0" y="0"/>
          <a:ext cx="0" cy="0"/>
          <a:chOff x="0" y="0"/>
          <a:chExt cx="0" cy="0"/>
        </a:xfrm>
      </p:grpSpPr>
      <p:sp>
        <p:nvSpPr>
          <p:cNvPr id="3" name="Zástupný symbol pro datum 2">
            <a:extLst>
              <a:ext uri="{FF2B5EF4-FFF2-40B4-BE49-F238E27FC236}">
                <a16:creationId xmlns="" xmlns:a16="http://schemas.microsoft.com/office/drawing/2014/main" id="{CDF82AAD-B2B2-4197-99A5-AC024C7A90AB}"/>
              </a:ext>
            </a:extLst>
          </p:cNvPr>
          <p:cNvSpPr>
            <a:spLocks noGrp="1"/>
          </p:cNvSpPr>
          <p:nvPr>
            <p:ph type="dt" sz="half" idx="10"/>
          </p:nvPr>
        </p:nvSpPr>
        <p:spPr/>
        <p:txBody>
          <a:bodyPr/>
          <a:lstStyle/>
          <a:p>
            <a:fld id="{81CD3ADE-5DBE-4ECE-B901-015EB2A1F9ED}" type="datetimeFigureOut">
              <a:rPr lang="cs-CZ" smtClean="0"/>
              <a:t>24.4.2024</a:t>
            </a:fld>
            <a:endParaRPr lang="cs-CZ"/>
          </a:p>
        </p:txBody>
      </p:sp>
      <p:sp>
        <p:nvSpPr>
          <p:cNvPr id="4" name="Zástupný symbol pro zápatí 3">
            <a:extLst>
              <a:ext uri="{FF2B5EF4-FFF2-40B4-BE49-F238E27FC236}">
                <a16:creationId xmlns="" xmlns:a16="http://schemas.microsoft.com/office/drawing/2014/main" id="{1795410D-9448-4057-B2BC-1155AD1E875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 xmlns:a16="http://schemas.microsoft.com/office/drawing/2014/main" id="{3C3B7B6B-68BA-4C82-AA04-B50CDBF9AA59}"/>
              </a:ext>
            </a:extLst>
          </p:cNvPr>
          <p:cNvSpPr>
            <a:spLocks noGrp="1"/>
          </p:cNvSpPr>
          <p:nvPr>
            <p:ph type="sldNum" sz="quarter" idx="12"/>
          </p:nvPr>
        </p:nvSpPr>
        <p:spPr/>
        <p:txBody>
          <a:bodyPr/>
          <a:lstStyle/>
          <a:p>
            <a:fld id="{1C382322-DC42-488A-832D-C71D8D5BD1B8}" type="slidenum">
              <a:rPr lang="cs-CZ" smtClean="0"/>
              <a:t>‹#›</a:t>
            </a:fld>
            <a:endParaRPr lang="cs-CZ"/>
          </a:p>
        </p:txBody>
      </p:sp>
    </p:spTree>
    <p:extLst>
      <p:ext uri="{BB962C8B-B14F-4D97-AF65-F5344CB8AC3E}">
        <p14:creationId xmlns:p14="http://schemas.microsoft.com/office/powerpoint/2010/main" val="2300001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Jenom nadpis">
    <p:spTree>
      <p:nvGrpSpPr>
        <p:cNvPr id="1" name=""/>
        <p:cNvGrpSpPr/>
        <p:nvPr/>
      </p:nvGrpSpPr>
      <p:grpSpPr>
        <a:xfrm>
          <a:off x="0" y="0"/>
          <a:ext cx="0" cy="0"/>
          <a:chOff x="0" y="0"/>
          <a:chExt cx="0" cy="0"/>
        </a:xfrm>
      </p:grpSpPr>
      <p:pic>
        <p:nvPicPr>
          <p:cNvPr id="13" name="Obrázek 12">
            <a:extLst>
              <a:ext uri="{FF2B5EF4-FFF2-40B4-BE49-F238E27FC236}">
                <a16:creationId xmlns="" xmlns:a16="http://schemas.microsoft.com/office/drawing/2014/main" id="{CC64A0D9-C88D-4BFD-99C4-047AAB2124F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51" t="91462" r="12181" b="-1"/>
          <a:stretch/>
        </p:blipFill>
        <p:spPr>
          <a:xfrm>
            <a:off x="6489" y="6274935"/>
            <a:ext cx="10688625" cy="585536"/>
          </a:xfrm>
          <a:prstGeom prst="rect">
            <a:avLst/>
          </a:prstGeom>
        </p:spPr>
      </p:pic>
      <p:sp>
        <p:nvSpPr>
          <p:cNvPr id="2" name="Nadpis 1">
            <a:extLst>
              <a:ext uri="{FF2B5EF4-FFF2-40B4-BE49-F238E27FC236}">
                <a16:creationId xmlns="" xmlns:a16="http://schemas.microsoft.com/office/drawing/2014/main" id="{7793E466-AAD0-4C40-93A9-A2CD1F16CCB3}"/>
              </a:ext>
            </a:extLst>
          </p:cNvPr>
          <p:cNvSpPr>
            <a:spLocks noGrp="1"/>
          </p:cNvSpPr>
          <p:nvPr>
            <p:ph type="title" hasCustomPrompt="1"/>
          </p:nvPr>
        </p:nvSpPr>
        <p:spPr>
          <a:xfrm>
            <a:off x="318051" y="365125"/>
            <a:ext cx="10068339" cy="720001"/>
          </a:xfrm>
        </p:spPr>
        <p:txBody>
          <a:bodyPr>
            <a:normAutofit/>
          </a:bodyPr>
          <a:lstStyle>
            <a:lvl1pPr>
              <a:defRPr sz="3200" b="1">
                <a:solidFill>
                  <a:srgbClr val="00B0F0"/>
                </a:solidFill>
              </a:defRPr>
            </a:lvl1pPr>
          </a:lstStyle>
          <a:p>
            <a:r>
              <a:rPr lang="cs-CZ" dirty="0"/>
              <a:t>Obsah</a:t>
            </a:r>
          </a:p>
        </p:txBody>
      </p:sp>
      <p:sp>
        <p:nvSpPr>
          <p:cNvPr id="7" name="Zástupný symbol obrázku 6">
            <a:extLst>
              <a:ext uri="{FF2B5EF4-FFF2-40B4-BE49-F238E27FC236}">
                <a16:creationId xmlns="" xmlns:a16="http://schemas.microsoft.com/office/drawing/2014/main" id="{36BAB30B-FD95-427E-AE1B-3C305AA7C85F}"/>
              </a:ext>
            </a:extLst>
          </p:cNvPr>
          <p:cNvSpPr>
            <a:spLocks noGrp="1"/>
          </p:cNvSpPr>
          <p:nvPr>
            <p:ph type="pic" sz="quarter" idx="13"/>
          </p:nvPr>
        </p:nvSpPr>
        <p:spPr>
          <a:xfrm>
            <a:off x="3921153" y="2752683"/>
            <a:ext cx="720000" cy="720000"/>
          </a:xfrm>
        </p:spPr>
        <p:txBody>
          <a:bodyPr>
            <a:normAutofit/>
          </a:bodyPr>
          <a:lstStyle>
            <a:lvl1pPr marL="0" indent="0" algn="ctr">
              <a:buNone/>
              <a:defRPr sz="800"/>
            </a:lvl1pPr>
          </a:lstStyle>
          <a:p>
            <a:endParaRPr lang="cs-CZ" dirty="0"/>
          </a:p>
        </p:txBody>
      </p:sp>
      <p:sp>
        <p:nvSpPr>
          <p:cNvPr id="9" name="Zástupný objekt grafu 8">
            <a:extLst>
              <a:ext uri="{FF2B5EF4-FFF2-40B4-BE49-F238E27FC236}">
                <a16:creationId xmlns="" xmlns:a16="http://schemas.microsoft.com/office/drawing/2014/main" id="{C3014CD4-D41E-4F53-AAD9-AE9DF30D7426}"/>
              </a:ext>
            </a:extLst>
          </p:cNvPr>
          <p:cNvSpPr>
            <a:spLocks noGrp="1"/>
          </p:cNvSpPr>
          <p:nvPr>
            <p:ph type="chart" sz="quarter" idx="14"/>
          </p:nvPr>
        </p:nvSpPr>
        <p:spPr>
          <a:xfrm>
            <a:off x="4607478" y="2752683"/>
            <a:ext cx="720000" cy="720000"/>
          </a:xfrm>
        </p:spPr>
        <p:txBody>
          <a:bodyPr>
            <a:normAutofit/>
          </a:bodyPr>
          <a:lstStyle>
            <a:lvl1pPr marL="0" indent="0" algn="ctr">
              <a:buNone/>
              <a:defRPr sz="800"/>
            </a:lvl1pPr>
          </a:lstStyle>
          <a:p>
            <a:endParaRPr lang="cs-CZ" dirty="0"/>
          </a:p>
        </p:txBody>
      </p:sp>
      <p:sp>
        <p:nvSpPr>
          <p:cNvPr id="11" name="Zástupný symbol pro tabulku 10">
            <a:extLst>
              <a:ext uri="{FF2B5EF4-FFF2-40B4-BE49-F238E27FC236}">
                <a16:creationId xmlns="" xmlns:a16="http://schemas.microsoft.com/office/drawing/2014/main" id="{3C3511DB-71AD-48A6-8214-A3C56BC30736}"/>
              </a:ext>
            </a:extLst>
          </p:cNvPr>
          <p:cNvSpPr>
            <a:spLocks noGrp="1"/>
          </p:cNvSpPr>
          <p:nvPr>
            <p:ph type="tbl" sz="quarter" idx="15"/>
          </p:nvPr>
        </p:nvSpPr>
        <p:spPr>
          <a:xfrm>
            <a:off x="5374323" y="2752683"/>
            <a:ext cx="720000" cy="720000"/>
          </a:xfrm>
        </p:spPr>
        <p:txBody>
          <a:bodyPr>
            <a:normAutofit/>
          </a:bodyPr>
          <a:lstStyle>
            <a:lvl1pPr marL="0" indent="0" algn="ctr">
              <a:buNone/>
              <a:defRPr sz="800"/>
            </a:lvl1pPr>
          </a:lstStyle>
          <a:p>
            <a:endParaRPr lang="cs-CZ" dirty="0"/>
          </a:p>
        </p:txBody>
      </p:sp>
      <p:pic>
        <p:nvPicPr>
          <p:cNvPr id="12" name="Obrázek 11">
            <a:extLst>
              <a:ext uri="{FF2B5EF4-FFF2-40B4-BE49-F238E27FC236}">
                <a16:creationId xmlns="" xmlns:a16="http://schemas.microsoft.com/office/drawing/2014/main" id="{5D7870C2-0780-4141-BB48-A758F586B58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87723"/>
          <a:stretch/>
        </p:blipFill>
        <p:spPr>
          <a:xfrm>
            <a:off x="10695114" y="0"/>
            <a:ext cx="1496886" cy="6858000"/>
          </a:xfrm>
          <a:prstGeom prst="rect">
            <a:avLst/>
          </a:prstGeom>
        </p:spPr>
      </p:pic>
    </p:spTree>
    <p:extLst>
      <p:ext uri="{BB962C8B-B14F-4D97-AF65-F5344CB8AC3E}">
        <p14:creationId xmlns:p14="http://schemas.microsoft.com/office/powerpoint/2010/main" val="1220248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8" name="Zástupný symbol pro zápatí 4">
            <a:extLst>
              <a:ext uri="{FF2B5EF4-FFF2-40B4-BE49-F238E27FC236}">
                <a16:creationId xmlns="" xmlns:a16="http://schemas.microsoft.com/office/drawing/2014/main" id="{02DCD30B-43EC-49BF-BDF6-33058F88DAD3}"/>
              </a:ext>
            </a:extLst>
          </p:cNvPr>
          <p:cNvSpPr>
            <a:spLocks noGrp="1"/>
          </p:cNvSpPr>
          <p:nvPr>
            <p:ph type="ftr" sz="quarter" idx="11"/>
          </p:nvPr>
        </p:nvSpPr>
        <p:spPr>
          <a:xfrm>
            <a:off x="4038600" y="6356350"/>
            <a:ext cx="4114800" cy="365125"/>
          </a:xfrm>
        </p:spPr>
        <p:txBody>
          <a:bodyPr/>
          <a:lstStyle>
            <a:lvl1pPr>
              <a:defRPr>
                <a:solidFill>
                  <a:schemeClr val="tx1"/>
                </a:solidFill>
              </a:defRPr>
            </a:lvl1pPr>
          </a:lstStyle>
          <a:p>
            <a:r>
              <a:rPr lang="pl-PL" dirty="0"/>
              <a:t>Vyšší odborná škola České unie sportu s.r.o.</a:t>
            </a:r>
            <a:endParaRPr lang="cs-CZ" dirty="0"/>
          </a:p>
        </p:txBody>
      </p:sp>
      <p:sp>
        <p:nvSpPr>
          <p:cNvPr id="9" name="Zástupný symbol pro číslo snímku 5">
            <a:extLst>
              <a:ext uri="{FF2B5EF4-FFF2-40B4-BE49-F238E27FC236}">
                <a16:creationId xmlns="" xmlns:a16="http://schemas.microsoft.com/office/drawing/2014/main" id="{2340C68E-1787-45EA-989E-28BD8D3CB6B3}"/>
              </a:ext>
            </a:extLst>
          </p:cNvPr>
          <p:cNvSpPr>
            <a:spLocks noGrp="1"/>
          </p:cNvSpPr>
          <p:nvPr>
            <p:ph type="sldNum" sz="quarter" idx="12"/>
          </p:nvPr>
        </p:nvSpPr>
        <p:spPr>
          <a:xfrm>
            <a:off x="9453077" y="6356349"/>
            <a:ext cx="634506" cy="365125"/>
          </a:xfrm>
        </p:spPr>
        <p:txBody>
          <a:bodyPr/>
          <a:lstStyle>
            <a:lvl1pPr>
              <a:defRPr sz="1400" b="1">
                <a:solidFill>
                  <a:schemeClr val="accent2"/>
                </a:solidFill>
              </a:defRPr>
            </a:lvl1pPr>
          </a:lstStyle>
          <a:p>
            <a:fld id="{1C382322-DC42-488A-832D-C71D8D5BD1B8}" type="slidenum">
              <a:rPr lang="cs-CZ" smtClean="0"/>
              <a:pPr/>
              <a:t>‹#›</a:t>
            </a:fld>
            <a:endParaRPr lang="cs-CZ" dirty="0"/>
          </a:p>
        </p:txBody>
      </p:sp>
      <p:pic>
        <p:nvPicPr>
          <p:cNvPr id="10" name="Obrázek 9">
            <a:extLst>
              <a:ext uri="{FF2B5EF4-FFF2-40B4-BE49-F238E27FC236}">
                <a16:creationId xmlns="" xmlns:a16="http://schemas.microsoft.com/office/drawing/2014/main" id="{4507818B-12EE-42F1-AD83-61F2C3FE89E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87723"/>
          <a:stretch/>
        </p:blipFill>
        <p:spPr>
          <a:xfrm>
            <a:off x="10695114" y="0"/>
            <a:ext cx="1496886" cy="6858000"/>
          </a:xfrm>
          <a:prstGeom prst="rect">
            <a:avLst/>
          </a:prstGeom>
        </p:spPr>
      </p:pic>
    </p:spTree>
    <p:extLst>
      <p:ext uri="{BB962C8B-B14F-4D97-AF65-F5344CB8AC3E}">
        <p14:creationId xmlns:p14="http://schemas.microsoft.com/office/powerpoint/2010/main" val="2206617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oděkování - 2">
    <p:spTree>
      <p:nvGrpSpPr>
        <p:cNvPr id="1" name=""/>
        <p:cNvGrpSpPr/>
        <p:nvPr/>
      </p:nvGrpSpPr>
      <p:grpSpPr>
        <a:xfrm>
          <a:off x="0" y="0"/>
          <a:ext cx="0" cy="0"/>
          <a:chOff x="0" y="0"/>
          <a:chExt cx="0" cy="0"/>
        </a:xfrm>
      </p:grpSpPr>
      <p:pic>
        <p:nvPicPr>
          <p:cNvPr id="13" name="Obrázek 12">
            <a:extLst>
              <a:ext uri="{FF2B5EF4-FFF2-40B4-BE49-F238E27FC236}">
                <a16:creationId xmlns="" xmlns:a16="http://schemas.microsoft.com/office/drawing/2014/main" id="{CC64A0D9-C88D-4BFD-99C4-047AAB2124F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51" t="91462" r="12181" b="-1"/>
          <a:stretch/>
        </p:blipFill>
        <p:spPr>
          <a:xfrm>
            <a:off x="6489" y="6274935"/>
            <a:ext cx="10688625" cy="585536"/>
          </a:xfrm>
          <a:prstGeom prst="rect">
            <a:avLst/>
          </a:prstGeom>
        </p:spPr>
      </p:pic>
      <p:pic>
        <p:nvPicPr>
          <p:cNvPr id="12" name="Obrázek 11">
            <a:extLst>
              <a:ext uri="{FF2B5EF4-FFF2-40B4-BE49-F238E27FC236}">
                <a16:creationId xmlns="" xmlns:a16="http://schemas.microsoft.com/office/drawing/2014/main" id="{5D7870C2-0780-4141-BB48-A758F586B58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87723"/>
          <a:stretch/>
        </p:blipFill>
        <p:spPr>
          <a:xfrm>
            <a:off x="10695114" y="0"/>
            <a:ext cx="1496886" cy="6858000"/>
          </a:xfrm>
          <a:prstGeom prst="rect">
            <a:avLst/>
          </a:prstGeom>
        </p:spPr>
      </p:pic>
      <p:sp>
        <p:nvSpPr>
          <p:cNvPr id="8" name="Nadpis 1">
            <a:extLst>
              <a:ext uri="{FF2B5EF4-FFF2-40B4-BE49-F238E27FC236}">
                <a16:creationId xmlns="" xmlns:a16="http://schemas.microsoft.com/office/drawing/2014/main" id="{71BB0C1C-9931-4F0C-AAEE-00702D555424}"/>
              </a:ext>
            </a:extLst>
          </p:cNvPr>
          <p:cNvSpPr txBox="1">
            <a:spLocks/>
          </p:cNvSpPr>
          <p:nvPr userDrawn="1"/>
        </p:nvSpPr>
        <p:spPr>
          <a:xfrm>
            <a:off x="370789" y="1297715"/>
            <a:ext cx="10065297" cy="7795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cs-CZ" sz="4400" b="1" dirty="0">
                <a:solidFill>
                  <a:schemeClr val="accent2"/>
                </a:solidFill>
              </a:rPr>
              <a:t>Děkuji za pozornost</a:t>
            </a:r>
          </a:p>
        </p:txBody>
      </p:sp>
      <p:sp>
        <p:nvSpPr>
          <p:cNvPr id="10" name="Veselý obličej 9">
            <a:extLst>
              <a:ext uri="{FF2B5EF4-FFF2-40B4-BE49-F238E27FC236}">
                <a16:creationId xmlns="" xmlns:a16="http://schemas.microsoft.com/office/drawing/2014/main" id="{94401020-E9AF-44B4-A939-9B75EE2DF1A4}"/>
              </a:ext>
            </a:extLst>
          </p:cNvPr>
          <p:cNvSpPr>
            <a:spLocks noChangeAspect="1"/>
          </p:cNvSpPr>
          <p:nvPr userDrawn="1"/>
        </p:nvSpPr>
        <p:spPr>
          <a:xfrm>
            <a:off x="4020907" y="2840360"/>
            <a:ext cx="2332759" cy="2209982"/>
          </a:xfrm>
          <a:prstGeom prst="smileyFace">
            <a:avLst/>
          </a:prstGeom>
          <a:solidFill>
            <a:srgbClr val="FFFF00"/>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62923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accel="50000" decel="50000" autoRev="1" fill="hold" grpId="0" nodeType="afterEffect">
                                  <p:stCondLst>
                                    <p:cond delay="0"/>
                                  </p:stCondLst>
                                  <p:childTnLst>
                                    <p:animScale>
                                      <p:cBhvr>
                                        <p:cTn id="6" dur="2000" fill="hold"/>
                                        <p:tgtEl>
                                          <p:spTgt spid="10"/>
                                        </p:tgtEl>
                                      </p:cBhvr>
                                      <p:by x="150000" y="150000"/>
                                    </p:animScale>
                                  </p:childTnLst>
                                </p:cTn>
                              </p:par>
                            </p:childTnLst>
                          </p:cTn>
                        </p:par>
                        <p:par>
                          <p:cTn id="7" fill="hold">
                            <p:stCondLst>
                              <p:cond delay="4000"/>
                            </p:stCondLst>
                            <p:childTnLst>
                              <p:par>
                                <p:cTn id="8" presetID="10" presetClass="entr" presetSubtype="0" fill="hold" grpId="1" nodeType="after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oděkování - 1">
    <p:spTree>
      <p:nvGrpSpPr>
        <p:cNvPr id="1" name=""/>
        <p:cNvGrpSpPr/>
        <p:nvPr/>
      </p:nvGrpSpPr>
      <p:grpSpPr>
        <a:xfrm>
          <a:off x="0" y="0"/>
          <a:ext cx="0" cy="0"/>
          <a:chOff x="0" y="0"/>
          <a:chExt cx="0" cy="0"/>
        </a:xfrm>
      </p:grpSpPr>
      <p:pic>
        <p:nvPicPr>
          <p:cNvPr id="13" name="Obrázek 12">
            <a:extLst>
              <a:ext uri="{FF2B5EF4-FFF2-40B4-BE49-F238E27FC236}">
                <a16:creationId xmlns="" xmlns:a16="http://schemas.microsoft.com/office/drawing/2014/main" id="{CC64A0D9-C88D-4BFD-99C4-047AAB2124F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51" t="91462" r="12181" b="-1"/>
          <a:stretch/>
        </p:blipFill>
        <p:spPr>
          <a:xfrm>
            <a:off x="6489" y="6274935"/>
            <a:ext cx="10688625" cy="585536"/>
          </a:xfrm>
          <a:prstGeom prst="rect">
            <a:avLst/>
          </a:prstGeom>
        </p:spPr>
      </p:pic>
      <p:pic>
        <p:nvPicPr>
          <p:cNvPr id="12" name="Obrázek 11">
            <a:extLst>
              <a:ext uri="{FF2B5EF4-FFF2-40B4-BE49-F238E27FC236}">
                <a16:creationId xmlns="" xmlns:a16="http://schemas.microsoft.com/office/drawing/2014/main" id="{5D7870C2-0780-4141-BB48-A758F586B58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87723"/>
          <a:stretch/>
        </p:blipFill>
        <p:spPr>
          <a:xfrm>
            <a:off x="10695114" y="0"/>
            <a:ext cx="1496886" cy="6858000"/>
          </a:xfrm>
          <a:prstGeom prst="rect">
            <a:avLst/>
          </a:prstGeom>
        </p:spPr>
      </p:pic>
      <p:sp>
        <p:nvSpPr>
          <p:cNvPr id="8" name="Nadpis 1">
            <a:extLst>
              <a:ext uri="{FF2B5EF4-FFF2-40B4-BE49-F238E27FC236}">
                <a16:creationId xmlns="" xmlns:a16="http://schemas.microsoft.com/office/drawing/2014/main" id="{71BB0C1C-9931-4F0C-AAEE-00702D555424}"/>
              </a:ext>
            </a:extLst>
          </p:cNvPr>
          <p:cNvSpPr txBox="1">
            <a:spLocks/>
          </p:cNvSpPr>
          <p:nvPr userDrawn="1"/>
        </p:nvSpPr>
        <p:spPr>
          <a:xfrm>
            <a:off x="370789" y="1297715"/>
            <a:ext cx="10065297" cy="7795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cs-CZ" sz="4400" b="1" dirty="0">
                <a:solidFill>
                  <a:schemeClr val="accent2"/>
                </a:solidFill>
              </a:rPr>
              <a:t>Děkuji za pozornost</a:t>
            </a:r>
          </a:p>
        </p:txBody>
      </p:sp>
    </p:spTree>
    <p:extLst>
      <p:ext uri="{BB962C8B-B14F-4D97-AF65-F5344CB8AC3E}">
        <p14:creationId xmlns:p14="http://schemas.microsoft.com/office/powerpoint/2010/main" val="2275335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řestávka - 1">
    <p:spTree>
      <p:nvGrpSpPr>
        <p:cNvPr id="1" name=""/>
        <p:cNvGrpSpPr/>
        <p:nvPr/>
      </p:nvGrpSpPr>
      <p:grpSpPr>
        <a:xfrm>
          <a:off x="0" y="0"/>
          <a:ext cx="0" cy="0"/>
          <a:chOff x="0" y="0"/>
          <a:chExt cx="0" cy="0"/>
        </a:xfrm>
      </p:grpSpPr>
      <p:pic>
        <p:nvPicPr>
          <p:cNvPr id="13" name="Obrázek 12">
            <a:extLst>
              <a:ext uri="{FF2B5EF4-FFF2-40B4-BE49-F238E27FC236}">
                <a16:creationId xmlns="" xmlns:a16="http://schemas.microsoft.com/office/drawing/2014/main" id="{CC64A0D9-C88D-4BFD-99C4-047AAB2124F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51" t="91462" r="12181" b="-1"/>
          <a:stretch/>
        </p:blipFill>
        <p:spPr>
          <a:xfrm>
            <a:off x="6489" y="6274935"/>
            <a:ext cx="10688625" cy="585536"/>
          </a:xfrm>
          <a:prstGeom prst="rect">
            <a:avLst/>
          </a:prstGeom>
        </p:spPr>
      </p:pic>
      <p:pic>
        <p:nvPicPr>
          <p:cNvPr id="12" name="Obrázek 11">
            <a:extLst>
              <a:ext uri="{FF2B5EF4-FFF2-40B4-BE49-F238E27FC236}">
                <a16:creationId xmlns="" xmlns:a16="http://schemas.microsoft.com/office/drawing/2014/main" id="{5D7870C2-0780-4141-BB48-A758F586B58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87723"/>
          <a:stretch/>
        </p:blipFill>
        <p:spPr>
          <a:xfrm>
            <a:off x="10695114" y="0"/>
            <a:ext cx="1496886" cy="6858000"/>
          </a:xfrm>
          <a:prstGeom prst="rect">
            <a:avLst/>
          </a:prstGeom>
        </p:spPr>
      </p:pic>
      <p:pic>
        <p:nvPicPr>
          <p:cNvPr id="5" name="Obrázek 4" descr="coffee-break.jpg">
            <a:extLst>
              <a:ext uri="{FF2B5EF4-FFF2-40B4-BE49-F238E27FC236}">
                <a16:creationId xmlns="" xmlns:a16="http://schemas.microsoft.com/office/drawing/2014/main" id="{F5EF287A-4312-43E8-B9CE-606EE21603C7}"/>
              </a:ext>
            </a:extLst>
          </p:cNvPr>
          <p:cNvPicPr>
            <a:picLocks noChangeAspect="1"/>
          </p:cNvPicPr>
          <p:nvPr userDrawn="1"/>
        </p:nvPicPr>
        <p:blipFill>
          <a:blip r:embed="rId3" cstate="print"/>
          <a:stretch>
            <a:fillRect/>
          </a:stretch>
        </p:blipFill>
        <p:spPr>
          <a:xfrm>
            <a:off x="2744186" y="883794"/>
            <a:ext cx="5004791" cy="4104456"/>
          </a:xfrm>
          <a:prstGeom prst="rect">
            <a:avLst/>
          </a:prstGeom>
        </p:spPr>
      </p:pic>
    </p:spTree>
    <p:extLst>
      <p:ext uri="{BB962C8B-B14F-4D97-AF65-F5344CB8AC3E}">
        <p14:creationId xmlns:p14="http://schemas.microsoft.com/office/powerpoint/2010/main" val="3384529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accel="50000" decel="50000" autoRev="1" fill="hold" nodeType="afterEffect">
                                  <p:stCondLst>
                                    <p:cond delay="0"/>
                                  </p:stCondLst>
                                  <p:childTnLst>
                                    <p:animScale>
                                      <p:cBhvr>
                                        <p:cTn id="6"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řestávka - 2">
    <p:spTree>
      <p:nvGrpSpPr>
        <p:cNvPr id="1" name=""/>
        <p:cNvGrpSpPr/>
        <p:nvPr/>
      </p:nvGrpSpPr>
      <p:grpSpPr>
        <a:xfrm>
          <a:off x="0" y="0"/>
          <a:ext cx="0" cy="0"/>
          <a:chOff x="0" y="0"/>
          <a:chExt cx="0" cy="0"/>
        </a:xfrm>
      </p:grpSpPr>
      <p:sp>
        <p:nvSpPr>
          <p:cNvPr id="6" name="object 2">
            <a:extLst>
              <a:ext uri="{FF2B5EF4-FFF2-40B4-BE49-F238E27FC236}">
                <a16:creationId xmlns="" xmlns:a16="http://schemas.microsoft.com/office/drawing/2014/main" id="{EB0D61DD-EEC6-4F8F-865C-3D2D3B35FEF0}"/>
              </a:ext>
            </a:extLst>
          </p:cNvPr>
          <p:cNvSpPr>
            <a:spLocks/>
          </p:cNvSpPr>
          <p:nvPr userDrawn="1"/>
        </p:nvSpPr>
        <p:spPr>
          <a:xfrm>
            <a:off x="377951" y="712664"/>
            <a:ext cx="10070593" cy="5127304"/>
          </a:xfrm>
          <a:custGeom>
            <a:avLst/>
            <a:gdLst/>
            <a:ahLst/>
            <a:cxnLst/>
            <a:rect l="l" t="t" r="r" b="b"/>
            <a:pathLst>
              <a:path w="7236459" h="5000625">
                <a:moveTo>
                  <a:pt x="0" y="5000383"/>
                </a:moveTo>
                <a:lnTo>
                  <a:pt x="7236002" y="5000383"/>
                </a:lnTo>
                <a:lnTo>
                  <a:pt x="7236002" y="0"/>
                </a:lnTo>
                <a:lnTo>
                  <a:pt x="0" y="0"/>
                </a:lnTo>
                <a:lnTo>
                  <a:pt x="0" y="5000383"/>
                </a:lnTo>
                <a:close/>
              </a:path>
            </a:pathLst>
          </a:custGeom>
          <a:solidFill>
            <a:schemeClr val="accent2"/>
          </a:solidFill>
        </p:spPr>
        <p:txBody>
          <a:bodyPr wrap="square" lIns="0" tIns="0" rIns="0" bIns="0" rtlCol="0"/>
          <a:lstStyle/>
          <a:p>
            <a:endParaRPr/>
          </a:p>
        </p:txBody>
      </p:sp>
      <p:pic>
        <p:nvPicPr>
          <p:cNvPr id="13" name="Obrázek 12">
            <a:extLst>
              <a:ext uri="{FF2B5EF4-FFF2-40B4-BE49-F238E27FC236}">
                <a16:creationId xmlns="" xmlns:a16="http://schemas.microsoft.com/office/drawing/2014/main" id="{CC64A0D9-C88D-4BFD-99C4-047AAB2124F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51" t="91462" r="12181" b="-1"/>
          <a:stretch/>
        </p:blipFill>
        <p:spPr>
          <a:xfrm>
            <a:off x="6489" y="6274935"/>
            <a:ext cx="10688625" cy="585536"/>
          </a:xfrm>
          <a:prstGeom prst="rect">
            <a:avLst/>
          </a:prstGeom>
        </p:spPr>
      </p:pic>
      <p:pic>
        <p:nvPicPr>
          <p:cNvPr id="12" name="Obrázek 11">
            <a:extLst>
              <a:ext uri="{FF2B5EF4-FFF2-40B4-BE49-F238E27FC236}">
                <a16:creationId xmlns="" xmlns:a16="http://schemas.microsoft.com/office/drawing/2014/main" id="{5D7870C2-0780-4141-BB48-A758F586B58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87723"/>
          <a:stretch/>
        </p:blipFill>
        <p:spPr>
          <a:xfrm>
            <a:off x="10695114" y="0"/>
            <a:ext cx="1496886" cy="6858000"/>
          </a:xfrm>
          <a:prstGeom prst="rect">
            <a:avLst/>
          </a:prstGeom>
        </p:spPr>
      </p:pic>
      <p:sp>
        <p:nvSpPr>
          <p:cNvPr id="7" name="Obdélník 6">
            <a:extLst>
              <a:ext uri="{FF2B5EF4-FFF2-40B4-BE49-F238E27FC236}">
                <a16:creationId xmlns="" xmlns:a16="http://schemas.microsoft.com/office/drawing/2014/main" id="{3931EEBA-5F8A-4AF9-9CB8-E11FA8F758A5}"/>
              </a:ext>
            </a:extLst>
          </p:cNvPr>
          <p:cNvSpPr/>
          <p:nvPr userDrawn="1"/>
        </p:nvSpPr>
        <p:spPr>
          <a:xfrm>
            <a:off x="3788894" y="2721969"/>
            <a:ext cx="3891064" cy="830997"/>
          </a:xfrm>
          <a:prstGeom prst="rect">
            <a:avLst/>
          </a:prstGeom>
        </p:spPr>
        <p:txBody>
          <a:bodyPr wrap="square">
            <a:spAutoFit/>
          </a:bodyPr>
          <a:lstStyle/>
          <a:p>
            <a:pPr algn="ctr"/>
            <a:r>
              <a:rPr lang="cs-CZ" sz="4800" b="1" spc="-150" dirty="0">
                <a:solidFill>
                  <a:schemeClr val="bg1"/>
                </a:solidFill>
                <a:latin typeface="Tahoma" panose="020B0604030504040204" pitchFamily="34" charset="0"/>
                <a:ea typeface="Tahoma" panose="020B0604030504040204" pitchFamily="34" charset="0"/>
                <a:cs typeface="Tahoma" panose="020B0604030504040204" pitchFamily="34" charset="0"/>
              </a:rPr>
              <a:t>Přestávka</a:t>
            </a:r>
            <a:endParaRPr lang="cs-CZ" sz="4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15943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skuse">
    <p:spTree>
      <p:nvGrpSpPr>
        <p:cNvPr id="1" name=""/>
        <p:cNvGrpSpPr/>
        <p:nvPr/>
      </p:nvGrpSpPr>
      <p:grpSpPr>
        <a:xfrm>
          <a:off x="0" y="0"/>
          <a:ext cx="0" cy="0"/>
          <a:chOff x="0" y="0"/>
          <a:chExt cx="0" cy="0"/>
        </a:xfrm>
      </p:grpSpPr>
      <p:pic>
        <p:nvPicPr>
          <p:cNvPr id="13" name="Obrázek 12">
            <a:extLst>
              <a:ext uri="{FF2B5EF4-FFF2-40B4-BE49-F238E27FC236}">
                <a16:creationId xmlns="" xmlns:a16="http://schemas.microsoft.com/office/drawing/2014/main" id="{CC64A0D9-C88D-4BFD-99C4-047AAB2124F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51" t="91462" r="12181" b="-1"/>
          <a:stretch/>
        </p:blipFill>
        <p:spPr>
          <a:xfrm>
            <a:off x="6489" y="6274935"/>
            <a:ext cx="10688625" cy="585536"/>
          </a:xfrm>
          <a:prstGeom prst="rect">
            <a:avLst/>
          </a:prstGeom>
        </p:spPr>
      </p:pic>
      <p:pic>
        <p:nvPicPr>
          <p:cNvPr id="12" name="Obrázek 11">
            <a:extLst>
              <a:ext uri="{FF2B5EF4-FFF2-40B4-BE49-F238E27FC236}">
                <a16:creationId xmlns="" xmlns:a16="http://schemas.microsoft.com/office/drawing/2014/main" id="{5D7870C2-0780-4141-BB48-A758F586B58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87723"/>
          <a:stretch/>
        </p:blipFill>
        <p:spPr>
          <a:xfrm>
            <a:off x="10695114" y="0"/>
            <a:ext cx="1496886" cy="6858000"/>
          </a:xfrm>
          <a:prstGeom prst="rect">
            <a:avLst/>
          </a:prstGeom>
        </p:spPr>
      </p:pic>
      <p:sp>
        <p:nvSpPr>
          <p:cNvPr id="9" name="object 2">
            <a:extLst>
              <a:ext uri="{FF2B5EF4-FFF2-40B4-BE49-F238E27FC236}">
                <a16:creationId xmlns="" xmlns:a16="http://schemas.microsoft.com/office/drawing/2014/main" id="{4FB8A2FF-323F-41F1-8D65-C796003193D0}"/>
              </a:ext>
            </a:extLst>
          </p:cNvPr>
          <p:cNvSpPr>
            <a:spLocks/>
          </p:cNvSpPr>
          <p:nvPr userDrawn="1"/>
        </p:nvSpPr>
        <p:spPr>
          <a:xfrm>
            <a:off x="377951" y="712664"/>
            <a:ext cx="10070593" cy="5127304"/>
          </a:xfrm>
          <a:custGeom>
            <a:avLst/>
            <a:gdLst/>
            <a:ahLst/>
            <a:cxnLst/>
            <a:rect l="l" t="t" r="r" b="b"/>
            <a:pathLst>
              <a:path w="7236459" h="5000625">
                <a:moveTo>
                  <a:pt x="0" y="5000383"/>
                </a:moveTo>
                <a:lnTo>
                  <a:pt x="7236002" y="5000383"/>
                </a:lnTo>
                <a:lnTo>
                  <a:pt x="7236002" y="0"/>
                </a:lnTo>
                <a:lnTo>
                  <a:pt x="0" y="0"/>
                </a:lnTo>
                <a:lnTo>
                  <a:pt x="0" y="5000383"/>
                </a:lnTo>
                <a:close/>
              </a:path>
            </a:pathLst>
          </a:custGeom>
          <a:solidFill>
            <a:srgbClr val="14AAE0"/>
          </a:solidFill>
        </p:spPr>
        <p:txBody>
          <a:bodyPr wrap="square" lIns="0" tIns="0" rIns="0" bIns="0" rtlCol="0"/>
          <a:lstStyle/>
          <a:p>
            <a:endParaRPr/>
          </a:p>
        </p:txBody>
      </p:sp>
      <p:sp>
        <p:nvSpPr>
          <p:cNvPr id="10" name="Obdélník 9">
            <a:extLst>
              <a:ext uri="{FF2B5EF4-FFF2-40B4-BE49-F238E27FC236}">
                <a16:creationId xmlns="" xmlns:a16="http://schemas.microsoft.com/office/drawing/2014/main" id="{4C0EDB7A-AC59-4947-ADD1-C7BAF29E3501}"/>
              </a:ext>
            </a:extLst>
          </p:cNvPr>
          <p:cNvSpPr/>
          <p:nvPr userDrawn="1"/>
        </p:nvSpPr>
        <p:spPr>
          <a:xfrm>
            <a:off x="3788894" y="2721969"/>
            <a:ext cx="3891064" cy="830997"/>
          </a:xfrm>
          <a:prstGeom prst="rect">
            <a:avLst/>
          </a:prstGeom>
        </p:spPr>
        <p:txBody>
          <a:bodyPr wrap="square">
            <a:spAutoFit/>
          </a:bodyPr>
          <a:lstStyle/>
          <a:p>
            <a:pPr algn="ctr"/>
            <a:r>
              <a:rPr lang="cs-CZ" sz="4800" b="1" spc="-150" dirty="0">
                <a:solidFill>
                  <a:schemeClr val="bg1"/>
                </a:solidFill>
                <a:latin typeface="Tahoma" panose="020B0604030504040204" pitchFamily="34" charset="0"/>
                <a:ea typeface="Tahoma" panose="020B0604030504040204" pitchFamily="34" charset="0"/>
                <a:cs typeface="Tahoma" panose="020B0604030504040204" pitchFamily="34" charset="0"/>
              </a:rPr>
              <a:t>Diskuse</a:t>
            </a:r>
            <a:endParaRPr lang="cs-CZ" sz="4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58049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0EF30260-5A00-4738-9AAA-6EF4B0B4D19B}"/>
              </a:ext>
            </a:extLst>
          </p:cNvPr>
          <p:cNvSpPr>
            <a:spLocks noGrp="1"/>
          </p:cNvSpPr>
          <p:nvPr>
            <p:ph type="ctrTitle" hasCustomPrompt="1"/>
          </p:nvPr>
        </p:nvSpPr>
        <p:spPr>
          <a:xfrm>
            <a:off x="415047" y="1663430"/>
            <a:ext cx="10022732" cy="825128"/>
          </a:xfrm>
        </p:spPr>
        <p:txBody>
          <a:bodyPr anchor="b">
            <a:noAutofit/>
          </a:bodyPr>
          <a:lstStyle>
            <a:lvl1pPr algn="ctr">
              <a:defRPr sz="4000" b="1">
                <a:solidFill>
                  <a:srgbClr val="14AAE0"/>
                </a:solidFill>
              </a:defRPr>
            </a:lvl1pPr>
          </a:lstStyle>
          <a:p>
            <a:r>
              <a:rPr lang="cs-CZ" dirty="0"/>
              <a:t>Název prezentace</a:t>
            </a:r>
          </a:p>
        </p:txBody>
      </p:sp>
      <p:sp>
        <p:nvSpPr>
          <p:cNvPr id="3" name="Podnadpis 2">
            <a:extLst>
              <a:ext uri="{FF2B5EF4-FFF2-40B4-BE49-F238E27FC236}">
                <a16:creationId xmlns="" xmlns:a16="http://schemas.microsoft.com/office/drawing/2014/main" id="{5D44B338-1811-4028-8ACB-4AD36CCC0A5C}"/>
              </a:ext>
            </a:extLst>
          </p:cNvPr>
          <p:cNvSpPr>
            <a:spLocks noGrp="1"/>
          </p:cNvSpPr>
          <p:nvPr>
            <p:ph type="subTitle" idx="1" hasCustomPrompt="1"/>
          </p:nvPr>
        </p:nvSpPr>
        <p:spPr>
          <a:xfrm>
            <a:off x="337225" y="5749047"/>
            <a:ext cx="3446835" cy="452335"/>
          </a:xfrm>
        </p:spPr>
        <p:txBody>
          <a:bodyPr>
            <a:normAutofit/>
          </a:bodyPr>
          <a:lstStyle>
            <a:lvl1pPr marL="0" indent="0" algn="l">
              <a:buNone/>
              <a:defRPr sz="22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dirty="0"/>
              <a:t>Autor prezentace</a:t>
            </a:r>
          </a:p>
        </p:txBody>
      </p:sp>
      <p:pic>
        <p:nvPicPr>
          <p:cNvPr id="7" name="Obrázek 6">
            <a:extLst>
              <a:ext uri="{FF2B5EF4-FFF2-40B4-BE49-F238E27FC236}">
                <a16:creationId xmlns="" xmlns:a16="http://schemas.microsoft.com/office/drawing/2014/main" id="{F8148666-F09A-4DB6-B39A-F4BEC79A212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87723"/>
          <a:stretch/>
        </p:blipFill>
        <p:spPr>
          <a:xfrm>
            <a:off x="10695114" y="0"/>
            <a:ext cx="1496886" cy="6858000"/>
          </a:xfrm>
          <a:prstGeom prst="rect">
            <a:avLst/>
          </a:prstGeom>
        </p:spPr>
      </p:pic>
      <p:pic>
        <p:nvPicPr>
          <p:cNvPr id="8" name="Obrázek 7">
            <a:extLst>
              <a:ext uri="{FF2B5EF4-FFF2-40B4-BE49-F238E27FC236}">
                <a16:creationId xmlns="" xmlns:a16="http://schemas.microsoft.com/office/drawing/2014/main" id="{DEA2B0B5-E694-49ED-B93C-104D41A3862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51" t="91462" r="12181" b="-1"/>
          <a:stretch/>
        </p:blipFill>
        <p:spPr>
          <a:xfrm>
            <a:off x="6489" y="6274935"/>
            <a:ext cx="10688625" cy="585536"/>
          </a:xfrm>
          <a:prstGeom prst="rect">
            <a:avLst/>
          </a:prstGeom>
        </p:spPr>
      </p:pic>
    </p:spTree>
    <p:extLst>
      <p:ext uri="{BB962C8B-B14F-4D97-AF65-F5344CB8AC3E}">
        <p14:creationId xmlns:p14="http://schemas.microsoft.com/office/powerpoint/2010/main" val="719365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 xmlns:a16="http://schemas.microsoft.com/office/drawing/2014/main" id="{87819C44-073B-43AF-82B4-50666B44D0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 xmlns:a16="http://schemas.microsoft.com/office/drawing/2014/main" id="{99EC236D-01B7-4829-834E-3DD13B3D5D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 xmlns:a16="http://schemas.microsoft.com/office/drawing/2014/main" id="{FF4B5E48-9DF6-4A93-976D-954F4257D3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CD3ADE-5DBE-4ECE-B901-015EB2A1F9ED}" type="datetimeFigureOut">
              <a:rPr lang="cs-CZ" smtClean="0"/>
              <a:t>24.4.2024</a:t>
            </a:fld>
            <a:endParaRPr lang="cs-CZ"/>
          </a:p>
        </p:txBody>
      </p:sp>
      <p:sp>
        <p:nvSpPr>
          <p:cNvPr id="5" name="Zástupný symbol pro zápatí 4">
            <a:extLst>
              <a:ext uri="{FF2B5EF4-FFF2-40B4-BE49-F238E27FC236}">
                <a16:creationId xmlns="" xmlns:a16="http://schemas.microsoft.com/office/drawing/2014/main" id="{D1A0D9BC-5562-4B5E-9F06-DC00BFE054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 xmlns:a16="http://schemas.microsoft.com/office/drawing/2014/main" id="{728CF744-1ADF-4783-BAAD-DC00651BA3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382322-DC42-488A-832D-C71D8D5BD1B8}" type="slidenum">
              <a:rPr lang="cs-CZ" smtClean="0"/>
              <a:t>‹#›</a:t>
            </a:fld>
            <a:endParaRPr lang="cs-CZ"/>
          </a:p>
        </p:txBody>
      </p:sp>
    </p:spTree>
    <p:extLst>
      <p:ext uri="{BB962C8B-B14F-4D97-AF65-F5344CB8AC3E}">
        <p14:creationId xmlns:p14="http://schemas.microsoft.com/office/powerpoint/2010/main" val="3996653004"/>
      </p:ext>
    </p:extLst>
  </p:cSld>
  <p:clrMap bg1="lt1" tx1="dk1" bg2="lt2" tx2="dk2" accent1="accent1" accent2="accent2" accent3="accent3" accent4="accent4" accent5="accent5" accent6="accent6" hlink="hlink" folHlink="folHlink"/>
  <p:sldLayoutIdLst>
    <p:sldLayoutId id="2147483650" r:id="rId1"/>
    <p:sldLayoutId id="2147483654" r:id="rId2"/>
    <p:sldLayoutId id="2147483655" r:id="rId3"/>
    <p:sldLayoutId id="2147483657" r:id="rId4"/>
    <p:sldLayoutId id="2147483658" r:id="rId5"/>
    <p:sldLayoutId id="2147483659" r:id="rId6"/>
    <p:sldLayoutId id="2147483660" r:id="rId7"/>
    <p:sldLayoutId id="2147483661" r:id="rId8"/>
    <p:sldLayoutId id="2147483649" r:id="rId9"/>
    <p:sldLayoutId id="2147483656"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C4E03203-6A3D-4B1A-8228-47249549F5F3}"/>
              </a:ext>
            </a:extLst>
          </p:cNvPr>
          <p:cNvSpPr>
            <a:spLocks noGrp="1"/>
          </p:cNvSpPr>
          <p:nvPr>
            <p:ph type="ctrTitle"/>
          </p:nvPr>
        </p:nvSpPr>
        <p:spPr>
          <a:xfrm>
            <a:off x="415047" y="1161288"/>
            <a:ext cx="10022732" cy="1327270"/>
          </a:xfrm>
        </p:spPr>
        <p:txBody>
          <a:bodyPr/>
          <a:lstStyle/>
          <a:p>
            <a:r>
              <a:rPr lang="cs-CZ" dirty="0"/>
              <a:t>Reklama a sponzoring</a:t>
            </a:r>
          </a:p>
        </p:txBody>
      </p:sp>
      <p:sp>
        <p:nvSpPr>
          <p:cNvPr id="3" name="Podnadpis 2">
            <a:extLst>
              <a:ext uri="{FF2B5EF4-FFF2-40B4-BE49-F238E27FC236}">
                <a16:creationId xmlns="" xmlns:a16="http://schemas.microsoft.com/office/drawing/2014/main" id="{1788DF73-DFAB-4560-B3D1-AA952BC1C7B6}"/>
              </a:ext>
            </a:extLst>
          </p:cNvPr>
          <p:cNvSpPr>
            <a:spLocks noGrp="1"/>
          </p:cNvSpPr>
          <p:nvPr>
            <p:ph type="subTitle" idx="1"/>
          </p:nvPr>
        </p:nvSpPr>
        <p:spPr/>
        <p:txBody>
          <a:bodyPr>
            <a:normAutofit fontScale="92500"/>
          </a:bodyPr>
          <a:lstStyle/>
          <a:p>
            <a:r>
              <a:rPr lang="cs-CZ" dirty="0"/>
              <a:t>Mgr. Gabriela Petrusová, LL.M.</a:t>
            </a:r>
          </a:p>
        </p:txBody>
      </p:sp>
    </p:spTree>
    <p:extLst>
      <p:ext uri="{BB962C8B-B14F-4D97-AF65-F5344CB8AC3E}">
        <p14:creationId xmlns:p14="http://schemas.microsoft.com/office/powerpoint/2010/main" val="1177302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141EE21F-FCEC-45DE-9FD3-6ED8A56678E3}"/>
              </a:ext>
            </a:extLst>
          </p:cNvPr>
          <p:cNvSpPr>
            <a:spLocks noGrp="1"/>
          </p:cNvSpPr>
          <p:nvPr>
            <p:ph type="title"/>
          </p:nvPr>
        </p:nvSpPr>
        <p:spPr>
          <a:xfrm>
            <a:off x="321014" y="374270"/>
            <a:ext cx="10116766" cy="646551"/>
          </a:xfrm>
        </p:spPr>
        <p:txBody>
          <a:bodyPr/>
          <a:lstStyle/>
          <a:p>
            <a:r>
              <a:rPr lang="cs-CZ" dirty="0"/>
              <a:t>Regulace </a:t>
            </a:r>
            <a:r>
              <a:rPr lang="cs-CZ" dirty="0" smtClean="0"/>
              <a:t>reklamy </a:t>
            </a:r>
            <a:r>
              <a:rPr lang="cs-CZ" sz="2800" dirty="0" smtClean="0"/>
              <a:t>(tj. i propagace sponzora)</a:t>
            </a:r>
            <a:endParaRPr lang="cs-CZ" sz="2800" dirty="0"/>
          </a:p>
        </p:txBody>
      </p:sp>
      <p:sp>
        <p:nvSpPr>
          <p:cNvPr id="3" name="Zástupný symbol pro obsah 2">
            <a:extLst>
              <a:ext uri="{FF2B5EF4-FFF2-40B4-BE49-F238E27FC236}">
                <a16:creationId xmlns="" xmlns:a16="http://schemas.microsoft.com/office/drawing/2014/main" id="{2B87E22F-0296-4673-AAA5-CC15F65BD87E}"/>
              </a:ext>
            </a:extLst>
          </p:cNvPr>
          <p:cNvSpPr>
            <a:spLocks noGrp="1"/>
          </p:cNvSpPr>
          <p:nvPr>
            <p:ph idx="1"/>
          </p:nvPr>
        </p:nvSpPr>
        <p:spPr>
          <a:xfrm>
            <a:off x="321014" y="1011676"/>
            <a:ext cx="10116766" cy="5599436"/>
          </a:xfrm>
        </p:spPr>
        <p:txBody>
          <a:bodyPr/>
          <a:lstStyle/>
          <a:p>
            <a:pPr marL="0" indent="0" algn="just">
              <a:lnSpc>
                <a:spcPct val="100000"/>
              </a:lnSpc>
              <a:spcAft>
                <a:spcPts val="0"/>
              </a:spcAft>
              <a:buNone/>
            </a:pPr>
            <a:r>
              <a:rPr lang="cs-CZ" sz="2400" u="sng" dirty="0" smtClean="0"/>
              <a:t>Reklama </a:t>
            </a:r>
            <a:r>
              <a:rPr lang="cs-CZ" sz="2400" u="sng" dirty="0"/>
              <a:t>je v ČR regulována:</a:t>
            </a:r>
          </a:p>
          <a:p>
            <a:pPr marL="457200" indent="-457200" algn="just">
              <a:lnSpc>
                <a:spcPct val="100000"/>
              </a:lnSpc>
              <a:spcAft>
                <a:spcPts val="0"/>
              </a:spcAft>
              <a:buFont typeface="+mj-lt"/>
              <a:buAutoNum type="arabicPeriod"/>
            </a:pPr>
            <a:r>
              <a:rPr lang="cs-CZ" sz="2400" dirty="0"/>
              <a:t>např. v rámci televizního a rozhlasového vysílání (zák. č. 231/2001Sb.), provozování </a:t>
            </a:r>
            <a:r>
              <a:rPr lang="cs-CZ" sz="2400" dirty="0" err="1"/>
              <a:t>audiomediálních</a:t>
            </a:r>
            <a:r>
              <a:rPr lang="cs-CZ" sz="2400" dirty="0"/>
              <a:t> služeb, tj. internetového vysílání, které mají povahu alternativy televizního vysílání, např. </a:t>
            </a:r>
            <a:r>
              <a:rPr lang="cs-CZ" sz="2400" dirty="0" err="1"/>
              <a:t>streamovací</a:t>
            </a:r>
            <a:r>
              <a:rPr lang="cs-CZ" sz="2400" dirty="0"/>
              <a:t> služby (zák. č. 132/2010b.), vydávání periodického tisku, tj. např. novin, časopisů (zák. č. 46/2000Sb.), kde je za obsah vysílané reklamy odpovědný poskytovatel vysílání/mediálních služeb (televize, rozhlas), vydavatel tisku</a:t>
            </a:r>
          </a:p>
          <a:p>
            <a:pPr marL="457200" indent="-457200" algn="just">
              <a:lnSpc>
                <a:spcPct val="100000"/>
              </a:lnSpc>
              <a:spcAft>
                <a:spcPts val="0"/>
              </a:spcAft>
              <a:buFont typeface="+mj-lt"/>
              <a:buAutoNum type="arabicPeriod"/>
            </a:pPr>
            <a:r>
              <a:rPr lang="cs-CZ" sz="2400" dirty="0"/>
              <a:t>v obecné rovině zákonem č. 40/1995Sb., o regulaci reklamy</a:t>
            </a:r>
          </a:p>
          <a:p>
            <a:pPr marL="0" indent="0" algn="just">
              <a:lnSpc>
                <a:spcPct val="100000"/>
              </a:lnSpc>
              <a:spcAft>
                <a:spcPts val="0"/>
              </a:spcAft>
              <a:buNone/>
            </a:pPr>
            <a:endParaRPr lang="cs-CZ" sz="2400" dirty="0"/>
          </a:p>
          <a:p>
            <a:pPr marL="0" indent="0" algn="just">
              <a:lnSpc>
                <a:spcPct val="100000"/>
              </a:lnSpc>
              <a:spcAft>
                <a:spcPts val="0"/>
              </a:spcAft>
              <a:buNone/>
            </a:pPr>
            <a:r>
              <a:rPr lang="cs-CZ" sz="2400" u="sng" dirty="0"/>
              <a:t>Reklama obecně:</a:t>
            </a:r>
          </a:p>
          <a:p>
            <a:pPr algn="just">
              <a:lnSpc>
                <a:spcPct val="100000"/>
              </a:lnSpc>
              <a:spcAft>
                <a:spcPts val="0"/>
              </a:spcAft>
            </a:pPr>
            <a:r>
              <a:rPr lang="cs-CZ" sz="2400" dirty="0"/>
              <a:t>nesmí být klamavá, skrytá a nesmí odporovat dobrým mravům (nesmí obsahovat jakoukoli diskriminaci, násilí apod.)</a:t>
            </a:r>
          </a:p>
          <a:p>
            <a:pPr algn="just">
              <a:lnSpc>
                <a:spcPct val="100000"/>
              </a:lnSpc>
              <a:spcAft>
                <a:spcPts val="0"/>
              </a:spcAft>
            </a:pPr>
            <a:r>
              <a:rPr lang="cs-CZ" sz="2400" dirty="0"/>
              <a:t>nesmí podporovat činnosti ohrožující zdraví, bezpečnost osob a majetku a ohrožovat životní prostředí</a:t>
            </a:r>
          </a:p>
          <a:p>
            <a:pPr algn="just">
              <a:lnSpc>
                <a:spcPct val="100000"/>
              </a:lnSpc>
              <a:spcAft>
                <a:spcPts val="0"/>
              </a:spcAft>
            </a:pPr>
            <a:r>
              <a:rPr lang="cs-CZ" sz="2400" dirty="0"/>
              <a:t>nesmí podporovat zakázané výrobky či služby</a:t>
            </a:r>
          </a:p>
        </p:txBody>
      </p:sp>
    </p:spTree>
    <p:extLst>
      <p:ext uri="{BB962C8B-B14F-4D97-AF65-F5344CB8AC3E}">
        <p14:creationId xmlns:p14="http://schemas.microsoft.com/office/powerpoint/2010/main" val="4277877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141EE21F-FCEC-45DE-9FD3-6ED8A56678E3}"/>
              </a:ext>
            </a:extLst>
          </p:cNvPr>
          <p:cNvSpPr>
            <a:spLocks noGrp="1"/>
          </p:cNvSpPr>
          <p:nvPr>
            <p:ph type="title"/>
          </p:nvPr>
        </p:nvSpPr>
        <p:spPr/>
        <p:txBody>
          <a:bodyPr/>
          <a:lstStyle/>
          <a:p>
            <a:r>
              <a:rPr lang="cs-CZ" dirty="0"/>
              <a:t>Regulace reklamy</a:t>
            </a:r>
          </a:p>
        </p:txBody>
      </p:sp>
      <p:sp>
        <p:nvSpPr>
          <p:cNvPr id="3" name="Zástupný symbol pro obsah 2">
            <a:extLst>
              <a:ext uri="{FF2B5EF4-FFF2-40B4-BE49-F238E27FC236}">
                <a16:creationId xmlns="" xmlns:a16="http://schemas.microsoft.com/office/drawing/2014/main" id="{2B87E22F-0296-4673-AAA5-CC15F65BD87E}"/>
              </a:ext>
            </a:extLst>
          </p:cNvPr>
          <p:cNvSpPr>
            <a:spLocks noGrp="1"/>
          </p:cNvSpPr>
          <p:nvPr>
            <p:ph idx="1"/>
          </p:nvPr>
        </p:nvSpPr>
        <p:spPr>
          <a:xfrm>
            <a:off x="321014" y="1011676"/>
            <a:ext cx="10116766" cy="5599436"/>
          </a:xfrm>
        </p:spPr>
        <p:txBody>
          <a:bodyPr/>
          <a:lstStyle/>
          <a:p>
            <a:pPr marL="0" indent="0" algn="just">
              <a:lnSpc>
                <a:spcPct val="100000"/>
              </a:lnSpc>
              <a:spcAft>
                <a:spcPts val="0"/>
              </a:spcAft>
              <a:buNone/>
            </a:pPr>
            <a:r>
              <a:rPr lang="cs-CZ" sz="2400" dirty="0"/>
              <a:t>zvláštní (přísnější podmínky) jsou stanoveny pro reklamu propagující „problematické“ produkty (tabák, alkohol, hazardní hry apod</a:t>
            </a:r>
            <a:r>
              <a:rPr lang="cs-CZ" sz="2400" dirty="0" smtClean="0"/>
              <a:t>.)</a:t>
            </a:r>
            <a:endParaRPr lang="cs-CZ" sz="2400" dirty="0"/>
          </a:p>
          <a:p>
            <a:pPr marL="0" indent="0" algn="just">
              <a:lnSpc>
                <a:spcPct val="100000"/>
              </a:lnSpc>
              <a:spcAft>
                <a:spcPts val="0"/>
              </a:spcAft>
              <a:buNone/>
            </a:pPr>
            <a:endParaRPr lang="cs-CZ" sz="2400" dirty="0"/>
          </a:p>
          <a:p>
            <a:pPr algn="just">
              <a:lnSpc>
                <a:spcPct val="100000"/>
              </a:lnSpc>
              <a:spcAft>
                <a:spcPts val="0"/>
              </a:spcAft>
              <a:buFont typeface="Wingdings" panose="05000000000000000000" pitchFamily="2" charset="2"/>
              <a:buChar char="Ø"/>
            </a:pPr>
            <a:r>
              <a:rPr lang="cs-CZ" sz="2400" u="sng" dirty="0"/>
              <a:t>zakázané způsoby reklamy na alkoholické nápoje:</a:t>
            </a:r>
          </a:p>
          <a:p>
            <a:pPr marL="0" indent="0" algn="just">
              <a:lnSpc>
                <a:spcPct val="100000"/>
              </a:lnSpc>
              <a:spcAft>
                <a:spcPts val="0"/>
              </a:spcAft>
              <a:buNone/>
            </a:pPr>
            <a:r>
              <a:rPr lang="cs-CZ" sz="2000" i="1" u="sng" dirty="0"/>
              <a:t>poznámka: </a:t>
            </a:r>
            <a:r>
              <a:rPr lang="cs-CZ" sz="2000" i="1" dirty="0"/>
              <a:t>pro účely regulace reklamy není rozdíl mezi pivem, vínem a „tvrdým alkoholem“</a:t>
            </a:r>
          </a:p>
          <a:p>
            <a:pPr marL="0" indent="0" algn="just">
              <a:lnSpc>
                <a:spcPct val="100000"/>
              </a:lnSpc>
              <a:spcAft>
                <a:spcPts val="0"/>
              </a:spcAft>
              <a:buNone/>
            </a:pPr>
            <a:endParaRPr lang="cs-CZ" sz="2000" i="1" dirty="0"/>
          </a:p>
          <a:p>
            <a:pPr marL="0" indent="0" algn="just">
              <a:lnSpc>
                <a:spcPct val="100000"/>
              </a:lnSpc>
              <a:spcAft>
                <a:spcPts val="0"/>
              </a:spcAft>
              <a:buNone/>
            </a:pPr>
            <a:r>
              <a:rPr lang="cs-CZ" sz="2400" dirty="0"/>
              <a:t>reklama nesmí</a:t>
            </a:r>
          </a:p>
          <a:p>
            <a:pPr algn="just">
              <a:lnSpc>
                <a:spcPct val="100000"/>
              </a:lnSpc>
              <a:spcAft>
                <a:spcPts val="0"/>
              </a:spcAft>
            </a:pPr>
            <a:r>
              <a:rPr lang="cs-CZ" sz="2400" dirty="0"/>
              <a:t>nabádat k nestřídmému užívání alkoholických nápojů anebo záporně či ironicky hodnotit abstinenci nebo zdrženlivost, </a:t>
            </a:r>
          </a:p>
          <a:p>
            <a:pPr algn="just">
              <a:lnSpc>
                <a:spcPct val="100000"/>
              </a:lnSpc>
              <a:spcAft>
                <a:spcPts val="0"/>
              </a:spcAft>
            </a:pPr>
            <a:r>
              <a:rPr lang="cs-CZ" sz="2400" dirty="0"/>
              <a:t>být zaměřena na osoby mladší 18 let, zejména nesmí tyto osoby ani osoby, které jako mladší 18 let vyhlížejí, zobrazovat při spotřebě alkoholických nápojů nebo nesmí využívat prvky, prostředky nebo akce, které osoby mladší 18 let oslovují,</a:t>
            </a:r>
          </a:p>
          <a:p>
            <a:pPr>
              <a:lnSpc>
                <a:spcPct val="100000"/>
              </a:lnSpc>
              <a:spcAft>
                <a:spcPts val="0"/>
              </a:spcAft>
            </a:pPr>
            <a:r>
              <a:rPr lang="cs-CZ" sz="2400" dirty="0"/>
              <a:t>spojovat spotřebu alkoholu se zvýšenými výkony nebo být užita v souvislosti s řízením vozidla, </a:t>
            </a:r>
          </a:p>
          <a:p>
            <a:pPr marL="0" indent="0" algn="just">
              <a:lnSpc>
                <a:spcPct val="100000"/>
              </a:lnSpc>
              <a:spcAft>
                <a:spcPts val="0"/>
              </a:spcAft>
              <a:buNone/>
            </a:pPr>
            <a:endParaRPr lang="cs-CZ" sz="2400" i="1" dirty="0"/>
          </a:p>
        </p:txBody>
      </p:sp>
    </p:spTree>
    <p:extLst>
      <p:ext uri="{BB962C8B-B14F-4D97-AF65-F5344CB8AC3E}">
        <p14:creationId xmlns:p14="http://schemas.microsoft.com/office/powerpoint/2010/main" val="1760340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141EE21F-FCEC-45DE-9FD3-6ED8A56678E3}"/>
              </a:ext>
            </a:extLst>
          </p:cNvPr>
          <p:cNvSpPr>
            <a:spLocks noGrp="1"/>
          </p:cNvSpPr>
          <p:nvPr>
            <p:ph type="title"/>
          </p:nvPr>
        </p:nvSpPr>
        <p:spPr/>
        <p:txBody>
          <a:bodyPr/>
          <a:lstStyle/>
          <a:p>
            <a:r>
              <a:rPr lang="cs-CZ" dirty="0"/>
              <a:t>Regulace reklamy</a:t>
            </a:r>
          </a:p>
        </p:txBody>
      </p:sp>
      <p:sp>
        <p:nvSpPr>
          <p:cNvPr id="3" name="Zástupný symbol pro obsah 2">
            <a:extLst>
              <a:ext uri="{FF2B5EF4-FFF2-40B4-BE49-F238E27FC236}">
                <a16:creationId xmlns="" xmlns:a16="http://schemas.microsoft.com/office/drawing/2014/main" id="{2B87E22F-0296-4673-AAA5-CC15F65BD87E}"/>
              </a:ext>
            </a:extLst>
          </p:cNvPr>
          <p:cNvSpPr>
            <a:spLocks noGrp="1"/>
          </p:cNvSpPr>
          <p:nvPr>
            <p:ph idx="1"/>
          </p:nvPr>
        </p:nvSpPr>
        <p:spPr>
          <a:xfrm>
            <a:off x="321014" y="1011676"/>
            <a:ext cx="10116766" cy="5599436"/>
          </a:xfrm>
        </p:spPr>
        <p:txBody>
          <a:bodyPr/>
          <a:lstStyle/>
          <a:p>
            <a:pPr algn="just">
              <a:lnSpc>
                <a:spcPct val="100000"/>
              </a:lnSpc>
              <a:spcAft>
                <a:spcPts val="0"/>
              </a:spcAft>
              <a:buFont typeface="Wingdings" panose="05000000000000000000" pitchFamily="2" charset="2"/>
              <a:buChar char="Ø"/>
            </a:pPr>
            <a:r>
              <a:rPr lang="cs-CZ" sz="2400" u="sng" dirty="0"/>
              <a:t>zakázané způsoby reklamy na alkoholické nápoje:</a:t>
            </a:r>
          </a:p>
          <a:p>
            <a:pPr marL="0" indent="0" algn="just">
              <a:lnSpc>
                <a:spcPct val="100000"/>
              </a:lnSpc>
              <a:spcAft>
                <a:spcPts val="0"/>
              </a:spcAft>
              <a:buNone/>
            </a:pPr>
            <a:endParaRPr lang="cs-CZ" sz="2000" i="1" dirty="0"/>
          </a:p>
          <a:p>
            <a:pPr marL="0" indent="0" algn="just">
              <a:lnSpc>
                <a:spcPct val="100000"/>
              </a:lnSpc>
              <a:spcAft>
                <a:spcPts val="0"/>
              </a:spcAft>
              <a:buNone/>
            </a:pPr>
            <a:r>
              <a:rPr lang="cs-CZ" sz="2400" dirty="0"/>
              <a:t>reklama nesmí</a:t>
            </a:r>
          </a:p>
          <a:p>
            <a:pPr algn="just">
              <a:lnSpc>
                <a:spcPct val="100000"/>
              </a:lnSpc>
              <a:spcAft>
                <a:spcPts val="0"/>
              </a:spcAft>
            </a:pPr>
            <a:r>
              <a:rPr lang="cs-CZ" sz="2400" dirty="0"/>
              <a:t>vytvářet dojem, že spotřeba alkoholu přispívá ke společenskému úspěchu, </a:t>
            </a:r>
          </a:p>
          <a:p>
            <a:pPr algn="just">
              <a:lnSpc>
                <a:spcPct val="100000"/>
              </a:lnSpc>
              <a:spcAft>
                <a:spcPts val="0"/>
              </a:spcAft>
            </a:pPr>
            <a:r>
              <a:rPr lang="cs-CZ" sz="2400" dirty="0"/>
              <a:t>tvrdit, že alkohol v nápoji má léčebné vlastnosti nebo povzbuzující nebo uklidňující účinek anebo že je prostředkem řešení osobních problémů, </a:t>
            </a:r>
          </a:p>
          <a:p>
            <a:pPr algn="just">
              <a:lnSpc>
                <a:spcPct val="100000"/>
              </a:lnSpc>
              <a:spcAft>
                <a:spcPts val="0"/>
              </a:spcAft>
            </a:pPr>
            <a:r>
              <a:rPr lang="cs-CZ" sz="2400" dirty="0"/>
              <a:t>zdůrazňovat obsah alkoholu jako kladnou vlastnost nápoje</a:t>
            </a:r>
          </a:p>
          <a:p>
            <a:pPr marL="0" indent="0" algn="just">
              <a:lnSpc>
                <a:spcPct val="100000"/>
              </a:lnSpc>
              <a:spcAft>
                <a:spcPts val="0"/>
              </a:spcAft>
              <a:buNone/>
            </a:pPr>
            <a:endParaRPr lang="cs-CZ" sz="2400" u="sng" dirty="0"/>
          </a:p>
          <a:p>
            <a:pPr algn="just">
              <a:lnSpc>
                <a:spcPct val="100000"/>
              </a:lnSpc>
              <a:spcAft>
                <a:spcPts val="0"/>
              </a:spcAft>
              <a:buFont typeface="Wingdings" panose="05000000000000000000" pitchFamily="2" charset="2"/>
              <a:buChar char="Ø"/>
            </a:pPr>
            <a:r>
              <a:rPr lang="cs-CZ" sz="2400" u="sng" dirty="0"/>
              <a:t>reklama na tabákové výrobky a elektronické cigarety:</a:t>
            </a:r>
          </a:p>
          <a:p>
            <a:pPr marL="0" indent="0" algn="just">
              <a:lnSpc>
                <a:spcPct val="100000"/>
              </a:lnSpc>
              <a:spcAft>
                <a:spcPts val="0"/>
              </a:spcAft>
              <a:buNone/>
            </a:pPr>
            <a:endParaRPr lang="cs-CZ" sz="2400" u="sng" dirty="0"/>
          </a:p>
          <a:p>
            <a:pPr algn="just">
              <a:lnSpc>
                <a:spcPct val="100000"/>
              </a:lnSpc>
              <a:spcAft>
                <a:spcPts val="0"/>
              </a:spcAft>
            </a:pPr>
            <a:r>
              <a:rPr lang="cs-CZ" sz="2400" dirty="0"/>
              <a:t>je obecně zakázána s několika výjimkami, např.</a:t>
            </a:r>
          </a:p>
          <a:p>
            <a:pPr algn="just">
              <a:lnSpc>
                <a:spcPct val="100000"/>
              </a:lnSpc>
              <a:spcAft>
                <a:spcPts val="0"/>
              </a:spcAft>
              <a:buFont typeface="Symbol" panose="05050102010706020507" pitchFamily="18" charset="2"/>
              <a:buChar char="-"/>
            </a:pPr>
            <a:r>
              <a:rPr lang="cs-CZ" sz="2400" dirty="0"/>
              <a:t>v tisku, letácích apod. určených výlučně obchodníkům s tabákovými výrobky</a:t>
            </a:r>
          </a:p>
          <a:p>
            <a:pPr algn="just">
              <a:lnSpc>
                <a:spcPct val="100000"/>
              </a:lnSpc>
              <a:spcAft>
                <a:spcPts val="0"/>
              </a:spcAft>
              <a:buFont typeface="Symbol" panose="05050102010706020507" pitchFamily="18" charset="2"/>
              <a:buChar char="-"/>
            </a:pPr>
            <a:r>
              <a:rPr lang="cs-CZ" sz="2400" dirty="0"/>
              <a:t>v provozovnách, kde se prodávají tabákové výrobky</a:t>
            </a:r>
          </a:p>
          <a:p>
            <a:pPr marL="0" indent="0" algn="just">
              <a:lnSpc>
                <a:spcPct val="100000"/>
              </a:lnSpc>
              <a:spcAft>
                <a:spcPts val="0"/>
              </a:spcAft>
              <a:buNone/>
            </a:pPr>
            <a:endParaRPr lang="cs-CZ" sz="2400" u="sng" dirty="0"/>
          </a:p>
          <a:p>
            <a:pPr marL="0" indent="0" algn="just">
              <a:lnSpc>
                <a:spcPct val="100000"/>
              </a:lnSpc>
              <a:spcAft>
                <a:spcPts val="0"/>
              </a:spcAft>
              <a:buNone/>
            </a:pPr>
            <a:endParaRPr lang="cs-CZ" sz="2400" u="sng" dirty="0"/>
          </a:p>
        </p:txBody>
      </p:sp>
    </p:spTree>
    <p:extLst>
      <p:ext uri="{BB962C8B-B14F-4D97-AF65-F5344CB8AC3E}">
        <p14:creationId xmlns:p14="http://schemas.microsoft.com/office/powerpoint/2010/main" val="3358552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141EE21F-FCEC-45DE-9FD3-6ED8A56678E3}"/>
              </a:ext>
            </a:extLst>
          </p:cNvPr>
          <p:cNvSpPr>
            <a:spLocks noGrp="1"/>
          </p:cNvSpPr>
          <p:nvPr>
            <p:ph type="title"/>
          </p:nvPr>
        </p:nvSpPr>
        <p:spPr/>
        <p:txBody>
          <a:bodyPr/>
          <a:lstStyle/>
          <a:p>
            <a:r>
              <a:rPr lang="cs-CZ" dirty="0"/>
              <a:t>Regulace reklamy</a:t>
            </a:r>
          </a:p>
        </p:txBody>
      </p:sp>
      <p:sp>
        <p:nvSpPr>
          <p:cNvPr id="3" name="Zástupný symbol pro obsah 2">
            <a:extLst>
              <a:ext uri="{FF2B5EF4-FFF2-40B4-BE49-F238E27FC236}">
                <a16:creationId xmlns="" xmlns:a16="http://schemas.microsoft.com/office/drawing/2014/main" id="{2B87E22F-0296-4673-AAA5-CC15F65BD87E}"/>
              </a:ext>
            </a:extLst>
          </p:cNvPr>
          <p:cNvSpPr>
            <a:spLocks noGrp="1"/>
          </p:cNvSpPr>
          <p:nvPr>
            <p:ph idx="1"/>
          </p:nvPr>
        </p:nvSpPr>
        <p:spPr>
          <a:xfrm>
            <a:off x="405235" y="1011677"/>
            <a:ext cx="10116766" cy="5599436"/>
          </a:xfrm>
        </p:spPr>
        <p:txBody>
          <a:bodyPr/>
          <a:lstStyle/>
          <a:p>
            <a:pPr algn="just">
              <a:lnSpc>
                <a:spcPct val="100000"/>
              </a:lnSpc>
              <a:spcAft>
                <a:spcPts val="0"/>
              </a:spcAft>
              <a:buFont typeface="Wingdings" panose="05000000000000000000" pitchFamily="2" charset="2"/>
              <a:buChar char="Ø"/>
            </a:pPr>
            <a:r>
              <a:rPr lang="cs-CZ" sz="2400" u="sng" dirty="0"/>
              <a:t>zakázané způsoby reklamy na hazardní hry:</a:t>
            </a:r>
          </a:p>
          <a:p>
            <a:pPr algn="just">
              <a:lnSpc>
                <a:spcPct val="100000"/>
              </a:lnSpc>
              <a:spcAft>
                <a:spcPts val="0"/>
              </a:spcAft>
            </a:pPr>
            <a:r>
              <a:rPr lang="cs-CZ" sz="2400" dirty="0"/>
              <a:t>reklama podněcující k účasti na hazardní hře</a:t>
            </a:r>
          </a:p>
          <a:p>
            <a:pPr algn="just">
              <a:lnSpc>
                <a:spcPct val="100000"/>
              </a:lnSpc>
              <a:spcAft>
                <a:spcPts val="0"/>
              </a:spcAft>
              <a:buFont typeface="Symbol" panose="05050102010706020507" pitchFamily="18" charset="2"/>
              <a:buChar char="-"/>
            </a:pPr>
            <a:r>
              <a:rPr lang="cs-CZ" sz="2400" dirty="0"/>
              <a:t>nesmí vytvářet dojem, že hra může být zdrojem financí obdobně jako výkon zaměstnání/podnikání</a:t>
            </a:r>
          </a:p>
          <a:p>
            <a:pPr algn="just">
              <a:lnSpc>
                <a:spcPct val="100000"/>
              </a:lnSpc>
              <a:spcAft>
                <a:spcPts val="0"/>
              </a:spcAft>
              <a:buFont typeface="Symbol" panose="05050102010706020507" pitchFamily="18" charset="2"/>
              <a:buChar char="-"/>
            </a:pPr>
            <a:r>
              <a:rPr lang="cs-CZ" sz="2400" dirty="0"/>
              <a:t>nesmí být zaměřena na osoby mladší 18 let </a:t>
            </a:r>
          </a:p>
          <a:p>
            <a:pPr algn="just">
              <a:lnSpc>
                <a:spcPct val="100000"/>
              </a:lnSpc>
              <a:spcAft>
                <a:spcPts val="0"/>
              </a:spcAft>
              <a:buFont typeface="Symbol" panose="05050102010706020507" pitchFamily="18" charset="2"/>
              <a:buChar char="-"/>
            </a:pPr>
            <a:r>
              <a:rPr lang="cs-CZ" sz="2400" dirty="0"/>
              <a:t>musí obsahovat varování o možné závislosti</a:t>
            </a:r>
          </a:p>
          <a:p>
            <a:pPr marL="0" indent="0" algn="just">
              <a:lnSpc>
                <a:spcPct val="100000"/>
              </a:lnSpc>
              <a:spcAft>
                <a:spcPts val="0"/>
              </a:spcAft>
              <a:buNone/>
            </a:pPr>
            <a:endParaRPr lang="cs-CZ" sz="2000" i="1" dirty="0"/>
          </a:p>
          <a:p>
            <a:pPr marL="0" lvl="0" indent="0" algn="just">
              <a:lnSpc>
                <a:spcPct val="100000"/>
              </a:lnSpc>
              <a:spcAft>
                <a:spcPts val="0"/>
              </a:spcAft>
              <a:buNone/>
            </a:pPr>
            <a:r>
              <a:rPr lang="cs-CZ" sz="2400" b="1" u="sng" dirty="0"/>
              <a:t>Dopad regulace reklamy na sportovní reklamu:</a:t>
            </a:r>
          </a:p>
          <a:p>
            <a:pPr marL="0" lvl="0" indent="0" algn="just">
              <a:lnSpc>
                <a:spcPct val="100000"/>
              </a:lnSpc>
              <a:spcAft>
                <a:spcPts val="0"/>
              </a:spcAft>
              <a:buNone/>
            </a:pPr>
            <a:endParaRPr lang="cs-CZ" sz="2400" u="sng" dirty="0"/>
          </a:p>
          <a:p>
            <a:pPr lvl="0" algn="just">
              <a:lnSpc>
                <a:spcPct val="100000"/>
              </a:lnSpc>
              <a:spcAft>
                <a:spcPts val="0"/>
              </a:spcAft>
            </a:pPr>
            <a:r>
              <a:rPr lang="cs-CZ" sz="2400" dirty="0"/>
              <a:t>reklama na tabákové výrobky je zakázána</a:t>
            </a:r>
          </a:p>
          <a:p>
            <a:pPr lvl="0" algn="just">
              <a:lnSpc>
                <a:spcPct val="100000"/>
              </a:lnSpc>
              <a:spcAft>
                <a:spcPts val="0"/>
              </a:spcAft>
            </a:pPr>
            <a:r>
              <a:rPr lang="cs-CZ" sz="2400" dirty="0"/>
              <a:t>u regulace reklamy na alkohol a hazardní hry se lze přiklonit k závěru, že se nevztahuje na sportovní reklamu v té její formě jako je umístění loga na mantinelech okolo sportoviště, na dresech hráčů, v názvu klubu, na výsledkových tabulích apod. (mohla by ale dopadat na různá vystoupení sportovce v rámci prezentace výrobku)</a:t>
            </a:r>
          </a:p>
          <a:p>
            <a:pPr marL="0" indent="0" algn="just">
              <a:lnSpc>
                <a:spcPct val="100000"/>
              </a:lnSpc>
              <a:spcAft>
                <a:spcPts val="0"/>
              </a:spcAft>
              <a:buNone/>
            </a:pPr>
            <a:endParaRPr lang="cs-CZ" sz="2000" i="1" dirty="0"/>
          </a:p>
        </p:txBody>
      </p:sp>
    </p:spTree>
    <p:extLst>
      <p:ext uri="{BB962C8B-B14F-4D97-AF65-F5344CB8AC3E}">
        <p14:creationId xmlns:p14="http://schemas.microsoft.com/office/powerpoint/2010/main" val="621479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141EE21F-FCEC-45DE-9FD3-6ED8A56678E3}"/>
              </a:ext>
            </a:extLst>
          </p:cNvPr>
          <p:cNvSpPr>
            <a:spLocks noGrp="1"/>
          </p:cNvSpPr>
          <p:nvPr>
            <p:ph type="title"/>
          </p:nvPr>
        </p:nvSpPr>
        <p:spPr/>
        <p:txBody>
          <a:bodyPr/>
          <a:lstStyle/>
          <a:p>
            <a:r>
              <a:rPr lang="cs-CZ" dirty="0"/>
              <a:t>Regulace reklamy</a:t>
            </a:r>
          </a:p>
        </p:txBody>
      </p:sp>
      <p:sp>
        <p:nvSpPr>
          <p:cNvPr id="3" name="Zástupný symbol pro obsah 2">
            <a:extLst>
              <a:ext uri="{FF2B5EF4-FFF2-40B4-BE49-F238E27FC236}">
                <a16:creationId xmlns="" xmlns:a16="http://schemas.microsoft.com/office/drawing/2014/main" id="{2B87E22F-0296-4673-AAA5-CC15F65BD87E}"/>
              </a:ext>
            </a:extLst>
          </p:cNvPr>
          <p:cNvSpPr>
            <a:spLocks noGrp="1"/>
          </p:cNvSpPr>
          <p:nvPr>
            <p:ph idx="1"/>
          </p:nvPr>
        </p:nvSpPr>
        <p:spPr>
          <a:xfrm>
            <a:off x="321014" y="1011676"/>
            <a:ext cx="10116766" cy="5599436"/>
          </a:xfrm>
        </p:spPr>
        <p:txBody>
          <a:bodyPr/>
          <a:lstStyle/>
          <a:p>
            <a:pPr marL="0" indent="0" algn="just">
              <a:lnSpc>
                <a:spcPct val="100000"/>
              </a:lnSpc>
              <a:spcAft>
                <a:spcPts val="0"/>
              </a:spcAft>
              <a:buNone/>
            </a:pPr>
            <a:r>
              <a:rPr lang="cs-CZ" sz="2400" u="sng" dirty="0"/>
              <a:t>Dopad regulace reklamy na sportovní reklamu:</a:t>
            </a:r>
          </a:p>
          <a:p>
            <a:pPr marL="0" indent="0" algn="just">
              <a:lnSpc>
                <a:spcPct val="100000"/>
              </a:lnSpc>
              <a:spcAft>
                <a:spcPts val="0"/>
              </a:spcAft>
              <a:buNone/>
            </a:pPr>
            <a:endParaRPr lang="cs-CZ" sz="2400" u="sng" dirty="0"/>
          </a:p>
          <a:p>
            <a:pPr algn="just">
              <a:lnSpc>
                <a:spcPct val="100000"/>
              </a:lnSpc>
              <a:spcAft>
                <a:spcPts val="0"/>
              </a:spcAft>
            </a:pPr>
            <a:r>
              <a:rPr lang="cs-CZ" sz="2400" dirty="0"/>
              <a:t>regulace se </a:t>
            </a:r>
            <a:r>
              <a:rPr lang="cs-CZ" sz="2400" dirty="0" smtClean="0"/>
              <a:t>ze </a:t>
            </a:r>
            <a:r>
              <a:rPr lang="cs-CZ" sz="2400" smtClean="0"/>
              <a:t>své podstaty vztahuje </a:t>
            </a:r>
            <a:r>
              <a:rPr lang="cs-CZ" sz="2400" dirty="0"/>
              <a:t>především na reklamní spoty, billboardy apod., kde by se zobrazení určitých situací, osob, sloganů a jejich vnímání mohlo dostat do rozporu se stanovenými zákazy; samotný pohled na logo značky není schopný tyto zákazy naplnit, a to ani v případě, kdy bude sportovní utkání přenášeno televizí</a:t>
            </a:r>
          </a:p>
          <a:p>
            <a:pPr marL="0" indent="0" algn="just">
              <a:lnSpc>
                <a:spcPct val="100000"/>
              </a:lnSpc>
              <a:spcAft>
                <a:spcPts val="0"/>
              </a:spcAft>
              <a:buNone/>
            </a:pPr>
            <a:endParaRPr lang="cs-CZ" sz="2400" dirty="0"/>
          </a:p>
          <a:p>
            <a:pPr marL="0" indent="0" algn="just">
              <a:lnSpc>
                <a:spcPct val="100000"/>
              </a:lnSpc>
              <a:spcAft>
                <a:spcPts val="0"/>
              </a:spcAft>
              <a:buNone/>
            </a:pPr>
            <a:r>
              <a:rPr lang="cs-CZ" sz="2400" b="1" u="sng" dirty="0"/>
              <a:t>Kodex reklamy – mimoprávní regulace:</a:t>
            </a:r>
          </a:p>
          <a:p>
            <a:pPr marL="0" indent="0" algn="just">
              <a:lnSpc>
                <a:spcPct val="100000"/>
              </a:lnSpc>
              <a:spcAft>
                <a:spcPts val="0"/>
              </a:spcAft>
              <a:buNone/>
            </a:pPr>
            <a:r>
              <a:rPr lang="cs-CZ" sz="2400" dirty="0"/>
              <a:t>= je na zvážení klubu, zda má za to, že určitý produkt (např. „tvrdý“ alkohol) jde dohromady s provozovanou sportovní činností obecně či činností konkrétního klubu (zda chce být s ní spojován)</a:t>
            </a:r>
          </a:p>
          <a:p>
            <a:pPr marL="0" indent="0" algn="just">
              <a:lnSpc>
                <a:spcPct val="100000"/>
              </a:lnSpc>
              <a:spcAft>
                <a:spcPts val="0"/>
              </a:spcAft>
              <a:buNone/>
            </a:pPr>
            <a:endParaRPr lang="cs-CZ" sz="2400" dirty="0"/>
          </a:p>
          <a:p>
            <a:pPr marL="0" indent="0" algn="just">
              <a:lnSpc>
                <a:spcPct val="100000"/>
              </a:lnSpc>
              <a:spcAft>
                <a:spcPts val="0"/>
              </a:spcAft>
              <a:buNone/>
            </a:pPr>
            <a:r>
              <a:rPr lang="cs-CZ" sz="2400" dirty="0"/>
              <a:t>určitá regulace reklamy může být stanovena i národním sportovním  svazem či mezinárodní  organizací / federací  příslušného sportovního odvětví</a:t>
            </a:r>
          </a:p>
        </p:txBody>
      </p:sp>
    </p:spTree>
    <p:extLst>
      <p:ext uri="{BB962C8B-B14F-4D97-AF65-F5344CB8AC3E}">
        <p14:creationId xmlns:p14="http://schemas.microsoft.com/office/powerpoint/2010/main" val="1569675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A7EFF51C-0666-4C6C-B7D8-BF4B8ECB29D2}"/>
              </a:ext>
            </a:extLst>
          </p:cNvPr>
          <p:cNvSpPr>
            <a:spLocks noGrp="1"/>
          </p:cNvSpPr>
          <p:nvPr>
            <p:ph type="title"/>
          </p:nvPr>
        </p:nvSpPr>
        <p:spPr/>
        <p:txBody>
          <a:bodyPr/>
          <a:lstStyle/>
          <a:p>
            <a:r>
              <a:rPr lang="cs-CZ" dirty="0"/>
              <a:t>Sponzorská smlouva</a:t>
            </a:r>
          </a:p>
        </p:txBody>
      </p:sp>
      <p:sp>
        <p:nvSpPr>
          <p:cNvPr id="3" name="Zástupný symbol pro obsah 2">
            <a:extLst>
              <a:ext uri="{FF2B5EF4-FFF2-40B4-BE49-F238E27FC236}">
                <a16:creationId xmlns="" xmlns:a16="http://schemas.microsoft.com/office/drawing/2014/main" id="{9F0E6195-DF19-49B2-B557-A63856B4DD98}"/>
              </a:ext>
            </a:extLst>
          </p:cNvPr>
          <p:cNvSpPr>
            <a:spLocks noGrp="1"/>
          </p:cNvSpPr>
          <p:nvPr>
            <p:ph idx="1"/>
          </p:nvPr>
        </p:nvSpPr>
        <p:spPr>
          <a:xfrm>
            <a:off x="321014" y="1011676"/>
            <a:ext cx="10116766" cy="5553716"/>
          </a:xfrm>
        </p:spPr>
        <p:txBody>
          <a:bodyPr/>
          <a:lstStyle/>
          <a:p>
            <a:pPr marL="0" indent="0" algn="just">
              <a:lnSpc>
                <a:spcPct val="100000"/>
              </a:lnSpc>
              <a:spcAft>
                <a:spcPts val="0"/>
              </a:spcAft>
              <a:buNone/>
            </a:pPr>
            <a:r>
              <a:rPr lang="cs-CZ" b="1" u="sng" dirty="0"/>
              <a:t>Sponzorská smlouva:</a:t>
            </a:r>
          </a:p>
          <a:p>
            <a:pPr marL="0" indent="0" algn="just">
              <a:lnSpc>
                <a:spcPct val="100000"/>
              </a:lnSpc>
              <a:spcAft>
                <a:spcPts val="0"/>
              </a:spcAft>
              <a:buNone/>
            </a:pPr>
            <a:endParaRPr lang="cs-CZ" sz="2400" b="1" u="sng" dirty="0"/>
          </a:p>
          <a:p>
            <a:pPr algn="just">
              <a:lnSpc>
                <a:spcPct val="100000"/>
              </a:lnSpc>
              <a:spcAft>
                <a:spcPts val="0"/>
              </a:spcAft>
            </a:pPr>
            <a:r>
              <a:rPr lang="cs-CZ" sz="2400" dirty="0"/>
              <a:t>patří mezi tzv. </a:t>
            </a:r>
            <a:r>
              <a:rPr lang="cs-CZ" sz="2400" dirty="0" err="1"/>
              <a:t>kvazisportovní</a:t>
            </a:r>
            <a:r>
              <a:rPr lang="cs-CZ" sz="2400" dirty="0"/>
              <a:t> smlouvy, tj. jejím obsahem není čistě sportovní záležitost (např. výkon sportu), ale záležitosti úzce se sportem související</a:t>
            </a:r>
          </a:p>
          <a:p>
            <a:pPr algn="just">
              <a:lnSpc>
                <a:spcPct val="100000"/>
              </a:lnSpc>
              <a:spcAft>
                <a:spcPts val="0"/>
              </a:spcAft>
            </a:pPr>
            <a:r>
              <a:rPr lang="cs-CZ" sz="2400" dirty="0"/>
              <a:t>jedná se o smlouvu, která není výslovně upravena občanským zákoníkem, pro její uzavření se použije ustanovení §1746 odst. 2 </a:t>
            </a:r>
            <a:r>
              <a:rPr lang="cs-CZ" sz="2400" dirty="0" err="1"/>
              <a:t>obč</a:t>
            </a:r>
            <a:r>
              <a:rPr lang="cs-CZ" sz="2400" dirty="0"/>
              <a:t>. zák., podle kterého mají smluvní strany volnost upravit si náležitosti svého smluvního vztahu, podle svých potřeb, v mezích toho, co není zakázáno</a:t>
            </a:r>
            <a:endParaRPr lang="cs-CZ" u="sng" dirty="0"/>
          </a:p>
          <a:p>
            <a:pPr marL="0" indent="0" algn="just">
              <a:buNone/>
            </a:pPr>
            <a:r>
              <a:rPr lang="cs-CZ" sz="2400" b="1" u="sng" dirty="0"/>
              <a:t>typický obsah sponzorské smlouvy</a:t>
            </a:r>
            <a:r>
              <a:rPr lang="cs-CZ" u="sng" dirty="0"/>
              <a:t>:</a:t>
            </a:r>
          </a:p>
          <a:p>
            <a:pPr algn="just">
              <a:lnSpc>
                <a:spcPct val="100000"/>
              </a:lnSpc>
              <a:spcAft>
                <a:spcPts val="0"/>
              </a:spcAft>
              <a:buFont typeface="Wingdings" panose="05000000000000000000" pitchFamily="2" charset="2"/>
              <a:buChar char="Ø"/>
            </a:pPr>
            <a:r>
              <a:rPr lang="cs-CZ" sz="2400" dirty="0"/>
              <a:t>obecná definice předmětu smlouvy: </a:t>
            </a:r>
          </a:p>
          <a:p>
            <a:pPr marL="0" indent="0" algn="just">
              <a:lnSpc>
                <a:spcPct val="100000"/>
              </a:lnSpc>
              <a:spcAft>
                <a:spcPts val="0"/>
              </a:spcAft>
              <a:buNone/>
            </a:pPr>
            <a:r>
              <a:rPr lang="cs-CZ" sz="2400" i="1" dirty="0"/>
              <a:t>„poskytnutí finančního příspěvku/daru sponzora na zajištění sportovní činnosti klubu a prezentování sponzora v rámci sportovní činnosti klubu“</a:t>
            </a:r>
          </a:p>
          <a:p>
            <a:pPr algn="just">
              <a:lnSpc>
                <a:spcPct val="100000"/>
              </a:lnSpc>
              <a:spcAft>
                <a:spcPts val="0"/>
              </a:spcAft>
              <a:buFont typeface="Wingdings" panose="05000000000000000000" pitchFamily="2" charset="2"/>
              <a:buChar char="Ø"/>
            </a:pPr>
            <a:r>
              <a:rPr lang="cs-CZ" sz="2400" dirty="0"/>
              <a:t>vymezení konkrétních práv a povinností</a:t>
            </a:r>
          </a:p>
        </p:txBody>
      </p:sp>
    </p:spTree>
    <p:extLst>
      <p:ext uri="{BB962C8B-B14F-4D97-AF65-F5344CB8AC3E}">
        <p14:creationId xmlns:p14="http://schemas.microsoft.com/office/powerpoint/2010/main" val="3781419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A7EFF51C-0666-4C6C-B7D8-BF4B8ECB29D2}"/>
              </a:ext>
            </a:extLst>
          </p:cNvPr>
          <p:cNvSpPr>
            <a:spLocks noGrp="1"/>
          </p:cNvSpPr>
          <p:nvPr>
            <p:ph type="title"/>
          </p:nvPr>
        </p:nvSpPr>
        <p:spPr/>
        <p:txBody>
          <a:bodyPr/>
          <a:lstStyle/>
          <a:p>
            <a:r>
              <a:rPr lang="cs-CZ" dirty="0"/>
              <a:t>Sponzorská smlouva</a:t>
            </a:r>
          </a:p>
        </p:txBody>
      </p:sp>
      <p:sp>
        <p:nvSpPr>
          <p:cNvPr id="3" name="Zástupný symbol pro obsah 2">
            <a:extLst>
              <a:ext uri="{FF2B5EF4-FFF2-40B4-BE49-F238E27FC236}">
                <a16:creationId xmlns="" xmlns:a16="http://schemas.microsoft.com/office/drawing/2014/main" id="{9F0E6195-DF19-49B2-B557-A63856B4DD98}"/>
              </a:ext>
            </a:extLst>
          </p:cNvPr>
          <p:cNvSpPr>
            <a:spLocks noGrp="1"/>
          </p:cNvSpPr>
          <p:nvPr>
            <p:ph idx="1"/>
          </p:nvPr>
        </p:nvSpPr>
        <p:spPr>
          <a:xfrm>
            <a:off x="321014" y="1011676"/>
            <a:ext cx="10116766" cy="5553716"/>
          </a:xfrm>
        </p:spPr>
        <p:txBody>
          <a:bodyPr/>
          <a:lstStyle/>
          <a:p>
            <a:pPr algn="just">
              <a:lnSpc>
                <a:spcPct val="100000"/>
              </a:lnSpc>
              <a:spcAft>
                <a:spcPts val="0"/>
              </a:spcAft>
              <a:buFont typeface="Wingdings" panose="05000000000000000000" pitchFamily="2" charset="2"/>
              <a:buChar char="Ø"/>
            </a:pPr>
            <a:r>
              <a:rPr lang="cs-CZ" sz="2400" dirty="0"/>
              <a:t>vymezení konkrétních práv a povinností</a:t>
            </a:r>
          </a:p>
          <a:p>
            <a:pPr marL="0" indent="0" algn="just">
              <a:lnSpc>
                <a:spcPct val="100000"/>
              </a:lnSpc>
              <a:spcAft>
                <a:spcPts val="0"/>
              </a:spcAft>
              <a:buNone/>
            </a:pPr>
            <a:endParaRPr lang="cs-CZ" sz="2400" dirty="0"/>
          </a:p>
          <a:p>
            <a:pPr algn="just">
              <a:lnSpc>
                <a:spcPct val="100000"/>
              </a:lnSpc>
              <a:spcAft>
                <a:spcPts val="0"/>
              </a:spcAft>
              <a:buFont typeface="Symbol" panose="05050102010706020507" pitchFamily="18" charset="2"/>
              <a:buChar char="-"/>
            </a:pPr>
            <a:r>
              <a:rPr lang="cs-CZ" sz="2400" dirty="0"/>
              <a:t>nejpodstatnější bývá vymezení oprávnění sponzora</a:t>
            </a:r>
          </a:p>
          <a:p>
            <a:pPr algn="just">
              <a:lnSpc>
                <a:spcPct val="100000"/>
              </a:lnSpc>
              <a:spcAft>
                <a:spcPts val="0"/>
              </a:spcAft>
              <a:buFont typeface="Symbol" panose="05050102010706020507" pitchFamily="18" charset="2"/>
              <a:buChar char="-"/>
            </a:pPr>
            <a:r>
              <a:rPr lang="cs-CZ" sz="2400" dirty="0"/>
              <a:t>sponzorský dar je často vázán na možnost označit:</a:t>
            </a:r>
          </a:p>
          <a:p>
            <a:pPr algn="just">
              <a:lnSpc>
                <a:spcPct val="100000"/>
              </a:lnSpc>
              <a:spcAft>
                <a:spcPts val="0"/>
              </a:spcAft>
            </a:pPr>
            <a:r>
              <a:rPr lang="cs-CZ" sz="2400" dirty="0"/>
              <a:t>název ligy</a:t>
            </a:r>
          </a:p>
          <a:p>
            <a:pPr algn="just">
              <a:lnSpc>
                <a:spcPct val="100000"/>
              </a:lnSpc>
              <a:spcAft>
                <a:spcPts val="0"/>
              </a:spcAft>
            </a:pPr>
            <a:r>
              <a:rPr lang="cs-CZ" sz="2400" dirty="0"/>
              <a:t>název sportoviště / arény</a:t>
            </a:r>
          </a:p>
          <a:p>
            <a:pPr algn="just">
              <a:lnSpc>
                <a:spcPct val="100000"/>
              </a:lnSpc>
              <a:spcAft>
                <a:spcPts val="0"/>
              </a:spcAft>
            </a:pPr>
            <a:r>
              <a:rPr lang="cs-CZ" sz="2400" dirty="0"/>
              <a:t>název klubu</a:t>
            </a:r>
          </a:p>
          <a:p>
            <a:pPr algn="just">
              <a:lnSpc>
                <a:spcPct val="100000"/>
              </a:lnSpc>
              <a:spcAft>
                <a:spcPts val="0"/>
              </a:spcAft>
            </a:pPr>
            <a:r>
              <a:rPr lang="cs-CZ" sz="2400" dirty="0"/>
              <a:t>název jednotlivé soutěže</a:t>
            </a:r>
          </a:p>
          <a:p>
            <a:pPr algn="just">
              <a:lnSpc>
                <a:spcPct val="100000"/>
              </a:lnSpc>
              <a:spcAft>
                <a:spcPts val="0"/>
              </a:spcAft>
            </a:pPr>
            <a:r>
              <a:rPr lang="cs-CZ" sz="2400" dirty="0"/>
              <a:t>název tribuny</a:t>
            </a:r>
          </a:p>
          <a:p>
            <a:pPr marL="0" indent="0" algn="just">
              <a:lnSpc>
                <a:spcPct val="100000"/>
              </a:lnSpc>
              <a:spcAft>
                <a:spcPts val="0"/>
              </a:spcAft>
              <a:buNone/>
            </a:pPr>
            <a:endParaRPr lang="cs-CZ" sz="2400" dirty="0"/>
          </a:p>
          <a:p>
            <a:pPr marL="0" indent="0" algn="just">
              <a:lnSpc>
                <a:spcPct val="100000"/>
              </a:lnSpc>
              <a:spcAft>
                <a:spcPts val="0"/>
              </a:spcAft>
              <a:buNone/>
            </a:pPr>
            <a:r>
              <a:rPr lang="cs-CZ" sz="2400" dirty="0"/>
              <a:t>dále pak např. na:</a:t>
            </a:r>
          </a:p>
          <a:p>
            <a:pPr algn="just">
              <a:lnSpc>
                <a:spcPct val="100000"/>
              </a:lnSpc>
              <a:spcAft>
                <a:spcPts val="0"/>
              </a:spcAft>
            </a:pPr>
            <a:r>
              <a:rPr lang="cs-CZ" sz="2400" dirty="0"/>
              <a:t>využívání spojení klubu a značky sponzora</a:t>
            </a:r>
          </a:p>
          <a:p>
            <a:pPr algn="just">
              <a:lnSpc>
                <a:spcPct val="100000"/>
              </a:lnSpc>
              <a:spcAft>
                <a:spcPts val="0"/>
              </a:spcAft>
            </a:pPr>
            <a:r>
              <a:rPr lang="cs-CZ" sz="2400" dirty="0"/>
              <a:t>možnost vstupu hostů sponzora do zázemí sportovního klubu (šaten apod.)</a:t>
            </a:r>
          </a:p>
        </p:txBody>
      </p:sp>
    </p:spTree>
    <p:extLst>
      <p:ext uri="{BB962C8B-B14F-4D97-AF65-F5344CB8AC3E}">
        <p14:creationId xmlns:p14="http://schemas.microsoft.com/office/powerpoint/2010/main" val="3674228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A7EFF51C-0666-4C6C-B7D8-BF4B8ECB29D2}"/>
              </a:ext>
            </a:extLst>
          </p:cNvPr>
          <p:cNvSpPr>
            <a:spLocks noGrp="1"/>
          </p:cNvSpPr>
          <p:nvPr>
            <p:ph type="title"/>
          </p:nvPr>
        </p:nvSpPr>
        <p:spPr/>
        <p:txBody>
          <a:bodyPr/>
          <a:lstStyle/>
          <a:p>
            <a:r>
              <a:rPr lang="cs-CZ" dirty="0"/>
              <a:t>Sponzorská smlouva</a:t>
            </a:r>
          </a:p>
        </p:txBody>
      </p:sp>
      <p:sp>
        <p:nvSpPr>
          <p:cNvPr id="3" name="Zástupný symbol pro obsah 2">
            <a:extLst>
              <a:ext uri="{FF2B5EF4-FFF2-40B4-BE49-F238E27FC236}">
                <a16:creationId xmlns="" xmlns:a16="http://schemas.microsoft.com/office/drawing/2014/main" id="{9F0E6195-DF19-49B2-B557-A63856B4DD98}"/>
              </a:ext>
            </a:extLst>
          </p:cNvPr>
          <p:cNvSpPr>
            <a:spLocks noGrp="1"/>
          </p:cNvSpPr>
          <p:nvPr>
            <p:ph idx="1"/>
          </p:nvPr>
        </p:nvSpPr>
        <p:spPr>
          <a:xfrm>
            <a:off x="321014" y="1011676"/>
            <a:ext cx="10116766" cy="5553716"/>
          </a:xfrm>
        </p:spPr>
        <p:txBody>
          <a:bodyPr/>
          <a:lstStyle/>
          <a:p>
            <a:pPr algn="just">
              <a:lnSpc>
                <a:spcPct val="100000"/>
              </a:lnSpc>
              <a:spcAft>
                <a:spcPts val="0"/>
              </a:spcAft>
            </a:pPr>
            <a:r>
              <a:rPr lang="cs-CZ" sz="2400" dirty="0"/>
              <a:t>je třeba dát pozor na rozsah exkluzivity daného sponzora, tj. zda je možné uzavírat smlouvy i s jinými sponzory, a pokud ano, pak v jakém rozsahu (např. možnost označení „generální partner“ u vícero sponzorů nebo naopak vyloučení takové možnosti); </a:t>
            </a:r>
          </a:p>
          <a:p>
            <a:pPr marL="0" indent="0" algn="just">
              <a:lnSpc>
                <a:spcPct val="100000"/>
              </a:lnSpc>
              <a:spcAft>
                <a:spcPts val="0"/>
              </a:spcAft>
              <a:buNone/>
            </a:pPr>
            <a:endParaRPr lang="cs-CZ" sz="2400" dirty="0"/>
          </a:p>
          <a:p>
            <a:pPr algn="just">
              <a:lnSpc>
                <a:spcPct val="100000"/>
              </a:lnSpc>
              <a:spcAft>
                <a:spcPts val="0"/>
              </a:spcAft>
            </a:pPr>
            <a:r>
              <a:rPr lang="cs-CZ" sz="2400" dirty="0"/>
              <a:t>problém exkluzivity může být (a často i bývá) ve vztahu mezi sponzorskou smlouvou klubu a sportovce, kdy sportovci se v rámci profesionálních smluv s klubem vzdávají řady osobnostních práv a nechávají klub, aby s těmito právy disponoval; s tím je třeba počítat, aby nedocházelo ke kolizím a případným sankcím (nevyplacení sponzorského daru, smluvní pokuta); tj. buď smlouvu vůbec neuzavřít se sponzorem, kdy by došlo k rozporu se smlouvou klubu, nebo sjednat výjimky se souhlasem sponzora klub apod. </a:t>
            </a:r>
          </a:p>
        </p:txBody>
      </p:sp>
    </p:spTree>
    <p:extLst>
      <p:ext uri="{BB962C8B-B14F-4D97-AF65-F5344CB8AC3E}">
        <p14:creationId xmlns:p14="http://schemas.microsoft.com/office/powerpoint/2010/main" val="3781994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1643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AE58C243-4204-4F11-ADAD-1E097BE01EC6}"/>
              </a:ext>
            </a:extLst>
          </p:cNvPr>
          <p:cNvSpPr>
            <a:spLocks noGrp="1"/>
          </p:cNvSpPr>
          <p:nvPr>
            <p:ph type="title"/>
          </p:nvPr>
        </p:nvSpPr>
        <p:spPr>
          <a:xfrm>
            <a:off x="321014" y="365126"/>
            <a:ext cx="10116766" cy="1033906"/>
          </a:xfrm>
        </p:spPr>
        <p:txBody>
          <a:bodyPr>
            <a:normAutofit fontScale="90000"/>
          </a:bodyPr>
          <a:lstStyle/>
          <a:p>
            <a:r>
              <a:rPr lang="cs-CZ" sz="3600" u="sng" dirty="0" smtClean="0"/>
              <a:t>Pojmy – rozdíl mezi rekla</a:t>
            </a:r>
            <a:r>
              <a:rPr lang="cs-CZ" sz="3600" u="sng" dirty="0" smtClean="0"/>
              <a:t>mou a sponzoringem</a:t>
            </a:r>
            <a:r>
              <a:rPr lang="cs-CZ" sz="3600" u="sng" dirty="0" smtClean="0"/>
              <a:t>:</a:t>
            </a:r>
            <a:endParaRPr lang="cs-CZ" sz="3600" u="sng" dirty="0"/>
          </a:p>
        </p:txBody>
      </p:sp>
      <p:sp>
        <p:nvSpPr>
          <p:cNvPr id="3" name="Zástupný symbol pro obsah 2">
            <a:extLst>
              <a:ext uri="{FF2B5EF4-FFF2-40B4-BE49-F238E27FC236}">
                <a16:creationId xmlns="" xmlns:a16="http://schemas.microsoft.com/office/drawing/2014/main" id="{BC0F2CB9-D8CE-4112-9CE7-CBEE6D519E68}"/>
              </a:ext>
            </a:extLst>
          </p:cNvPr>
          <p:cNvSpPr>
            <a:spLocks noGrp="1"/>
          </p:cNvSpPr>
          <p:nvPr>
            <p:ph idx="1"/>
          </p:nvPr>
        </p:nvSpPr>
        <p:spPr>
          <a:xfrm>
            <a:off x="321014" y="1399032"/>
            <a:ext cx="10116766" cy="5221224"/>
          </a:xfrm>
        </p:spPr>
        <p:txBody>
          <a:bodyPr/>
          <a:lstStyle/>
          <a:p>
            <a:pPr marL="0" indent="0" algn="just">
              <a:lnSpc>
                <a:spcPct val="100000"/>
              </a:lnSpc>
              <a:spcAft>
                <a:spcPts val="0"/>
              </a:spcAft>
              <a:buNone/>
            </a:pPr>
            <a:r>
              <a:rPr lang="cs-CZ" altLang="cs-CZ" sz="2400" b="1" u="sng" dirty="0"/>
              <a:t>Reklama:</a:t>
            </a:r>
          </a:p>
          <a:p>
            <a:pPr marL="0" indent="0" algn="just">
              <a:lnSpc>
                <a:spcPct val="100000"/>
              </a:lnSpc>
              <a:spcAft>
                <a:spcPts val="0"/>
              </a:spcAft>
              <a:buNone/>
            </a:pPr>
            <a:r>
              <a:rPr lang="cs-CZ" sz="2400" dirty="0"/>
              <a:t>= placená nebo neplacená propagace výrobku, služby, společnosti, obchodní značky nebo myšlenky, mající obvykle za cíl zvýšení prodeje; podle použitého média se rozlišuje televizní, novinová, internetová, rozhlasová, plakátová nebo jiná</a:t>
            </a:r>
          </a:p>
          <a:p>
            <a:pPr marL="0" indent="0" algn="just">
              <a:lnSpc>
                <a:spcPct val="100000"/>
              </a:lnSpc>
              <a:spcAft>
                <a:spcPts val="0"/>
              </a:spcAft>
              <a:buNone/>
            </a:pPr>
            <a:r>
              <a:rPr lang="cs-CZ" altLang="cs-CZ" sz="2400" b="1" u="sng" dirty="0"/>
              <a:t>Reklamní činnost:</a:t>
            </a:r>
          </a:p>
          <a:p>
            <a:pPr marL="0" indent="0" algn="just">
              <a:lnSpc>
                <a:spcPct val="100000"/>
              </a:lnSpc>
              <a:spcAft>
                <a:spcPts val="0"/>
              </a:spcAft>
              <a:buNone/>
            </a:pPr>
            <a:r>
              <a:rPr lang="cs-CZ" altLang="cs-CZ" sz="2400" dirty="0"/>
              <a:t>= realizována jako </a:t>
            </a:r>
            <a:r>
              <a:rPr lang="cs-CZ" altLang="cs-CZ" sz="2400" u="sng" dirty="0"/>
              <a:t>aktivně</a:t>
            </a:r>
            <a:r>
              <a:rPr lang="cs-CZ" altLang="cs-CZ" sz="2400" dirty="0"/>
              <a:t> poskytovaná služba na základě objednávky zadavatele </a:t>
            </a:r>
            <a:r>
              <a:rPr lang="cs-CZ" altLang="cs-CZ" sz="2400" dirty="0" smtClean="0"/>
              <a:t>reklamy:</a:t>
            </a:r>
            <a:endParaRPr lang="cs-CZ" altLang="cs-CZ" sz="2400" dirty="0"/>
          </a:p>
          <a:p>
            <a:pPr algn="just">
              <a:lnSpc>
                <a:spcPct val="100000"/>
              </a:lnSpc>
              <a:spcAft>
                <a:spcPts val="0"/>
              </a:spcAft>
            </a:pPr>
            <a:r>
              <a:rPr lang="cs-CZ" altLang="cs-CZ" sz="2400" dirty="0"/>
              <a:t>poskytnuté finanční plnění za tuto činnost je úplatou za nějakou </a:t>
            </a:r>
            <a:r>
              <a:rPr lang="cs-CZ" altLang="cs-CZ" sz="2400" b="1" u="sng" dirty="0"/>
              <a:t>aktivní činnost</a:t>
            </a:r>
            <a:r>
              <a:rPr lang="cs-CZ" altLang="cs-CZ" sz="2400" dirty="0"/>
              <a:t> poskytovatele </a:t>
            </a:r>
            <a:r>
              <a:rPr lang="cs-CZ" altLang="cs-CZ" sz="2400" dirty="0" smtClean="0"/>
              <a:t>reklamy</a:t>
            </a:r>
            <a:endParaRPr lang="cs-CZ" altLang="cs-CZ" sz="2400" dirty="0"/>
          </a:p>
          <a:p>
            <a:pPr algn="just">
              <a:lnSpc>
                <a:spcPct val="100000"/>
              </a:lnSpc>
              <a:spcAft>
                <a:spcPts val="0"/>
              </a:spcAft>
            </a:pPr>
            <a:r>
              <a:rPr lang="cs-CZ" altLang="cs-CZ" sz="2400" dirty="0"/>
              <a:t>patří sem zpracování a výroba návrhů reklamy, šíření reklamy, obstarávání místi pro inzerci atd.</a:t>
            </a:r>
          </a:p>
          <a:p>
            <a:pPr algn="just">
              <a:lnSpc>
                <a:spcPct val="100000"/>
              </a:lnSpc>
              <a:spcAft>
                <a:spcPts val="0"/>
              </a:spcAft>
            </a:pPr>
            <a:r>
              <a:rPr lang="cs-CZ" altLang="cs-CZ" sz="2400" dirty="0"/>
              <a:t>k provozování reklamní činnosti za úplatu je třeba živnostenské oprávnění (volná živnost „Reklamní činnost, marketing, mediální zastoupení“)</a:t>
            </a:r>
          </a:p>
          <a:p>
            <a:pPr marL="0" indent="0" algn="just">
              <a:lnSpc>
                <a:spcPct val="100000"/>
              </a:lnSpc>
              <a:spcAft>
                <a:spcPts val="0"/>
              </a:spcAft>
              <a:buNone/>
            </a:pPr>
            <a:endParaRPr lang="cs-CZ" altLang="cs-CZ" dirty="0"/>
          </a:p>
          <a:p>
            <a:pPr marL="0" indent="0">
              <a:lnSpc>
                <a:spcPct val="100000"/>
              </a:lnSpc>
              <a:spcAft>
                <a:spcPts val="0"/>
              </a:spcAft>
              <a:buFontTx/>
              <a:buNone/>
            </a:pPr>
            <a:endParaRPr lang="cs-CZ" altLang="cs-CZ" dirty="0"/>
          </a:p>
          <a:p>
            <a:pPr marL="0" indent="0" algn="ctr">
              <a:lnSpc>
                <a:spcPct val="100000"/>
              </a:lnSpc>
              <a:spcAft>
                <a:spcPts val="0"/>
              </a:spcAft>
              <a:buFontTx/>
              <a:buNone/>
            </a:pPr>
            <a:endParaRPr lang="cs-CZ" altLang="cs-CZ" dirty="0"/>
          </a:p>
          <a:p>
            <a:endParaRPr lang="cs-CZ" dirty="0"/>
          </a:p>
        </p:txBody>
      </p:sp>
    </p:spTree>
    <p:extLst>
      <p:ext uri="{BB962C8B-B14F-4D97-AF65-F5344CB8AC3E}">
        <p14:creationId xmlns:p14="http://schemas.microsoft.com/office/powerpoint/2010/main" val="50821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AE58C243-4204-4F11-ADAD-1E097BE01EC6}"/>
              </a:ext>
            </a:extLst>
          </p:cNvPr>
          <p:cNvSpPr>
            <a:spLocks noGrp="1"/>
          </p:cNvSpPr>
          <p:nvPr>
            <p:ph type="title"/>
          </p:nvPr>
        </p:nvSpPr>
        <p:spPr>
          <a:xfrm>
            <a:off x="321014" y="365126"/>
            <a:ext cx="10116766" cy="1033906"/>
          </a:xfrm>
        </p:spPr>
        <p:txBody>
          <a:bodyPr>
            <a:normAutofit fontScale="90000"/>
          </a:bodyPr>
          <a:lstStyle/>
          <a:p>
            <a:r>
              <a:rPr lang="cs-CZ" sz="3600" u="sng" dirty="0"/>
              <a:t>Pojmy – rozdíl mezi reklamou a sponzoringem:</a:t>
            </a:r>
            <a:endParaRPr lang="cs-CZ" sz="3600" u="sng" dirty="0"/>
          </a:p>
        </p:txBody>
      </p:sp>
      <p:sp>
        <p:nvSpPr>
          <p:cNvPr id="3" name="Zástupný symbol pro obsah 2">
            <a:extLst>
              <a:ext uri="{FF2B5EF4-FFF2-40B4-BE49-F238E27FC236}">
                <a16:creationId xmlns="" xmlns:a16="http://schemas.microsoft.com/office/drawing/2014/main" id="{BC0F2CB9-D8CE-4112-9CE7-CBEE6D519E68}"/>
              </a:ext>
            </a:extLst>
          </p:cNvPr>
          <p:cNvSpPr>
            <a:spLocks noGrp="1"/>
          </p:cNvSpPr>
          <p:nvPr>
            <p:ph idx="1"/>
          </p:nvPr>
        </p:nvSpPr>
        <p:spPr>
          <a:xfrm>
            <a:off x="321014" y="1399032"/>
            <a:ext cx="10116766" cy="5221224"/>
          </a:xfrm>
        </p:spPr>
        <p:txBody>
          <a:bodyPr/>
          <a:lstStyle/>
          <a:p>
            <a:pPr marL="0" indent="0" algn="just">
              <a:lnSpc>
                <a:spcPct val="100000"/>
              </a:lnSpc>
              <a:spcAft>
                <a:spcPts val="0"/>
              </a:spcAft>
              <a:buNone/>
            </a:pPr>
            <a:r>
              <a:rPr lang="cs-CZ" altLang="cs-CZ" sz="2400" b="1" u="sng" dirty="0"/>
              <a:t>Sponzoring:</a:t>
            </a:r>
          </a:p>
          <a:p>
            <a:pPr algn="just">
              <a:lnSpc>
                <a:spcPct val="100000"/>
              </a:lnSpc>
              <a:spcAft>
                <a:spcPts val="0"/>
              </a:spcAft>
            </a:pPr>
            <a:r>
              <a:rPr lang="cs-CZ" altLang="cs-CZ" sz="2400" dirty="0"/>
              <a:t>jeho podstatou je pouze </a:t>
            </a:r>
            <a:r>
              <a:rPr lang="cs-CZ" altLang="cs-CZ" sz="2400" b="1" u="sng" dirty="0"/>
              <a:t>pasivní umožnění</a:t>
            </a:r>
            <a:r>
              <a:rPr lang="cs-CZ" altLang="cs-CZ" sz="2400" dirty="0"/>
              <a:t> propagace sponzora při činnosti sponzorovaného (např. sportovního klubu), v návaznosti na dobré jméno sponzorovaného apod.; sponzorovaný sám reklamu </a:t>
            </a:r>
            <a:r>
              <a:rPr lang="cs-CZ" altLang="cs-CZ" sz="2400" u="sng" dirty="0"/>
              <a:t>nevyrábí</a:t>
            </a:r>
            <a:r>
              <a:rPr lang="cs-CZ" altLang="cs-CZ" sz="2400" dirty="0"/>
              <a:t>, pouze za určitou úplatu „dovolí“ její </a:t>
            </a:r>
            <a:r>
              <a:rPr lang="cs-CZ" altLang="cs-CZ" sz="2400" dirty="0" smtClean="0"/>
              <a:t>realizaci samotným sponzorem</a:t>
            </a:r>
            <a:endParaRPr lang="cs-CZ" altLang="cs-CZ" sz="2400" dirty="0"/>
          </a:p>
          <a:p>
            <a:pPr algn="just">
              <a:lnSpc>
                <a:spcPct val="100000"/>
              </a:lnSpc>
              <a:spcAft>
                <a:spcPts val="0"/>
              </a:spcAft>
            </a:pPr>
            <a:r>
              <a:rPr lang="cs-CZ" altLang="cs-CZ" sz="2400" dirty="0"/>
              <a:t>liší se od reklamní činnosti zásadně v tom, že sponzorovaný zde není v postavení aktivního poskytovatele služby (výrobce reklamy); k této činnosti tudíž není třeba živnostenského oprávnění</a:t>
            </a:r>
          </a:p>
          <a:p>
            <a:pPr marL="0" indent="0" algn="just">
              <a:lnSpc>
                <a:spcPct val="100000"/>
              </a:lnSpc>
              <a:spcAft>
                <a:spcPts val="0"/>
              </a:spcAft>
              <a:buFontTx/>
              <a:buNone/>
            </a:pPr>
            <a:endParaRPr lang="cs-CZ" altLang="cs-CZ" sz="2400" u="sng" dirty="0"/>
          </a:p>
          <a:p>
            <a:pPr marL="0" indent="0" algn="just">
              <a:lnSpc>
                <a:spcPct val="100000"/>
              </a:lnSpc>
              <a:spcAft>
                <a:spcPts val="0"/>
              </a:spcAft>
              <a:buFontTx/>
              <a:buNone/>
            </a:pPr>
            <a:r>
              <a:rPr lang="cs-CZ" altLang="cs-CZ" sz="2400" u="sng" dirty="0"/>
              <a:t>příklad rozdílu mezi reklamní činnosti a sponzoringem:</a:t>
            </a:r>
          </a:p>
          <a:p>
            <a:pPr algn="just">
              <a:lnSpc>
                <a:spcPct val="100000"/>
              </a:lnSpc>
              <a:spcAft>
                <a:spcPts val="0"/>
              </a:spcAft>
            </a:pPr>
            <a:r>
              <a:rPr lang="cs-CZ" altLang="cs-CZ" sz="2400" dirty="0"/>
              <a:t>sportovní klub pouze umožní umístění banneru s logem sponzora na sportovišti; banner dodá sám sponzor = sponzoring</a:t>
            </a:r>
          </a:p>
          <a:p>
            <a:pPr algn="just">
              <a:lnSpc>
                <a:spcPct val="100000"/>
              </a:lnSpc>
              <a:spcAft>
                <a:spcPts val="0"/>
              </a:spcAft>
            </a:pPr>
            <a:r>
              <a:rPr lang="cs-CZ" altLang="cs-CZ" sz="2400" dirty="0"/>
              <a:t>sportovní klub dle objednávky vyrobí banner sponzora a následně ho umístí na svém sportovišti = v první části se jedná o reklamní činnost </a:t>
            </a:r>
          </a:p>
          <a:p>
            <a:pPr marL="0" indent="0" algn="just">
              <a:lnSpc>
                <a:spcPct val="100000"/>
              </a:lnSpc>
              <a:spcAft>
                <a:spcPts val="0"/>
              </a:spcAft>
              <a:buFontTx/>
              <a:buNone/>
            </a:pPr>
            <a:endParaRPr lang="cs-CZ" altLang="cs-CZ" sz="2400" dirty="0"/>
          </a:p>
          <a:p>
            <a:pPr marL="0" indent="0" algn="just">
              <a:lnSpc>
                <a:spcPct val="100000"/>
              </a:lnSpc>
              <a:spcAft>
                <a:spcPts val="0"/>
              </a:spcAft>
              <a:buFontTx/>
              <a:buNone/>
            </a:pPr>
            <a:endParaRPr lang="cs-CZ" altLang="cs-CZ" dirty="0"/>
          </a:p>
        </p:txBody>
      </p:sp>
    </p:spTree>
    <p:extLst>
      <p:ext uri="{BB962C8B-B14F-4D97-AF65-F5344CB8AC3E}">
        <p14:creationId xmlns:p14="http://schemas.microsoft.com/office/powerpoint/2010/main" val="746237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AE58C243-4204-4F11-ADAD-1E097BE01EC6}"/>
              </a:ext>
            </a:extLst>
          </p:cNvPr>
          <p:cNvSpPr>
            <a:spLocks noGrp="1"/>
          </p:cNvSpPr>
          <p:nvPr>
            <p:ph type="title"/>
          </p:nvPr>
        </p:nvSpPr>
        <p:spPr>
          <a:xfrm>
            <a:off x="321014" y="365126"/>
            <a:ext cx="10116766" cy="1033906"/>
          </a:xfrm>
        </p:spPr>
        <p:txBody>
          <a:bodyPr>
            <a:normAutofit fontScale="90000"/>
          </a:bodyPr>
          <a:lstStyle/>
          <a:p>
            <a:r>
              <a:rPr lang="cs-CZ" sz="3600" u="sng" dirty="0"/>
              <a:t>Pojmy – rozdíl mezi reklamou a sponzoringem:</a:t>
            </a:r>
            <a:endParaRPr lang="cs-CZ" sz="3600" u="sng" dirty="0"/>
          </a:p>
        </p:txBody>
      </p:sp>
      <p:sp>
        <p:nvSpPr>
          <p:cNvPr id="3" name="Zástupný symbol pro obsah 2">
            <a:extLst>
              <a:ext uri="{FF2B5EF4-FFF2-40B4-BE49-F238E27FC236}">
                <a16:creationId xmlns="" xmlns:a16="http://schemas.microsoft.com/office/drawing/2014/main" id="{BC0F2CB9-D8CE-4112-9CE7-CBEE6D519E68}"/>
              </a:ext>
            </a:extLst>
          </p:cNvPr>
          <p:cNvSpPr>
            <a:spLocks noGrp="1"/>
          </p:cNvSpPr>
          <p:nvPr>
            <p:ph idx="1"/>
          </p:nvPr>
        </p:nvSpPr>
        <p:spPr>
          <a:xfrm>
            <a:off x="321014" y="1399032"/>
            <a:ext cx="10116766" cy="5221224"/>
          </a:xfrm>
        </p:spPr>
        <p:txBody>
          <a:bodyPr/>
          <a:lstStyle/>
          <a:p>
            <a:pPr marL="0" indent="0" algn="just">
              <a:lnSpc>
                <a:spcPct val="100000"/>
              </a:lnSpc>
              <a:spcAft>
                <a:spcPts val="0"/>
              </a:spcAft>
              <a:buFontTx/>
              <a:buNone/>
            </a:pPr>
            <a:r>
              <a:rPr lang="cs-CZ" altLang="cs-CZ" b="1" u="sng" dirty="0"/>
              <a:t>Závěr:</a:t>
            </a:r>
          </a:p>
          <a:p>
            <a:pPr marL="0" indent="0" algn="just">
              <a:lnSpc>
                <a:spcPct val="100000"/>
              </a:lnSpc>
              <a:spcAft>
                <a:spcPts val="0"/>
              </a:spcAft>
              <a:buFontTx/>
              <a:buNone/>
            </a:pPr>
            <a:r>
              <a:rPr lang="cs-CZ" altLang="cs-CZ" dirty="0"/>
              <a:t>pokud se v praxi hovoří o „sportovní reklamě“, bude se zpravidla jednat o sponzoring, tedy případ, kdy sponzorovaný sám reklamu aktivně nevyrábí ve smyslu reklamní činnosti, ke které je třeba živnostenské oprávní;</a:t>
            </a:r>
          </a:p>
          <a:p>
            <a:pPr marL="0" indent="0" algn="just">
              <a:lnSpc>
                <a:spcPct val="100000"/>
              </a:lnSpc>
              <a:spcAft>
                <a:spcPts val="0"/>
              </a:spcAft>
              <a:buFontTx/>
              <a:buNone/>
            </a:pPr>
            <a:endParaRPr lang="cs-CZ" altLang="cs-CZ" dirty="0"/>
          </a:p>
          <a:p>
            <a:pPr marL="0" indent="0" algn="just">
              <a:lnSpc>
                <a:spcPct val="100000"/>
              </a:lnSpc>
              <a:spcAft>
                <a:spcPts val="0"/>
              </a:spcAft>
              <a:buFontTx/>
              <a:buNone/>
            </a:pPr>
            <a:r>
              <a:rPr lang="cs-CZ" altLang="cs-CZ" dirty="0"/>
              <a:t>v rámci sportovní reklamy je tak zpravidla pouze za úplatu pasivně umožňováno legální „parazitování“ sponzora na pověsti, činnosti apod. sponzorovaného </a:t>
            </a:r>
          </a:p>
          <a:p>
            <a:pPr marL="0" indent="0" algn="just">
              <a:lnSpc>
                <a:spcPct val="100000"/>
              </a:lnSpc>
              <a:spcAft>
                <a:spcPts val="0"/>
              </a:spcAft>
              <a:buFontTx/>
              <a:buNone/>
            </a:pPr>
            <a:endParaRPr lang="cs-CZ" altLang="cs-CZ" dirty="0"/>
          </a:p>
        </p:txBody>
      </p:sp>
    </p:spTree>
    <p:extLst>
      <p:ext uri="{BB962C8B-B14F-4D97-AF65-F5344CB8AC3E}">
        <p14:creationId xmlns:p14="http://schemas.microsoft.com/office/powerpoint/2010/main" val="2007829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141EE21F-FCEC-45DE-9FD3-6ED8A56678E3}"/>
              </a:ext>
            </a:extLst>
          </p:cNvPr>
          <p:cNvSpPr>
            <a:spLocks noGrp="1"/>
          </p:cNvSpPr>
          <p:nvPr>
            <p:ph type="title"/>
          </p:nvPr>
        </p:nvSpPr>
        <p:spPr/>
        <p:txBody>
          <a:bodyPr/>
          <a:lstStyle/>
          <a:p>
            <a:r>
              <a:rPr lang="cs-CZ" dirty="0"/>
              <a:t>Financování sportu</a:t>
            </a:r>
          </a:p>
        </p:txBody>
      </p:sp>
      <p:sp>
        <p:nvSpPr>
          <p:cNvPr id="3" name="Zástupný symbol pro obsah 2">
            <a:extLst>
              <a:ext uri="{FF2B5EF4-FFF2-40B4-BE49-F238E27FC236}">
                <a16:creationId xmlns="" xmlns:a16="http://schemas.microsoft.com/office/drawing/2014/main" id="{2B87E22F-0296-4673-AAA5-CC15F65BD87E}"/>
              </a:ext>
            </a:extLst>
          </p:cNvPr>
          <p:cNvSpPr>
            <a:spLocks noGrp="1"/>
          </p:cNvSpPr>
          <p:nvPr>
            <p:ph idx="1"/>
          </p:nvPr>
        </p:nvSpPr>
        <p:spPr/>
        <p:txBody>
          <a:bodyPr/>
          <a:lstStyle/>
          <a:p>
            <a:pPr algn="just">
              <a:lnSpc>
                <a:spcPct val="100000"/>
              </a:lnSpc>
              <a:spcAft>
                <a:spcPts val="0"/>
              </a:spcAft>
            </a:pPr>
            <a:r>
              <a:rPr lang="cs-CZ" dirty="0"/>
              <a:t>sport se stal závislým na sponzorském financování či jiných druzích finanční podpory, bez kterých nelze prakticky sportovní činnost vykonávat, zejména na profesionální úrovni, kde zpravidla není ani nárok na státní dotace; i v případě možnosti čerpat dotace se však nejedná o dostatečný zdroj financování na veškerou činnost sportovní organizace</a:t>
            </a:r>
          </a:p>
          <a:p>
            <a:pPr algn="just">
              <a:lnSpc>
                <a:spcPct val="100000"/>
              </a:lnSpc>
              <a:spcAft>
                <a:spcPts val="0"/>
              </a:spcAft>
            </a:pPr>
            <a:r>
              <a:rPr lang="cs-CZ" dirty="0"/>
              <a:t>ekonomika </a:t>
            </a:r>
            <a:r>
              <a:rPr lang="cs-CZ" dirty="0" smtClean="0"/>
              <a:t>konkrétního sportu </a:t>
            </a:r>
            <a:r>
              <a:rPr lang="cs-CZ" dirty="0"/>
              <a:t>tedy více, než na výkonech hráčů, stojí na prezentaci daného sportu, na jeho oblíbenosti apod.</a:t>
            </a:r>
          </a:p>
          <a:p>
            <a:pPr algn="just">
              <a:lnSpc>
                <a:spcPct val="100000"/>
              </a:lnSpc>
              <a:spcAft>
                <a:spcPts val="0"/>
              </a:spcAft>
            </a:pPr>
            <a:r>
              <a:rPr lang="cs-CZ" dirty="0"/>
              <a:t>sport už není vnímán jen jako společensko-kulturní aktivita, ale stal se z něho jistý druh produktu</a:t>
            </a:r>
          </a:p>
          <a:p>
            <a:pPr algn="just">
              <a:lnSpc>
                <a:spcPct val="100000"/>
              </a:lnSpc>
              <a:spcAft>
                <a:spcPts val="0"/>
              </a:spcAft>
            </a:pPr>
            <a:r>
              <a:rPr lang="cs-CZ" dirty="0"/>
              <a:t>sport je tak ideálním médiem pro reklamu a marketing</a:t>
            </a:r>
          </a:p>
          <a:p>
            <a:pPr algn="just"/>
            <a:endParaRPr lang="cs-CZ" dirty="0"/>
          </a:p>
        </p:txBody>
      </p:sp>
    </p:spTree>
    <p:extLst>
      <p:ext uri="{BB962C8B-B14F-4D97-AF65-F5344CB8AC3E}">
        <p14:creationId xmlns:p14="http://schemas.microsoft.com/office/powerpoint/2010/main" val="1107118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141EE21F-FCEC-45DE-9FD3-6ED8A56678E3}"/>
              </a:ext>
            </a:extLst>
          </p:cNvPr>
          <p:cNvSpPr>
            <a:spLocks noGrp="1"/>
          </p:cNvSpPr>
          <p:nvPr>
            <p:ph type="title"/>
          </p:nvPr>
        </p:nvSpPr>
        <p:spPr/>
        <p:txBody>
          <a:bodyPr/>
          <a:lstStyle/>
          <a:p>
            <a:r>
              <a:rPr lang="cs-CZ" dirty="0"/>
              <a:t>Financování sportu</a:t>
            </a:r>
          </a:p>
        </p:txBody>
      </p:sp>
      <p:sp>
        <p:nvSpPr>
          <p:cNvPr id="3" name="Zástupný symbol pro obsah 2">
            <a:extLst>
              <a:ext uri="{FF2B5EF4-FFF2-40B4-BE49-F238E27FC236}">
                <a16:creationId xmlns="" xmlns:a16="http://schemas.microsoft.com/office/drawing/2014/main" id="{2B87E22F-0296-4673-AAA5-CC15F65BD87E}"/>
              </a:ext>
            </a:extLst>
          </p:cNvPr>
          <p:cNvSpPr>
            <a:spLocks noGrp="1"/>
          </p:cNvSpPr>
          <p:nvPr>
            <p:ph idx="1"/>
          </p:nvPr>
        </p:nvSpPr>
        <p:spPr>
          <a:xfrm>
            <a:off x="321014" y="1011676"/>
            <a:ext cx="10116766" cy="5626868"/>
          </a:xfrm>
        </p:spPr>
        <p:txBody>
          <a:bodyPr/>
          <a:lstStyle/>
          <a:p>
            <a:pPr marL="0" indent="0" algn="just">
              <a:lnSpc>
                <a:spcPct val="100000"/>
              </a:lnSpc>
              <a:spcAft>
                <a:spcPts val="0"/>
              </a:spcAft>
              <a:buNone/>
            </a:pPr>
            <a:r>
              <a:rPr lang="cs-CZ" u="sng" dirty="0"/>
              <a:t>Základní formy finanční podpory sportu:</a:t>
            </a:r>
          </a:p>
          <a:p>
            <a:pPr algn="just">
              <a:lnSpc>
                <a:spcPct val="100000"/>
              </a:lnSpc>
              <a:spcAft>
                <a:spcPts val="0"/>
              </a:spcAft>
              <a:buFont typeface="Wingdings" panose="05000000000000000000" pitchFamily="2" charset="2"/>
              <a:buChar char="Ø"/>
            </a:pPr>
            <a:r>
              <a:rPr lang="cs-CZ" sz="2400" b="1" u="sng" dirty="0"/>
              <a:t>darování:</a:t>
            </a:r>
          </a:p>
          <a:p>
            <a:pPr marL="0" indent="0" algn="just">
              <a:lnSpc>
                <a:spcPct val="100000"/>
              </a:lnSpc>
              <a:spcAft>
                <a:spcPts val="0"/>
              </a:spcAft>
              <a:buNone/>
            </a:pPr>
            <a:r>
              <a:rPr lang="cs-CZ" sz="2400" dirty="0"/>
              <a:t>= poskytnutí finančních prostředků (daru) </a:t>
            </a:r>
            <a:r>
              <a:rPr lang="cs-CZ" sz="2400" u="sng" dirty="0"/>
              <a:t>bez protiplnění</a:t>
            </a:r>
            <a:r>
              <a:rPr lang="cs-CZ" sz="2400" dirty="0"/>
              <a:t>; tj. obdarovaný nemusí za poskytnuté peníze činit nic „na oplátku“ </a:t>
            </a:r>
          </a:p>
          <a:p>
            <a:pPr algn="just">
              <a:lnSpc>
                <a:spcPct val="100000"/>
              </a:lnSpc>
              <a:spcAft>
                <a:spcPts val="0"/>
              </a:spcAft>
            </a:pPr>
            <a:r>
              <a:rPr lang="cs-CZ" sz="2400" dirty="0"/>
              <a:t>dárce může/nemusí svůj dar účelově vázat, tj. může/nemusí obdarovanému stanovit, za co je možné darované peníze utratit (např. může stanovit, že je možné peníze užít výhradně na nákup sportovních dresů, na uspořádání sportovní akce); je-li dar účelově vázán, je pak zpravidla sjednána i povinnost obdarovaného doložit, že peníze skutečně užil tak, jak měl (např. doložením faktury, fotodokumentace ze sportovní akce)</a:t>
            </a:r>
          </a:p>
          <a:p>
            <a:pPr marL="0" indent="0" algn="just">
              <a:lnSpc>
                <a:spcPct val="100000"/>
              </a:lnSpc>
              <a:spcAft>
                <a:spcPts val="0"/>
              </a:spcAft>
              <a:buNone/>
            </a:pPr>
            <a:r>
              <a:rPr lang="cs-CZ" sz="2400" u="sng" dirty="0"/>
              <a:t>motivace k dárcovství:</a:t>
            </a:r>
          </a:p>
          <a:p>
            <a:pPr algn="just">
              <a:lnSpc>
                <a:spcPct val="100000"/>
              </a:lnSpc>
              <a:spcAft>
                <a:spcPts val="0"/>
              </a:spcAft>
              <a:buFont typeface="Symbol" panose="05050102010706020507" pitchFamily="18" charset="2"/>
              <a:buChar char="-"/>
            </a:pPr>
            <a:r>
              <a:rPr lang="cs-CZ" sz="2400" dirty="0"/>
              <a:t>pouhá obliba daného sportu, klubu apod.</a:t>
            </a:r>
          </a:p>
          <a:p>
            <a:pPr algn="just">
              <a:lnSpc>
                <a:spcPct val="100000"/>
              </a:lnSpc>
              <a:spcAft>
                <a:spcPts val="0"/>
              </a:spcAft>
              <a:buFont typeface="Symbol" panose="05050102010706020507" pitchFamily="18" charset="2"/>
              <a:buChar char="-"/>
            </a:pPr>
            <a:r>
              <a:rPr lang="cs-CZ" sz="2400" dirty="0"/>
              <a:t>možnost snížit základ daně o poskytnutý dar (§15,§20 zák.č.586/1992Sb.)</a:t>
            </a:r>
          </a:p>
          <a:p>
            <a:pPr algn="just">
              <a:lnSpc>
                <a:spcPct val="100000"/>
              </a:lnSpc>
              <a:spcAft>
                <a:spcPts val="0"/>
              </a:spcAft>
              <a:buFont typeface="Symbol" panose="05050102010706020507" pitchFamily="18" charset="2"/>
              <a:buChar char="-"/>
            </a:pPr>
            <a:r>
              <a:rPr lang="cs-CZ" sz="2400" dirty="0"/>
              <a:t>politika firmy, kdy se tato hlásí k tzv. společenské odpovědnosti firem, tj. k financování neziskových veřejně prospěšných činností (sport, kultura apod.)</a:t>
            </a:r>
          </a:p>
        </p:txBody>
      </p:sp>
    </p:spTree>
    <p:extLst>
      <p:ext uri="{BB962C8B-B14F-4D97-AF65-F5344CB8AC3E}">
        <p14:creationId xmlns:p14="http://schemas.microsoft.com/office/powerpoint/2010/main" val="1164076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141EE21F-FCEC-45DE-9FD3-6ED8A56678E3}"/>
              </a:ext>
            </a:extLst>
          </p:cNvPr>
          <p:cNvSpPr>
            <a:spLocks noGrp="1"/>
          </p:cNvSpPr>
          <p:nvPr>
            <p:ph type="title"/>
          </p:nvPr>
        </p:nvSpPr>
        <p:spPr/>
        <p:txBody>
          <a:bodyPr/>
          <a:lstStyle/>
          <a:p>
            <a:r>
              <a:rPr lang="cs-CZ" dirty="0"/>
              <a:t>Financování sportu</a:t>
            </a:r>
          </a:p>
        </p:txBody>
      </p:sp>
      <p:sp>
        <p:nvSpPr>
          <p:cNvPr id="3" name="Zástupný symbol pro obsah 2">
            <a:extLst>
              <a:ext uri="{FF2B5EF4-FFF2-40B4-BE49-F238E27FC236}">
                <a16:creationId xmlns="" xmlns:a16="http://schemas.microsoft.com/office/drawing/2014/main" id="{2B87E22F-0296-4673-AAA5-CC15F65BD87E}"/>
              </a:ext>
            </a:extLst>
          </p:cNvPr>
          <p:cNvSpPr>
            <a:spLocks noGrp="1"/>
          </p:cNvSpPr>
          <p:nvPr>
            <p:ph idx="1"/>
          </p:nvPr>
        </p:nvSpPr>
        <p:spPr>
          <a:xfrm>
            <a:off x="321014" y="1011676"/>
            <a:ext cx="10116766" cy="5599436"/>
          </a:xfrm>
        </p:spPr>
        <p:txBody>
          <a:bodyPr/>
          <a:lstStyle/>
          <a:p>
            <a:pPr marL="0" indent="0" algn="just">
              <a:lnSpc>
                <a:spcPct val="100000"/>
              </a:lnSpc>
              <a:spcAft>
                <a:spcPts val="0"/>
              </a:spcAft>
              <a:buNone/>
            </a:pPr>
            <a:r>
              <a:rPr lang="cs-CZ" u="sng" dirty="0"/>
              <a:t>Základní formy finanční podpory sportu:</a:t>
            </a:r>
          </a:p>
          <a:p>
            <a:pPr marL="0" indent="0" algn="just">
              <a:lnSpc>
                <a:spcPct val="100000"/>
              </a:lnSpc>
              <a:spcAft>
                <a:spcPts val="0"/>
              </a:spcAft>
              <a:buNone/>
            </a:pPr>
            <a:endParaRPr lang="cs-CZ" u="sng" dirty="0"/>
          </a:p>
          <a:p>
            <a:pPr algn="just">
              <a:lnSpc>
                <a:spcPct val="100000"/>
              </a:lnSpc>
              <a:spcAft>
                <a:spcPts val="0"/>
              </a:spcAft>
              <a:buFont typeface="Wingdings" panose="05000000000000000000" pitchFamily="2" charset="2"/>
              <a:buChar char="Ø"/>
            </a:pPr>
            <a:r>
              <a:rPr lang="cs-CZ" b="1" u="sng" dirty="0"/>
              <a:t>sponzoring</a:t>
            </a:r>
          </a:p>
          <a:p>
            <a:pPr marL="0" indent="0" algn="just">
              <a:lnSpc>
                <a:spcPct val="100000"/>
              </a:lnSpc>
              <a:spcAft>
                <a:spcPts val="0"/>
              </a:spcAft>
              <a:buNone/>
            </a:pPr>
            <a:r>
              <a:rPr lang="cs-CZ" dirty="0"/>
              <a:t>je založen na principu protiplnění; tj. sponzor za poskytnutí finančních prostředků požaduje něco „na oplátku“, konkrétně umožnění reklamy a propagace sponzora, jeho výrobků, služeb v rámci sportovní činnosti sponzorovaného</a:t>
            </a:r>
          </a:p>
          <a:p>
            <a:pPr marL="0" indent="0" algn="just">
              <a:lnSpc>
                <a:spcPct val="100000"/>
              </a:lnSpc>
              <a:spcAft>
                <a:spcPts val="0"/>
              </a:spcAft>
              <a:buNone/>
            </a:pPr>
            <a:r>
              <a:rPr lang="cs-CZ" dirty="0"/>
              <a:t> </a:t>
            </a:r>
          </a:p>
          <a:p>
            <a:pPr marL="0" indent="0" algn="just">
              <a:lnSpc>
                <a:spcPct val="100000"/>
              </a:lnSpc>
              <a:spcAft>
                <a:spcPts val="0"/>
              </a:spcAft>
              <a:buNone/>
            </a:pPr>
            <a:r>
              <a:rPr lang="cs-CZ" u="sng" dirty="0"/>
              <a:t>motivace ke sponzoringu:</a:t>
            </a:r>
          </a:p>
          <a:p>
            <a:pPr algn="just">
              <a:lnSpc>
                <a:spcPct val="100000"/>
              </a:lnSpc>
              <a:spcAft>
                <a:spcPts val="0"/>
              </a:spcAft>
              <a:buFont typeface="Symbol" panose="05050102010706020507" pitchFamily="18" charset="2"/>
              <a:buChar char="-"/>
            </a:pPr>
            <a:r>
              <a:rPr lang="cs-CZ" dirty="0"/>
              <a:t>primárně reklama a propagace sponzora</a:t>
            </a:r>
          </a:p>
          <a:p>
            <a:pPr algn="just">
              <a:lnSpc>
                <a:spcPct val="100000"/>
              </a:lnSpc>
              <a:spcAft>
                <a:spcPts val="0"/>
              </a:spcAft>
              <a:buFont typeface="Symbol" panose="05050102010706020507" pitchFamily="18" charset="2"/>
              <a:buChar char="-"/>
            </a:pPr>
            <a:r>
              <a:rPr lang="cs-CZ" dirty="0"/>
              <a:t>využití atmosféry sportovní akce a ztotožnění se diváků s úspěchem sportovců / týmů ke zvýšení sympatií ke značce sponzora </a:t>
            </a:r>
          </a:p>
        </p:txBody>
      </p:sp>
    </p:spTree>
    <p:extLst>
      <p:ext uri="{BB962C8B-B14F-4D97-AF65-F5344CB8AC3E}">
        <p14:creationId xmlns:p14="http://schemas.microsoft.com/office/powerpoint/2010/main" val="3514368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141EE21F-FCEC-45DE-9FD3-6ED8A56678E3}"/>
              </a:ext>
            </a:extLst>
          </p:cNvPr>
          <p:cNvSpPr>
            <a:spLocks noGrp="1"/>
          </p:cNvSpPr>
          <p:nvPr>
            <p:ph type="title"/>
          </p:nvPr>
        </p:nvSpPr>
        <p:spPr/>
        <p:txBody>
          <a:bodyPr/>
          <a:lstStyle/>
          <a:p>
            <a:r>
              <a:rPr lang="cs-CZ" dirty="0"/>
              <a:t>Financování sportu – druhy sponzoringu</a:t>
            </a:r>
          </a:p>
        </p:txBody>
      </p:sp>
      <p:sp>
        <p:nvSpPr>
          <p:cNvPr id="3" name="Zástupný symbol pro obsah 2">
            <a:extLst>
              <a:ext uri="{FF2B5EF4-FFF2-40B4-BE49-F238E27FC236}">
                <a16:creationId xmlns="" xmlns:a16="http://schemas.microsoft.com/office/drawing/2014/main" id="{2B87E22F-0296-4673-AAA5-CC15F65BD87E}"/>
              </a:ext>
            </a:extLst>
          </p:cNvPr>
          <p:cNvSpPr>
            <a:spLocks noGrp="1"/>
          </p:cNvSpPr>
          <p:nvPr>
            <p:ph idx="1"/>
          </p:nvPr>
        </p:nvSpPr>
        <p:spPr>
          <a:xfrm>
            <a:off x="321014" y="1011676"/>
            <a:ext cx="10116766" cy="5599436"/>
          </a:xfrm>
        </p:spPr>
        <p:txBody>
          <a:bodyPr/>
          <a:lstStyle/>
          <a:p>
            <a:pPr marL="0" indent="0" algn="just">
              <a:lnSpc>
                <a:spcPct val="100000"/>
              </a:lnSpc>
              <a:spcAft>
                <a:spcPts val="0"/>
              </a:spcAft>
              <a:buNone/>
            </a:pPr>
            <a:r>
              <a:rPr lang="cs-CZ" sz="2400" u="sng" dirty="0"/>
              <a:t>Základní druhy sponzoringu</a:t>
            </a:r>
            <a:r>
              <a:rPr lang="cs-CZ" sz="2400" b="1" dirty="0"/>
              <a:t>:</a:t>
            </a:r>
          </a:p>
          <a:p>
            <a:pPr algn="just">
              <a:lnSpc>
                <a:spcPct val="100000"/>
              </a:lnSpc>
              <a:spcAft>
                <a:spcPts val="0"/>
              </a:spcAft>
              <a:buFont typeface="Wingdings" panose="05000000000000000000" pitchFamily="2" charset="2"/>
              <a:buChar char="Ø"/>
            </a:pPr>
            <a:r>
              <a:rPr lang="cs-CZ" sz="2400" b="1" dirty="0"/>
              <a:t>sponzorování jednotlivých sportovců</a:t>
            </a:r>
          </a:p>
          <a:p>
            <a:pPr algn="just">
              <a:lnSpc>
                <a:spcPct val="100000"/>
              </a:lnSpc>
              <a:spcAft>
                <a:spcPts val="0"/>
              </a:spcAft>
              <a:buFontTx/>
              <a:buChar char="-"/>
            </a:pPr>
            <a:r>
              <a:rPr lang="cs-CZ" sz="2400" dirty="0"/>
              <a:t>zpravidla ve vrcholovém sportu</a:t>
            </a:r>
          </a:p>
          <a:p>
            <a:pPr algn="just">
              <a:lnSpc>
                <a:spcPct val="100000"/>
              </a:lnSpc>
              <a:spcAft>
                <a:spcPts val="0"/>
              </a:spcAft>
              <a:buFontTx/>
              <a:buChar char="-"/>
            </a:pPr>
            <a:r>
              <a:rPr lang="cs-CZ" sz="2400" dirty="0"/>
              <a:t>propagace sponzora zejména formou zobrazení sportovce na výrobcích, užívání jeho výrobků sportovcem, autogramiáda pro spotřebitele sponzora </a:t>
            </a:r>
          </a:p>
          <a:p>
            <a:pPr algn="just">
              <a:lnSpc>
                <a:spcPct val="100000"/>
              </a:lnSpc>
              <a:spcAft>
                <a:spcPts val="0"/>
              </a:spcAft>
              <a:buFont typeface="Wingdings" panose="05000000000000000000" pitchFamily="2" charset="2"/>
              <a:buChar char="Ø"/>
            </a:pPr>
            <a:r>
              <a:rPr lang="cs-CZ" sz="2400" b="1" dirty="0"/>
              <a:t>sponzorování sportovních klubů</a:t>
            </a:r>
          </a:p>
          <a:p>
            <a:pPr algn="just">
              <a:lnSpc>
                <a:spcPct val="100000"/>
              </a:lnSpc>
              <a:spcAft>
                <a:spcPts val="0"/>
              </a:spcAft>
              <a:buFontTx/>
              <a:buChar char="-"/>
            </a:pPr>
            <a:r>
              <a:rPr lang="cs-CZ" sz="2400" dirty="0"/>
              <a:t>propagace sponzora zejména formou umístění bannerů na sportovišti klubu, na akcích pořádaných klubem (např. logo na vstupenkách, na webových stránkách klubu atd., ale i v rámci dalších doplňkových činnostech klubu (např. v prostorách ubytovacího zařízení klubu, v prostorách rehabilitace)</a:t>
            </a:r>
          </a:p>
          <a:p>
            <a:pPr algn="just">
              <a:lnSpc>
                <a:spcPct val="100000"/>
              </a:lnSpc>
              <a:spcAft>
                <a:spcPts val="0"/>
              </a:spcAft>
              <a:buFont typeface="Wingdings" panose="05000000000000000000" pitchFamily="2" charset="2"/>
              <a:buChar char="Ø"/>
            </a:pPr>
            <a:r>
              <a:rPr lang="cs-CZ" sz="2400" b="1" dirty="0"/>
              <a:t>sponzorování ligových soutěží</a:t>
            </a:r>
          </a:p>
          <a:p>
            <a:pPr algn="just">
              <a:lnSpc>
                <a:spcPct val="100000"/>
              </a:lnSpc>
              <a:spcAft>
                <a:spcPts val="0"/>
              </a:spcAft>
              <a:buFontTx/>
              <a:buChar char="-"/>
            </a:pPr>
            <a:r>
              <a:rPr lang="cs-CZ" sz="2400" dirty="0"/>
              <a:t>zejména ve fotbale a hokeji</a:t>
            </a:r>
          </a:p>
          <a:p>
            <a:pPr algn="just">
              <a:lnSpc>
                <a:spcPct val="100000"/>
              </a:lnSpc>
              <a:spcAft>
                <a:spcPts val="0"/>
              </a:spcAft>
              <a:buFontTx/>
              <a:buChar char="-"/>
            </a:pPr>
            <a:r>
              <a:rPr lang="cs-CZ" sz="2400" dirty="0"/>
              <a:t>propagace sponzora zejména formou uvedení sponzora v názvu soutěže, prezentací na stadionu s dopadem nejen na přímého diváka, ale i diváka televizního</a:t>
            </a:r>
          </a:p>
        </p:txBody>
      </p:sp>
    </p:spTree>
    <p:extLst>
      <p:ext uri="{BB962C8B-B14F-4D97-AF65-F5344CB8AC3E}">
        <p14:creationId xmlns:p14="http://schemas.microsoft.com/office/powerpoint/2010/main" val="2122094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141EE21F-FCEC-45DE-9FD3-6ED8A56678E3}"/>
              </a:ext>
            </a:extLst>
          </p:cNvPr>
          <p:cNvSpPr>
            <a:spLocks noGrp="1"/>
          </p:cNvSpPr>
          <p:nvPr>
            <p:ph type="title"/>
          </p:nvPr>
        </p:nvSpPr>
        <p:spPr/>
        <p:txBody>
          <a:bodyPr/>
          <a:lstStyle/>
          <a:p>
            <a:r>
              <a:rPr lang="cs-CZ" dirty="0"/>
              <a:t>Sportovní reklama</a:t>
            </a:r>
          </a:p>
        </p:txBody>
      </p:sp>
      <p:sp>
        <p:nvSpPr>
          <p:cNvPr id="3" name="Zástupný symbol pro obsah 2">
            <a:extLst>
              <a:ext uri="{FF2B5EF4-FFF2-40B4-BE49-F238E27FC236}">
                <a16:creationId xmlns="" xmlns:a16="http://schemas.microsoft.com/office/drawing/2014/main" id="{2B87E22F-0296-4673-AAA5-CC15F65BD87E}"/>
              </a:ext>
            </a:extLst>
          </p:cNvPr>
          <p:cNvSpPr>
            <a:spLocks noGrp="1"/>
          </p:cNvSpPr>
          <p:nvPr>
            <p:ph idx="1"/>
          </p:nvPr>
        </p:nvSpPr>
        <p:spPr>
          <a:xfrm>
            <a:off x="321014" y="1011676"/>
            <a:ext cx="10116766" cy="5599436"/>
          </a:xfrm>
        </p:spPr>
        <p:txBody>
          <a:bodyPr/>
          <a:lstStyle/>
          <a:p>
            <a:pPr marL="0" indent="0" algn="just">
              <a:lnSpc>
                <a:spcPct val="100000"/>
              </a:lnSpc>
              <a:spcAft>
                <a:spcPts val="0"/>
              </a:spcAft>
              <a:buNone/>
            </a:pPr>
            <a:r>
              <a:rPr lang="cs-CZ" sz="2400" u="sng" dirty="0"/>
              <a:t>Základní rysy sportovní reklamy:</a:t>
            </a:r>
          </a:p>
          <a:p>
            <a:pPr algn="just">
              <a:lnSpc>
                <a:spcPct val="100000"/>
              </a:lnSpc>
              <a:spcAft>
                <a:spcPts val="0"/>
              </a:spcAft>
            </a:pPr>
            <a:r>
              <a:rPr lang="cs-CZ" sz="2400" dirty="0"/>
              <a:t>oproti tradiční reklamě působí nepřímo prostřednictvím jejího vnímání sportovními fanoušky / </a:t>
            </a:r>
            <a:r>
              <a:rPr lang="cs-CZ" sz="2400" dirty="0" smtClean="0"/>
              <a:t>diváky v průběhu </a:t>
            </a:r>
            <a:r>
              <a:rPr lang="cs-CZ" sz="2400" dirty="0"/>
              <a:t>sportovního utkání</a:t>
            </a:r>
          </a:p>
          <a:p>
            <a:pPr algn="just">
              <a:lnSpc>
                <a:spcPct val="100000"/>
              </a:lnSpc>
              <a:spcAft>
                <a:spcPts val="0"/>
              </a:spcAft>
            </a:pPr>
            <a:r>
              <a:rPr lang="cs-CZ" sz="2400" dirty="0"/>
              <a:t>zpravidla upozorňuje jen na logo firmy; není možnost zveřejnit větší množství informací o </a:t>
            </a:r>
            <a:r>
              <a:rPr lang="cs-CZ" sz="2400" dirty="0" smtClean="0"/>
              <a:t>výrobcích/službách (oproti např. reklamním spotům v televizi)</a:t>
            </a:r>
            <a:endParaRPr lang="cs-CZ" sz="2400" dirty="0"/>
          </a:p>
          <a:p>
            <a:pPr algn="just">
              <a:lnSpc>
                <a:spcPct val="100000"/>
              </a:lnSpc>
              <a:spcAft>
                <a:spcPts val="0"/>
              </a:spcAft>
            </a:pPr>
            <a:r>
              <a:rPr lang="cs-CZ" sz="2400" dirty="0"/>
              <a:t>jejím úkolem je tak zejména připomínat známé značky (už méně pak např. úkol přesvědčovat k nákupu nového výrobku)</a:t>
            </a:r>
          </a:p>
          <a:p>
            <a:pPr algn="just">
              <a:lnSpc>
                <a:spcPct val="100000"/>
              </a:lnSpc>
              <a:spcAft>
                <a:spcPts val="0"/>
              </a:spcAft>
            </a:pPr>
            <a:endParaRPr lang="cs-CZ" sz="2400" dirty="0"/>
          </a:p>
          <a:p>
            <a:pPr marL="0" indent="0" algn="just">
              <a:lnSpc>
                <a:spcPct val="100000"/>
              </a:lnSpc>
              <a:spcAft>
                <a:spcPts val="0"/>
              </a:spcAft>
              <a:buNone/>
            </a:pPr>
            <a:r>
              <a:rPr lang="cs-CZ" sz="2400" u="sng" dirty="0"/>
              <a:t>Nejčastější formy reklamy:</a:t>
            </a:r>
          </a:p>
          <a:p>
            <a:pPr algn="just">
              <a:lnSpc>
                <a:spcPct val="100000"/>
              </a:lnSpc>
              <a:spcAft>
                <a:spcPts val="0"/>
              </a:spcAft>
            </a:pPr>
            <a:r>
              <a:rPr lang="cs-CZ" sz="2400" dirty="0"/>
              <a:t>na oděvech/dresech hráčů/sportovců</a:t>
            </a:r>
          </a:p>
          <a:p>
            <a:pPr algn="just">
              <a:lnSpc>
                <a:spcPct val="100000"/>
              </a:lnSpc>
              <a:spcAft>
                <a:spcPts val="0"/>
              </a:spcAft>
            </a:pPr>
            <a:r>
              <a:rPr lang="cs-CZ" sz="2400" dirty="0"/>
              <a:t>na sportovním nářadí</a:t>
            </a:r>
          </a:p>
          <a:p>
            <a:pPr algn="just">
              <a:lnSpc>
                <a:spcPct val="100000"/>
              </a:lnSpc>
              <a:spcAft>
                <a:spcPts val="0"/>
              </a:spcAft>
            </a:pPr>
            <a:r>
              <a:rPr lang="cs-CZ" sz="2400" dirty="0"/>
              <a:t>na mantinelech okolo sportoviště</a:t>
            </a:r>
          </a:p>
          <a:p>
            <a:pPr algn="just">
              <a:lnSpc>
                <a:spcPct val="100000"/>
              </a:lnSpc>
              <a:spcAft>
                <a:spcPts val="0"/>
              </a:spcAft>
            </a:pPr>
            <a:r>
              <a:rPr lang="cs-CZ" sz="2400" dirty="0"/>
              <a:t>v rámci programů mistrovských soutěží</a:t>
            </a:r>
          </a:p>
          <a:p>
            <a:pPr algn="just">
              <a:lnSpc>
                <a:spcPct val="100000"/>
              </a:lnSpc>
              <a:spcAft>
                <a:spcPts val="0"/>
              </a:spcAft>
            </a:pPr>
            <a:r>
              <a:rPr lang="cs-CZ" sz="2400" dirty="0"/>
              <a:t>na vstupenkách </a:t>
            </a:r>
          </a:p>
          <a:p>
            <a:pPr algn="just">
              <a:lnSpc>
                <a:spcPct val="100000"/>
              </a:lnSpc>
              <a:spcAft>
                <a:spcPts val="0"/>
              </a:spcAft>
            </a:pPr>
            <a:r>
              <a:rPr lang="cs-CZ" sz="2400" dirty="0"/>
              <a:t>na výsledkových tabulích</a:t>
            </a:r>
          </a:p>
          <a:p>
            <a:pPr marL="0" indent="0" algn="just">
              <a:lnSpc>
                <a:spcPct val="100000"/>
              </a:lnSpc>
              <a:spcAft>
                <a:spcPts val="0"/>
              </a:spcAft>
              <a:buNone/>
            </a:pPr>
            <a:endParaRPr lang="cs-CZ" sz="2400" u="sng" dirty="0"/>
          </a:p>
          <a:p>
            <a:pPr marL="0" indent="0" algn="just">
              <a:lnSpc>
                <a:spcPct val="100000"/>
              </a:lnSpc>
              <a:spcAft>
                <a:spcPts val="0"/>
              </a:spcAft>
              <a:buNone/>
            </a:pPr>
            <a:endParaRPr lang="cs-CZ" sz="2400" u="sng" dirty="0"/>
          </a:p>
        </p:txBody>
      </p:sp>
    </p:spTree>
    <p:extLst>
      <p:ext uri="{BB962C8B-B14F-4D97-AF65-F5344CB8AC3E}">
        <p14:creationId xmlns:p14="http://schemas.microsoft.com/office/powerpoint/2010/main" val="288121626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Vlastní 13">
      <a:majorFont>
        <a:latin typeface="Tahom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1793</TotalTime>
  <Words>1796</Words>
  <Application>Microsoft Office PowerPoint</Application>
  <PresentationFormat>Širokoúhlá obrazovka</PresentationFormat>
  <Paragraphs>150</Paragraphs>
  <Slides>18</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18</vt:i4>
      </vt:variant>
    </vt:vector>
  </HeadingPairs>
  <TitlesOfParts>
    <vt:vector size="24" baseType="lpstr">
      <vt:lpstr>Arial</vt:lpstr>
      <vt:lpstr>Calibri</vt:lpstr>
      <vt:lpstr>Symbol</vt:lpstr>
      <vt:lpstr>Tahoma</vt:lpstr>
      <vt:lpstr>Wingdings</vt:lpstr>
      <vt:lpstr>Motiv Office</vt:lpstr>
      <vt:lpstr>Reklama a sponzoring</vt:lpstr>
      <vt:lpstr>Pojmy – rozdíl mezi reklamou a sponzoringem:</vt:lpstr>
      <vt:lpstr>Pojmy – rozdíl mezi reklamou a sponzoringem:</vt:lpstr>
      <vt:lpstr>Pojmy – rozdíl mezi reklamou a sponzoringem:</vt:lpstr>
      <vt:lpstr>Financování sportu</vt:lpstr>
      <vt:lpstr>Financování sportu</vt:lpstr>
      <vt:lpstr>Financování sportu</vt:lpstr>
      <vt:lpstr>Financování sportu – druhy sponzoringu</vt:lpstr>
      <vt:lpstr>Sportovní reklama</vt:lpstr>
      <vt:lpstr>Regulace reklamy (tj. i propagace sponzora)</vt:lpstr>
      <vt:lpstr>Regulace reklamy</vt:lpstr>
      <vt:lpstr>Regulace reklamy</vt:lpstr>
      <vt:lpstr>Regulace reklamy</vt:lpstr>
      <vt:lpstr>Regulace reklamy</vt:lpstr>
      <vt:lpstr>Sponzorská smlouva</vt:lpstr>
      <vt:lpstr>Sponzorská smlouva</vt:lpstr>
      <vt:lpstr>Sponzorská smlouva</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 Vácha</dc:creator>
  <cp:lastModifiedBy>Gabriela Petrusová</cp:lastModifiedBy>
  <cp:revision>234</cp:revision>
  <cp:lastPrinted>2022-08-25T07:29:15Z</cp:lastPrinted>
  <dcterms:created xsi:type="dcterms:W3CDTF">2022-04-06T09:34:32Z</dcterms:created>
  <dcterms:modified xsi:type="dcterms:W3CDTF">2024-04-24T07:44:03Z</dcterms:modified>
</cp:coreProperties>
</file>