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75" r:id="rId3"/>
    <p:sldId id="303" r:id="rId4"/>
    <p:sldId id="304" r:id="rId5"/>
    <p:sldId id="336" r:id="rId6"/>
    <p:sldId id="337" r:id="rId7"/>
    <p:sldId id="338" r:id="rId8"/>
    <p:sldId id="339" r:id="rId9"/>
    <p:sldId id="340" r:id="rId10"/>
    <p:sldId id="342" r:id="rId11"/>
    <p:sldId id="341" r:id="rId12"/>
    <p:sldId id="343" r:id="rId13"/>
    <p:sldId id="344" r:id="rId14"/>
    <p:sldId id="305" r:id="rId15"/>
    <p:sldId id="359" r:id="rId16"/>
    <p:sldId id="358" r:id="rId17"/>
    <p:sldId id="347" r:id="rId18"/>
    <p:sldId id="345" r:id="rId19"/>
    <p:sldId id="346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289" r:id="rId3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860C4-F4E8-46FC-BCED-AF295F96A877}" type="datetimeFigureOut">
              <a:rPr lang="cs-CZ" smtClean="0"/>
              <a:t>3.5.2023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961DA-1947-466B-92AC-23BA7A7BA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80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1E0F5D2-E60F-4240-8730-C81A3A58A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014" y="365126"/>
            <a:ext cx="10116766" cy="6465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034DE3B-F17C-41E0-B68B-A3421995B1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1014" y="1011676"/>
            <a:ext cx="10116766" cy="5077839"/>
          </a:xfrm>
        </p:spPr>
        <p:txBody>
          <a:bodyPr>
            <a:noAutofit/>
          </a:bodyPr>
          <a:lstStyle>
            <a:lvl1pPr marL="360363" indent="-360363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14AAE0"/>
                </a:solidFill>
              </a:defRPr>
            </a:lvl1pPr>
            <a:lvl2pPr marL="895350" indent="-534988">
              <a:buFont typeface="Wingdings" panose="05000000000000000000" pitchFamily="2" charset="2"/>
              <a:buChar char="Ø"/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cs-CZ" dirty="0"/>
              <a:t>První úroveň textu v seznamu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399161D-FE8E-4237-8748-280A29DC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1912520-3974-485A-B44E-1A959BD2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D9321F-89B7-4CF8-A4E9-3451FC5D3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CDF82AAD-B2B2-4197-99A5-AC024C7A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3ADE-5DBE-4ECE-B901-015EB2A1F9ED}" type="datetimeFigureOut">
              <a:rPr lang="cs-CZ" smtClean="0"/>
              <a:t>3.5.2023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795410D-9448-4057-B2BC-1155AD1E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3C3B7B6B-68BA-4C82-AA04-B50CDBF9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00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93E466-AAD0-4C40-93A9-A2CD1F16CC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051" y="365125"/>
            <a:ext cx="10068339" cy="72000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B0F0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obrázku 6">
            <a:extLst>
              <a:ext uri="{FF2B5EF4-FFF2-40B4-BE49-F238E27FC236}">
                <a16:creationId xmlns="" xmlns:a16="http://schemas.microsoft.com/office/drawing/2014/main" id="{36BAB30B-FD95-427E-AE1B-3C305AA7C8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2115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9" name="Zástupný objekt grafu 8">
            <a:extLst>
              <a:ext uri="{FF2B5EF4-FFF2-40B4-BE49-F238E27FC236}">
                <a16:creationId xmlns="" xmlns:a16="http://schemas.microsoft.com/office/drawing/2014/main" id="{C3014CD4-D41E-4F53-AAD9-AE9DF30D742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607478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11" name="Zástupný symbol pro tabulku 10">
            <a:extLst>
              <a:ext uri="{FF2B5EF4-FFF2-40B4-BE49-F238E27FC236}">
                <a16:creationId xmlns="" xmlns:a16="http://schemas.microsoft.com/office/drawing/2014/main" id="{3C3511DB-71AD-48A6-8214-A3C56BC30736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37432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4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>
            <a:extLst>
              <a:ext uri="{FF2B5EF4-FFF2-40B4-BE49-F238E27FC236}">
                <a16:creationId xmlns="" xmlns:a16="http://schemas.microsoft.com/office/drawing/2014/main" id="{02DCD30B-43EC-49BF-BDF6-33058F88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="" xmlns:a16="http://schemas.microsoft.com/office/drawing/2014/main" id="{2340C68E-1787-45EA-989E-28BD8D3C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4507818B-12EE-42F1-AD83-61F2C3FE8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1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=""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10" name="Veselý obličej 9">
            <a:extLst>
              <a:ext uri="{FF2B5EF4-FFF2-40B4-BE49-F238E27FC236}">
                <a16:creationId xmlns="" xmlns:a16="http://schemas.microsoft.com/office/drawing/2014/main" id="{94401020-E9AF-44B4-A939-9B75EE2DF1A4}"/>
              </a:ext>
            </a:extLst>
          </p:cNvPr>
          <p:cNvSpPr>
            <a:spLocks noChangeAspect="1"/>
          </p:cNvSpPr>
          <p:nvPr userDrawn="1"/>
        </p:nvSpPr>
        <p:spPr>
          <a:xfrm>
            <a:off x="4020907" y="2840360"/>
            <a:ext cx="2332759" cy="2209982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děkování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=""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753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5" name="Obrázek 4" descr="coffee-break.jpg">
            <a:extLst>
              <a:ext uri="{FF2B5EF4-FFF2-40B4-BE49-F238E27FC236}">
                <a16:creationId xmlns="" xmlns:a16="http://schemas.microsoft.com/office/drawing/2014/main" id="{F5EF287A-4312-43E8-B9CE-606EE21603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44186" y="883794"/>
            <a:ext cx="500479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EB0D61DD-EEC6-4F8F-865C-3D2D3B35FEF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3931EEBA-5F8A-4AF9-9CB8-E11FA8F758A5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Přestávka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="" xmlns:a16="http://schemas.microsoft.com/office/drawing/2014/main" id="{4FB8A2FF-323F-41F1-8D65-C796003193D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rgbClr val="14A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4C0EDB7A-AC59-4947-ADD1-C7BAF29E3501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F30260-5A00-4738-9AAA-6EF4B0B4D1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5047" y="1663430"/>
            <a:ext cx="10022732" cy="82512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44B338-1811-4028-8ACB-4AD36CCC0A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7225" y="5749047"/>
            <a:ext cx="3446835" cy="452335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Autor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148666-F09A-4DB6-B39A-F4BEC79A2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DEA2B0B5-E694-49ED-B93C-104D41A38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87819C44-073B-43AF-82B4-50666B44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99EC236D-01B7-4829-834E-3DD13B3D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F4B5E48-9DF6-4A93-976D-954F4257D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3ADE-5DBE-4ECE-B901-015EB2A1F9ED}" type="datetimeFigureOut">
              <a:rPr lang="cs-CZ" smtClean="0"/>
              <a:t>3.5.2023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1A0D9BC-5562-4B5E-9F06-DC00BFE05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28CF744-1ADF-4783-BAAD-DC00651BA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49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E03203-6A3D-4B1A-8228-47249549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078" y="1227221"/>
            <a:ext cx="10022732" cy="1947137"/>
          </a:xfrm>
        </p:spPr>
        <p:txBody>
          <a:bodyPr/>
          <a:lstStyle/>
          <a:p>
            <a:r>
              <a:rPr lang="cs-CZ" dirty="0"/>
              <a:t>Právo a sportovní příznivci</a:t>
            </a:r>
            <a:br>
              <a:rPr lang="cs-CZ" dirty="0"/>
            </a:br>
            <a:r>
              <a:rPr lang="cs-CZ" b="0" dirty="0"/>
              <a:t>-</a:t>
            </a:r>
            <a:r>
              <a:rPr lang="cs-CZ" dirty="0"/>
              <a:t> </a:t>
            </a:r>
            <a:r>
              <a:rPr lang="cs-CZ" sz="3200" b="0" dirty="0"/>
              <a:t>fanoušci</a:t>
            </a:r>
            <a:br>
              <a:rPr lang="cs-CZ" sz="3200" b="0" dirty="0"/>
            </a:br>
            <a:r>
              <a:rPr lang="cs-CZ" sz="3200" b="0" dirty="0"/>
              <a:t>- hazardní hry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788DF73-DFAB-4560-B3D1-AA952BC1C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Mgr. Gabriela Petrusová, LL.M.</a:t>
            </a:r>
          </a:p>
        </p:txBody>
      </p:sp>
    </p:spTree>
    <p:extLst>
      <p:ext uri="{BB962C8B-B14F-4D97-AF65-F5344CB8AC3E}">
        <p14:creationId xmlns:p14="http://schemas.microsoft.com/office/powerpoint/2010/main" val="117730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u="sng" dirty="0"/>
              <a:t>za uvedené přestupky lze uložit: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pokutu v rozmezí 10 tis. – 50 tis. (podle přestupku);  v případě opakovaného páchání přestupku je pokuta vyšší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omezující opatření, které může spočívat: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v zákazu navštěvovat určená veřejně přístupná místa nebo místa, kde se konají sportovní akce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v zákazu stýkat se s určitou osobou nebo okruhem osob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v povinnosti podrobit se vhodnému programu pro zvládání agrese nebo násilného chování</a:t>
            </a:r>
          </a:p>
        </p:txBody>
      </p:sp>
    </p:spTree>
    <p:extLst>
      <p:ext uri="{BB962C8B-B14F-4D97-AF65-F5344CB8AC3E}">
        <p14:creationId xmlns:p14="http://schemas.microsoft.com/office/powerpoint/2010/main" val="440368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§7 přestupky proti občanskému soužití: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b="1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přestupku se dopustí ten, kdo: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jinému ublíží na zdraví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jinému vyhrožuje újmou na zdraví,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se vůči jinému dopustí jiného hrubého jednání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24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u="sng" dirty="0"/>
              <a:t>za uvedené přestupky lze uložit: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pokutu až 20 tis.; v případě opakovaného páchání přestupku je pokuta vyšší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omezující opatření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1829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59"/>
            <a:ext cx="10116766" cy="561393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§8 přestupky proti majetku: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b="1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přestupku se dopustí ten, kdo: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způsobí škodu na cizím majetku zničením nebo poškozením věci z takového majetku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u="sng" dirty="0"/>
              <a:t>za uvedené přestupky lze uložit: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pokutu až 50 tis.; v případě opakovaného páchání přestupku je pokuta vyšší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omezující opatření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současně může poškozený uplatnit i nárok na náhradu škody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2400" b="1" dirty="0"/>
              <a:t>zákon č. 40/2009 Sb. trestní zákoník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ve vztahu k fanouškům budou v úvahu přicházet trestné činy, spočívající v obdobném </a:t>
            </a:r>
            <a:r>
              <a:rPr lang="cs-CZ" sz="2400" dirty="0" smtClean="0"/>
              <a:t>jednání/chování jako u přestupku </a:t>
            </a:r>
            <a:r>
              <a:rPr lang="cs-CZ" sz="2400" dirty="0"/>
              <a:t>s tím, že ovšem dosahují vyšší intenzity škodlivosti a nebezpečnosti (např. vyšší škoda); tomu odpovídají i vyšší  tresty (včetně vězení)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8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59"/>
            <a:ext cx="10116766" cy="56139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u="sng" dirty="0"/>
              <a:t>Soukromoprávní rovina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= dodržení stanovených povinností a nedodržení nastavených pravidel není vynutitelné státní mocí (policie, soudy)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pravidla nastavená a vynucovaná národními sportovními svazy (ev. i  kluby)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možnost stanovit zákaz vstupu na sportoviště klubu či neprodání vstupenky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vztah klub x divák je smluvním vztahem, kdy jeho uzavření /  neuzavření je podmíněno shodnou vůlí smluvních stran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disciplinární řády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některé svazy mají  upraven postih klubu za jeho fanoušky, kteří způsobí problém u pořádajícího klubu; tento přenos odpovědnosti za chování jiného je uznáván i CAS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024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Hazardní hry: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/>
              <a:t>Sport jako předmět hazardu</a:t>
            </a:r>
          </a:p>
          <a:p>
            <a:pPr lvl="0" algn="just"/>
            <a:r>
              <a:rPr lang="cs-CZ" dirty="0"/>
              <a:t>kurzové sázky na sportovní utkání (dnes se sice sází i na jiné události, ale stále zcela zřetelně převažuje sázení na výsledky sportovního utkání)</a:t>
            </a:r>
          </a:p>
          <a:p>
            <a:pPr lvl="0" algn="just"/>
            <a:r>
              <a:rPr lang="cs-CZ"/>
              <a:t>80</a:t>
            </a:r>
            <a:r>
              <a:rPr lang="cs-CZ" dirty="0"/>
              <a:t>% sázek pobíhá přes internet, 20% přes sázkové kanceláře → to zvyšuje nebezpečnost vzniku závislosti, sázení je mnohem více dostupné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u="sng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698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Hazardní hry: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/>
              <a:t>Financování sportu z hazardu</a:t>
            </a:r>
          </a:p>
          <a:p>
            <a:pPr lvl="0" algn="just"/>
            <a:r>
              <a:rPr lang="cs-CZ" sz="2400" dirty="0"/>
              <a:t>1956 založena SAZKA jako účelové hospodářské zařízení ČSTV; výnosy sloužily k financování sportu</a:t>
            </a:r>
          </a:p>
          <a:p>
            <a:pPr lvl="0" algn="just"/>
            <a:r>
              <a:rPr lang="cs-CZ" sz="2400" dirty="0"/>
              <a:t>1992 se SAZKA přeměnila na akciovou společnost, kdy akcionáři byly sportovní svazy, tj. do sportu plynuly jednak dividendy vyplácené akcionářům ale i stanovené odvody části výtěžku, které </a:t>
            </a:r>
            <a:r>
              <a:rPr lang="cs-CZ" sz="2400" dirty="0" smtClean="0"/>
              <a:t>byli </a:t>
            </a:r>
            <a:r>
              <a:rPr lang="cs-CZ" sz="2400" dirty="0"/>
              <a:t>provozovatelé hazardních her  povinni dávat na veřejně prospěšné  účely (dle své úvahy); </a:t>
            </a:r>
          </a:p>
          <a:p>
            <a:pPr lvl="0" algn="just"/>
            <a:r>
              <a:rPr lang="cs-CZ" sz="2400" dirty="0"/>
              <a:t>2012 SAZKA odváděla část výtěžku na ČOV, který následně něco přerozdělil mezi sportovní svazy (své členy)</a:t>
            </a:r>
          </a:p>
          <a:p>
            <a:pPr lvl="0" algn="just"/>
            <a:r>
              <a:rPr lang="cs-CZ" sz="2400" dirty="0"/>
              <a:t>současnost: 	odvody jdou do státního rozpočtu a bohužel zatím není nastavena výdajová cesta, jak by mohly tyto finance ze státního rozpočtu doputovat povinně do sportu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349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Hazardní hry: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u="sng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/>
              <a:t>Hazardní hry mohou být: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dirty="0"/>
              <a:t>hry založené na náhodě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dirty="0"/>
              <a:t>hry založené na náhodě, která je ovlivněna znalostmi či dovednostmi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dirty="0"/>
              <a:t>hry založené na kombinaci náhody a znalosti či dovednosti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/>
              <a:t>Hazardní hry nejsou</a:t>
            </a:r>
            <a:r>
              <a:rPr lang="cs-CZ" altLang="cs-CZ" dirty="0"/>
              <a:t>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dirty="0"/>
              <a:t>hry založené na vědomostech a znalostech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dirty="0"/>
              <a:t>hry založené na dovednostech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dirty="0"/>
              <a:t>sport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3913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Hazardní hry: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/>
              <a:t>Právní úprava hazardních her: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dirty="0"/>
              <a:t>je třeba rozlišovat soukromoprávní úpravu v </a:t>
            </a:r>
            <a:r>
              <a:rPr lang="cs-CZ" altLang="cs-CZ" dirty="0" err="1"/>
              <a:t>obč</a:t>
            </a:r>
            <a:r>
              <a:rPr lang="cs-CZ" altLang="cs-CZ" dirty="0"/>
              <a:t>. zák. a veřejnoprávní regulaci (omezení nastavená státem) hazardních her, která se týká jen některých z nich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b="1" dirty="0"/>
              <a:t>§2873 a násl. </a:t>
            </a:r>
            <a:r>
              <a:rPr lang="cs-CZ" altLang="cs-CZ" b="1" dirty="0" err="1"/>
              <a:t>obč</a:t>
            </a:r>
            <a:r>
              <a:rPr lang="cs-CZ" altLang="cs-CZ" b="1" dirty="0"/>
              <a:t>. zák.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0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i="1" u="sng" dirty="0"/>
              <a:t>definice sázky: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0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dirty="0"/>
              <a:t>Sázkou se alespoň jedna strana zavazuje vůči druhé plnit výhru, ukáže-li se nesprávným její tvrzení o skutečnosti stranám neznámé nebo ukáže-li se tvrzení druhé strany o této události správným. </a:t>
            </a:r>
          </a:p>
        </p:txBody>
      </p:sp>
    </p:spTree>
    <p:extLst>
      <p:ext uri="{BB962C8B-B14F-4D97-AF65-F5344CB8AC3E}">
        <p14:creationId xmlns:p14="http://schemas.microsoft.com/office/powerpoint/2010/main" val="3512301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Hazardní hry: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b="1" dirty="0"/>
              <a:t>§2873 a násl. </a:t>
            </a:r>
            <a:r>
              <a:rPr lang="cs-CZ" altLang="cs-CZ" b="1" dirty="0" err="1"/>
              <a:t>obč</a:t>
            </a:r>
            <a:r>
              <a:rPr lang="cs-CZ" altLang="cs-CZ" b="1" dirty="0"/>
              <a:t>. zák.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altLang="cs-CZ" dirty="0"/>
              <a:t>sázka je definována jako smlouva mezi smluvními stranami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altLang="cs-CZ" dirty="0"/>
              <a:t>na rozdíl od jiných smluvních závazků, není možné dluh ze sázky (výhru) vymáhat po dlužníkovi soudní cestou; výjimku tvoří výhry u státem provozované či povolené sázky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cs-CZ" altLang="cs-CZ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altLang="cs-CZ" dirty="0"/>
              <a:t>hru a los </a:t>
            </a:r>
            <a:r>
              <a:rPr lang="cs-CZ" altLang="cs-CZ" dirty="0" err="1"/>
              <a:t>obč</a:t>
            </a:r>
            <a:r>
              <a:rPr lang="cs-CZ" altLang="cs-CZ" dirty="0"/>
              <a:t>. zák. blíže nedefinuje, odkazuje pouze na obdobné použití právní úpravy sázky</a:t>
            </a:r>
          </a:p>
        </p:txBody>
      </p:sp>
    </p:spTree>
    <p:extLst>
      <p:ext uri="{BB962C8B-B14F-4D97-AF65-F5344CB8AC3E}">
        <p14:creationId xmlns:p14="http://schemas.microsoft.com/office/powerpoint/2010/main" val="266583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Hazardní hry: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b="1" dirty="0"/>
              <a:t>zákon č. 186/2016Sb. o hazardních hrách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dirty="0"/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sz="2400" dirty="0"/>
              <a:t>navazuje na úpravu v </a:t>
            </a:r>
            <a:r>
              <a:rPr lang="cs-CZ" altLang="cs-CZ" sz="2400" dirty="0" err="1"/>
              <a:t>obč</a:t>
            </a:r>
            <a:r>
              <a:rPr lang="cs-CZ" altLang="cs-CZ" sz="2400" dirty="0"/>
              <a:t>. zák., ale má vlastní definice pro sázku, hru a los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sz="2400" dirty="0"/>
              <a:t>regulace tímto zákonem se dotýká </a:t>
            </a:r>
            <a:r>
              <a:rPr lang="cs-CZ" altLang="cs-CZ" sz="2400" u="sng" dirty="0"/>
              <a:t>pouze</a:t>
            </a:r>
            <a:r>
              <a:rPr lang="cs-CZ" altLang="cs-CZ" sz="2400" dirty="0"/>
              <a:t> hazardních  her, kde je podmínkou účasti na ní peněžitý vklad, a současně jde o to, že o výsledku rozhoduje náhoda nebo neznámá okolnost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sz="2400" dirty="0"/>
              <a:t>vztahuje se na provozování hazardních  her na území ČR (tzv. teritorialita právní úpravy); v případě internetového provozování platí fikce (domněnka),  že pokud je hra cílena na osoby na území ČR (např. stránky jsou v češtině, je veden český bankovní účet pro zasílání vkladů), má se za to, že je provozována na území ČR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sz="2400" dirty="0"/>
              <a:t>zákon se  výslovně nevztahuje na investiční nástroje a pojištění (svou povahou naplňují některé znaky hazardu)</a:t>
            </a:r>
          </a:p>
        </p:txBody>
      </p:sp>
    </p:spTree>
    <p:extLst>
      <p:ext uri="{BB962C8B-B14F-4D97-AF65-F5344CB8AC3E}">
        <p14:creationId xmlns:p14="http://schemas.microsoft.com/office/powerpoint/2010/main" val="401346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1033906"/>
          </a:xfrm>
        </p:spPr>
        <p:txBody>
          <a:bodyPr>
            <a:normAutofit/>
          </a:bodyPr>
          <a:lstStyle/>
          <a:p>
            <a:r>
              <a:rPr lang="cs-CZ" u="sng" dirty="0"/>
              <a:t>Fanoušci: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399032"/>
            <a:ext cx="10116766" cy="52212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3200" u="sng" dirty="0"/>
              <a:t>Negativní jevy ve sportu</a:t>
            </a:r>
            <a:r>
              <a:rPr lang="cs-CZ" altLang="cs-CZ" sz="3200" dirty="0"/>
              <a:t>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32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sz="3200" dirty="0"/>
              <a:t>ovlivňování sportovních akcí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sz="3200" dirty="0"/>
              <a:t>negativní projevy fanoušků (zejména násilí)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32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dirty="0"/>
              <a:t>v důsledku těchto jevů jsou ohroženy hodnoty, na jejichž ochraně má  stát obecně zájem ve všech oblastech (tj. nejen ve sportu) – jedná se zejména o ochranu zdraví, života, majetku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dirty="0"/>
              <a:t>ze strany státu jsou tak přijímány právní nástroje k řešení těchto negativních jevů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dirty="0"/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1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Regulace hazardních her – základní pojmy: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b="1" u="sng" dirty="0"/>
              <a:t>účastník</a:t>
            </a:r>
            <a:r>
              <a:rPr lang="cs-CZ" dirty="0"/>
              <a:t> = ten, kdo se ke hře registruje nebo zaplatí vklad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b="1" u="sng" dirty="0"/>
              <a:t>sázející</a:t>
            </a:r>
            <a:r>
              <a:rPr lang="cs-CZ" dirty="0"/>
              <a:t> = účastník, který současně zaplatí sázku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b="1" u="sng" dirty="0"/>
              <a:t>vklad</a:t>
            </a:r>
            <a:r>
              <a:rPr lang="cs-CZ" dirty="0"/>
              <a:t> = plnění (zpravidla peníze) opravňující k účasti na hře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b="1" u="sng" dirty="0"/>
              <a:t>sázka</a:t>
            </a:r>
            <a:r>
              <a:rPr lang="cs-CZ" dirty="0"/>
              <a:t> = vklad + nevratná částka (porovnáváno s výsledkem hazardní hry a podle toho stanovena ev. výhra)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u="sng" dirty="0"/>
              <a:t>vyvratitelná právní domněnka</a:t>
            </a:r>
            <a:r>
              <a:rPr lang="cs-CZ" dirty="0"/>
              <a:t>:	zákon předpokládá, že účastníkem hazardní hry je občan ČR, tj. na provozovatele se vztahuje česká právní regulace hazardní hry; je tedy na provozovateli, aby si nastavil podmínky registrace tak, aby s z nich mohl případně doložit, že účastník není občanem ČR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880434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Regulace hazardních her – základní pojmy: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/>
              <a:t>Druhy hazardních her: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u="sng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zákon upravuje 8 druhů (loterie, kurzová sázka, totalizovaná hra, bingo, technická hra,  živá hra, tombola, turnaj malého rozsahu)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jiné druhy, než ty výslovně zákonem upravené, nesmí být provozovány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u nás jsou nejvíce provozovány 4 druhy her, a to: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technická hra – výherní přístroje (automaty + internet)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živá hra – </a:t>
            </a:r>
            <a:r>
              <a:rPr lang="cs-CZ" dirty="0" err="1"/>
              <a:t>casino</a:t>
            </a:r>
            <a:r>
              <a:rPr lang="cs-CZ" dirty="0"/>
              <a:t> (i na internetu)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kurzová sázka – na výsledek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loterie – osudí, losování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743049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Regulace hazardních her – základní pojmy: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u="sng" dirty="0"/>
              <a:t>provozování hazardní hry (§5)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= specifický druh podnikání, tj. vykonávání činností spočívající v uskutečňování hazardní hry za účelem dosažení zisku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nemusí se jednat o soustavné provozování činnosti na rozdíl od živnostenského podnikání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u="sng" dirty="0"/>
              <a:t>provozovatel hazardní hry (§6)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 smtClean="0"/>
              <a:t>obecně jím </a:t>
            </a:r>
            <a:r>
              <a:rPr lang="cs-CZ" sz="2400" dirty="0" smtClean="0"/>
              <a:t>může být </a:t>
            </a:r>
            <a:r>
              <a:rPr lang="cs-CZ" sz="2400" u="sng" dirty="0"/>
              <a:t>pouze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 a) Česká republika,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 b) právnická osoba, která má sídlo v ČR či jiném členském státě Evropské unie a splňuje další stanovené podmínky (např. má vlastní zdroje v minimální výši 2mil.EUR, průhledný a nezávadný původ zdrojů, průhlednou vlastnickou strukturu)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 smtClean="0"/>
              <a:t>- u turnaje malého rozsahu (karetní hra pro </a:t>
            </a:r>
            <a:r>
              <a:rPr lang="cs-CZ" sz="2400" smtClean="0"/>
              <a:t>3-90 hráčů) </a:t>
            </a:r>
            <a:r>
              <a:rPr lang="cs-CZ" sz="2400" dirty="0" smtClean="0"/>
              <a:t>– sídlo v ČR, hlavní činností není podnikání</a:t>
            </a:r>
            <a:endParaRPr lang="cs-CZ" sz="24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882153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Regulace hazardních her – základní pojmy: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dirty="0"/>
              <a:t>výjimku tvoří </a:t>
            </a:r>
            <a:r>
              <a:rPr lang="cs-CZ" b="1" u="sng" dirty="0"/>
              <a:t>tombola: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provozovatelem může být kdokoli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v případě tomboly, kde je herní jistina (tj. to co se vybere na sázkách) pod 100tis., vůbec nejde o hazardní hru a regulaci zákona nepodléhá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i="1" u="sng" dirty="0"/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i="1" u="sng" dirty="0"/>
              <a:t>pro zajímavost</a:t>
            </a:r>
            <a:r>
              <a:rPr lang="cs-CZ" sz="2400" dirty="0"/>
              <a:t>: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dle právní úpravy v letech 2004 až 2016 </a:t>
            </a:r>
            <a:r>
              <a:rPr lang="cs-CZ" sz="2400" dirty="0" smtClean="0"/>
              <a:t>byl provozovatelem ten</a:t>
            </a:r>
            <a:r>
              <a:rPr lang="cs-CZ" sz="2400" dirty="0"/>
              <a:t>, kdo měl sídlo na území ČR; tato definice byla v rozporu s právem EU a navíc provozovatelé usídlení mimo ČR nemuseli platit odvody, neboť na ně nedopadala česká právní regulace hazardu; v důsledku této úpravy pak byly zvýhodněni provozovatelé z EU, neboť dle primárního práva EU mohli na území ČR jakožto členského státu provozovat své podnikání, ale neplatili odvody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cs-CZ" altLang="cs-CZ" b="1" u="sng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2119462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Regulace hazardních her – zákonná omezení: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u="sng" dirty="0"/>
              <a:t>konkrétní omezení  - §7, </a:t>
            </a:r>
            <a:r>
              <a:rPr lang="cs-CZ" u="sng" dirty="0" err="1"/>
              <a:t>např</a:t>
            </a:r>
            <a:r>
              <a:rPr lang="cs-CZ" u="sng" dirty="0"/>
              <a:t>: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u="sng" dirty="0"/>
          </a:p>
          <a:p>
            <a:pPr hangingPunct="0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zákaz účasti osob mladších 18 let</a:t>
            </a:r>
          </a:p>
          <a:p>
            <a:pPr hangingPunct="0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zákaz provozování určitých hazardních her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jejíž druh není upraven zákonem o hazardních hrách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ke které nebylo uděleno povolení, nebo která nebyla řádně ohlášena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která odporuje dobrým mravům nebo veřejnému pořádku…</a:t>
            </a:r>
          </a:p>
          <a:p>
            <a:pPr marL="360362" lvl="1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B0F0"/>
              </a:solidFill>
            </a:endParaRPr>
          </a:p>
          <a:p>
            <a:pPr hangingPunct="0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zákaz poskytování účastníkovi jakýchkoli výhod (potraviny, nápoje, tabákové výrobky, povzbuzující látky); tj. je zakázána výhoda typu „pojďte k nám hrát, máte k tomu pivo zdarma“; prodávat se jídlo a pití může, nesmí být dáno ke hře zdarma</a:t>
            </a: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3598775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838032"/>
          </a:xfrm>
        </p:spPr>
        <p:txBody>
          <a:bodyPr>
            <a:normAutofit fontScale="90000"/>
          </a:bodyPr>
          <a:lstStyle/>
          <a:p>
            <a:pPr algn="just"/>
            <a:r>
              <a:rPr lang="cs-CZ" u="sng" dirty="0"/>
              <a:t>Regulace hazardních her – povolovací řízení nebo ohlášení: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299410"/>
            <a:ext cx="10116766" cy="5320845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u="sng" dirty="0"/>
              <a:t>hry na základě povolení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loterie, kursová sázka, totalizátorová hra, bingo, technická hra, živá hra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povolovány po proběhnutí licenčního řízení </a:t>
            </a:r>
          </a:p>
          <a:p>
            <a:r>
              <a:rPr lang="cs-CZ" dirty="0"/>
              <a:t>povolení vydáváno Ministerstvem financí, nejdéle na 6 let </a:t>
            </a:r>
          </a:p>
          <a:p>
            <a:pPr marL="0" indent="0">
              <a:buNone/>
            </a:pP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u="sng" dirty="0"/>
              <a:t>hry na základě ohlášení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tombola s herní jistinou nad 100 tis., turnaj malého rozsahu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ohlašuje se příslušnému obecnímu úřadu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obec může hru zakázat</a:t>
            </a:r>
          </a:p>
          <a:p>
            <a:pPr lvl="0"/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b="1" u="sng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309247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838032"/>
          </a:xfrm>
        </p:spPr>
        <p:txBody>
          <a:bodyPr>
            <a:normAutofit fontScale="90000"/>
          </a:bodyPr>
          <a:lstStyle/>
          <a:p>
            <a:pPr algn="just"/>
            <a:r>
              <a:rPr lang="cs-CZ" u="sng" dirty="0"/>
              <a:t>Regulace hazardních her – povolovací řízení nebo ohlášení: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299410"/>
            <a:ext cx="10116766" cy="5320845"/>
          </a:xfrm>
        </p:spPr>
        <p:txBody>
          <a:bodyPr/>
          <a:lstStyle/>
          <a:p>
            <a:pPr marL="0" lvl="0" indent="0">
              <a:buNone/>
            </a:pPr>
            <a:r>
              <a:rPr lang="cs-CZ" b="1" u="sng" dirty="0"/>
              <a:t>obecně závazné vyhlášky obcí:</a:t>
            </a:r>
            <a:endParaRPr lang="cs-CZ" dirty="0"/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obec má možnost regulovat hazard na svém území u vybraných hazardních her (bingo, technická hra, živá hra, turnaj malého rozsahu),  tj. obec může obecně závaznou vyhláškou upravit: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stanovit čas a místo, kdy a kde je provozování hry povoleno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stanovit čas a místo, kdy a kde je provozování hry zakázáno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/>
              <a:t>úplně zakázat provozování všech her nebo jen vyjmenovaných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MF zveřejňuje seznamy obcí, které provozování některých hazardních her zakazují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b="1" u="sng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1770067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838032"/>
          </a:xfrm>
        </p:spPr>
        <p:txBody>
          <a:bodyPr>
            <a:normAutofit/>
          </a:bodyPr>
          <a:lstStyle/>
          <a:p>
            <a:pPr algn="just"/>
            <a:r>
              <a:rPr lang="cs-CZ" u="sng" dirty="0"/>
              <a:t>Regulace hazardních her – herní prostory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299410"/>
            <a:ext cx="10116766" cy="5320845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>
                <a:solidFill>
                  <a:srgbClr val="00B0F0"/>
                </a:solidFill>
              </a:rPr>
              <a:t>tato úprava byla přijata za účelem koncentrace hazardních her na jednom místě, tj. ne tak, aby např. herní automat byl na každé čerpací stanici</a:t>
            </a:r>
            <a:endParaRPr lang="cs-CZ" altLang="cs-CZ" b="1" u="sng" dirty="0">
              <a:solidFill>
                <a:srgbClr val="00B0F0"/>
              </a:solidFill>
            </a:endParaRPr>
          </a:p>
          <a:p>
            <a:pPr algn="just" hangingPunct="0">
              <a:lnSpc>
                <a:spcPct val="100000"/>
              </a:lnSpc>
              <a:spcAft>
                <a:spcPts val="0"/>
              </a:spcAft>
            </a:pPr>
            <a:r>
              <a:rPr lang="cs-CZ" dirty="0">
                <a:solidFill>
                  <a:srgbClr val="00B0F0"/>
                </a:solidFill>
              </a:rPr>
              <a:t>technickou hru, živou hru a bingo lze provozovat jen v herním prostoru</a:t>
            </a:r>
          </a:p>
          <a:p>
            <a:pPr algn="just" hangingPunct="0">
              <a:lnSpc>
                <a:spcPct val="100000"/>
              </a:lnSpc>
              <a:spcAft>
                <a:spcPts val="0"/>
              </a:spcAft>
            </a:pPr>
            <a:r>
              <a:rPr lang="cs-CZ" b="1" dirty="0">
                <a:solidFill>
                  <a:srgbClr val="00B0F0"/>
                </a:solidFill>
              </a:rPr>
              <a:t>herna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technická hra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nejméně 15 povolených herních pozic technické hry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nesmí být v provozu v době od 3:00 do 10:00 hodin</a:t>
            </a:r>
          </a:p>
          <a:p>
            <a:pPr algn="just" hangingPunct="0">
              <a:lnSpc>
                <a:spcPct val="100000"/>
              </a:lnSpc>
              <a:spcAft>
                <a:spcPts val="0"/>
              </a:spcAft>
            </a:pPr>
            <a:r>
              <a:rPr lang="cs-CZ" b="1" dirty="0">
                <a:solidFill>
                  <a:srgbClr val="00B0F0"/>
                </a:solidFill>
              </a:rPr>
              <a:t>kasino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živá hra (+ technická hra/ + bingo / + technická hra a bingo)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nejméně 3 hrací stoly živé hry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B0F0"/>
                </a:solidFill>
              </a:rPr>
              <a:t>nejméně 30 povolených herních pozic technické hry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4291219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838032"/>
          </a:xfrm>
        </p:spPr>
        <p:txBody>
          <a:bodyPr>
            <a:normAutofit fontScale="90000"/>
          </a:bodyPr>
          <a:lstStyle/>
          <a:p>
            <a:pPr algn="just"/>
            <a:r>
              <a:rPr lang="cs-CZ" u="sng" dirty="0"/>
              <a:t>Regulace hazardních her – sebeomezující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299410"/>
            <a:ext cx="10116766" cy="5320845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jde o nastavení od provozovatele hry, který dá hráči možnost, aby si nastavil limity prohry (např. max. sázka, prohra); hráč to sice může odmítnout, ale musí mu to být v rámci hry umožněno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povinnost je dána provozovateli u hry, kde je  to technicky možné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1222772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838032"/>
          </a:xfrm>
        </p:spPr>
        <p:txBody>
          <a:bodyPr>
            <a:normAutofit fontScale="90000"/>
          </a:bodyPr>
          <a:lstStyle/>
          <a:p>
            <a:pPr algn="just"/>
            <a:r>
              <a:rPr lang="cs-CZ" u="sng" dirty="0"/>
              <a:t>Regulace hazardních her – opatření u internetových her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299410"/>
            <a:ext cx="10116766" cy="5320845"/>
          </a:xfrm>
        </p:spPr>
        <p:txBody>
          <a:bodyPr/>
          <a:lstStyle/>
          <a:p>
            <a:pPr lvl="0" algn="just"/>
            <a:r>
              <a:rPr lang="cs-CZ" dirty="0"/>
              <a:t>hráči musí mít od provozovatele stanovenu povinnost se registrovat (zjištění a ověření totožnosti a věku), jinak jim nemůže být umožněna účast na hře</a:t>
            </a:r>
          </a:p>
          <a:p>
            <a:pPr lvl="0" algn="just"/>
            <a:r>
              <a:rPr lang="cs-CZ" dirty="0"/>
              <a:t>v registraci musí hráč uvést účet nebo platební kartu, ze které bude hradit sázky (lze uvést jen jeden účet)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32414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Fanoušci: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dirty="0"/>
              <a:t>Ve sportovním prostředí se teoreticky sportovní příznivci rozlišují na: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/>
              <a:t>divák</a:t>
            </a:r>
            <a:r>
              <a:rPr lang="cs-CZ" altLang="cs-CZ" dirty="0"/>
              <a:t> = není vnitřně interesován na výsledku zápasu; jde se jen podívat na sportovní akci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/>
              <a:t>fanoušek</a:t>
            </a:r>
            <a:r>
              <a:rPr lang="cs-CZ" altLang="cs-CZ" dirty="0"/>
              <a:t> = s některým týmem se ztotožňuje v té míře, že mu přeje vítězství, ale není  to pro něj hlavní smysl života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 err="1"/>
              <a:t>ultras</a:t>
            </a:r>
            <a:r>
              <a:rPr lang="cs-CZ" altLang="cs-CZ" dirty="0"/>
              <a:t> = sport a tím i vítězství či prohru svého týmu spojují se smyslem svého života a jeho naplnění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b="1" u="sng" dirty="0" err="1"/>
              <a:t>hooligans</a:t>
            </a:r>
            <a:r>
              <a:rPr lang="cs-CZ" altLang="cs-CZ" dirty="0"/>
              <a:t> = sportovní stránku zápasu pomíjejí; primární je pro ně vybití emocí na zápase a demonstrace síly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dirty="0"/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405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64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dirty="0"/>
          </a:p>
          <a:p>
            <a:pPr algn="just"/>
            <a:r>
              <a:rPr lang="cs-CZ" sz="3200" dirty="0"/>
              <a:t>mezinárodní spolupráce</a:t>
            </a:r>
          </a:p>
          <a:p>
            <a:pPr algn="just"/>
            <a:r>
              <a:rPr lang="cs-CZ" sz="3200" dirty="0"/>
              <a:t>veřejnoprávní nástroje v právním řádu ČR</a:t>
            </a:r>
          </a:p>
          <a:p>
            <a:pPr algn="just"/>
            <a:r>
              <a:rPr lang="cs-CZ" sz="3200" dirty="0"/>
              <a:t>soukromoprávní nástroje v právním řádu ČR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95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/>
              <a:t>Mezinárodní spolupráce:</a:t>
            </a:r>
          </a:p>
          <a:p>
            <a:pPr marL="0" indent="0" algn="just">
              <a:buNone/>
            </a:pPr>
            <a:endParaRPr lang="cs-CZ" sz="1200" b="1" u="sng" dirty="0"/>
          </a:p>
          <a:p>
            <a:pPr algn="just"/>
            <a:r>
              <a:rPr lang="cs-CZ" dirty="0"/>
              <a:t>fanouškovské násilí je přeshraniční problém; fanoušek se identifikuje  se svým klubem  a tudíž s ním i v rámci sportovních soutěží cestuje</a:t>
            </a:r>
          </a:p>
          <a:p>
            <a:pPr algn="just"/>
            <a:r>
              <a:rPr lang="cs-CZ" dirty="0"/>
              <a:t>mezinárodní spolupráce při řešení tohoto problému je vedena pod heslem, že násilí státy rozděluje, namísto toho, aby je sport spojoval</a:t>
            </a:r>
          </a:p>
          <a:p>
            <a:pPr algn="just"/>
            <a:r>
              <a:rPr lang="cs-CZ" dirty="0"/>
              <a:t>byla přijata řada mezinárodních dohod (řada z nich se specifickým zaměřením na fotbalové zápasy)</a:t>
            </a:r>
          </a:p>
        </p:txBody>
      </p:sp>
    </p:spTree>
    <p:extLst>
      <p:ext uri="{BB962C8B-B14F-4D97-AF65-F5344CB8AC3E}">
        <p14:creationId xmlns:p14="http://schemas.microsoft.com/office/powerpoint/2010/main" val="98579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/>
              <a:t>Mezinárodní spolupráce:</a:t>
            </a:r>
          </a:p>
          <a:p>
            <a:pPr marL="0" indent="0" algn="just">
              <a:buNone/>
            </a:pPr>
            <a:endParaRPr lang="cs-CZ" sz="1200" b="1" u="sng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b="1" dirty="0"/>
              <a:t>Evropská úmluva o diváckém násilí a neslušném chování při sportovních zápasech (1985)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státům je ponechána volnost v tom, jak začlení principy úmluvy do svého právního řádu a jakým způsobem potlačí projevy násilí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jsou dány základy pro  mezinárodní spolupráci např. v oblasti spolupráce pořadatelských služeb z různých států, v oblasti koordinace policie různých států (např. je umožněn policejní doprovod jednoho státu do místa konání utkání v jiném státě)</a:t>
            </a:r>
          </a:p>
        </p:txBody>
      </p:sp>
    </p:spTree>
    <p:extLst>
      <p:ext uri="{BB962C8B-B14F-4D97-AF65-F5344CB8AC3E}">
        <p14:creationId xmlns:p14="http://schemas.microsoft.com/office/powerpoint/2010/main" val="315770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/>
              <a:t>Mezinárodní spolupráce:</a:t>
            </a:r>
          </a:p>
          <a:p>
            <a:pPr marL="0" indent="0" algn="just">
              <a:buNone/>
            </a:pPr>
            <a:endParaRPr lang="cs-CZ" sz="1200" b="1" u="sng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2400" b="1" dirty="0"/>
              <a:t>Usnesení EU o aktualizované  příručce s doporučeními pro mezinárodní policejní spolupráci a opatřeními k předcházení násilí a výtržnostem a jejich zvládání při mezinárodních fotbalových zápasech (2010)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b="1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umožňuje mezinárodní policejní spolupráci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zřizuje v každém státě národní informační fotbalové středisko; tato  střediska si vyměňují informace např. o problémových osobách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spolu s fanoušky z jednoho státu může být do místa konání utkání tzv. hostující policejní delegace, včetně hostujícího státního zástupce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pravomoc trestat provinění fanoušků má sice primárně stát, kde se přestupku/trestného činu dopustili, ale je umožněno jejich vydávání k trestnímu stíhání do jejich státu</a:t>
            </a:r>
          </a:p>
        </p:txBody>
      </p:sp>
    </p:spTree>
    <p:extLst>
      <p:ext uri="{BB962C8B-B14F-4D97-AF65-F5344CB8AC3E}">
        <p14:creationId xmlns:p14="http://schemas.microsoft.com/office/powerpoint/2010/main" val="287781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/>
              <a:t>Metody řešení v právním řádu ČR: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b="1" u="sng" dirty="0"/>
              <a:t>Veřejnoprávní rovina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dirty="0"/>
              <a:t>= </a:t>
            </a:r>
            <a:r>
              <a:rPr lang="cs-CZ" sz="2400" dirty="0"/>
              <a:t>dodržení stanovených povinností a nedodržení nastavených pravidel je vynutitelné státní mocí (policie, soudy)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b="1" dirty="0"/>
              <a:t>zákon č. 115/2001 Sb. o podpoře sportu (§§7a -7d)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stanoví povinnosti zajistit pořadatelskou službu při sportovní akci, tj. zejména  přijmout opatření k zajištění pořádku (např. stanovit pravidla pro vstup diváků, vymezit oddělené prostory pro fanoušky)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povinnost pořadatele při nezvládnutí situace přerušit /ukončit akci a požádat o zásah policii (pořadatel je povinen hradit náklady na policejní zásah)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Ministerstvo vnitra může při porušení pořadatelských povinností rozhodnout, že v daném sportovním zařízení / určité sportovní akce se mohou konat jen bez diváků, a to až na dobu 1 roku</a:t>
            </a:r>
          </a:p>
        </p:txBody>
      </p:sp>
    </p:spTree>
    <p:extLst>
      <p:ext uri="{BB962C8B-B14F-4D97-AF65-F5344CB8AC3E}">
        <p14:creationId xmlns:p14="http://schemas.microsoft.com/office/powerpoint/2010/main" val="121132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686434"/>
          </a:xfrm>
        </p:spPr>
        <p:txBody>
          <a:bodyPr>
            <a:normAutofit/>
          </a:bodyPr>
          <a:lstStyle/>
          <a:p>
            <a:r>
              <a:rPr lang="cs-CZ" u="sng" dirty="0"/>
              <a:t>Možnosti řešení fanouškovského násilí: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51560"/>
            <a:ext cx="10116766" cy="556869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b="1" dirty="0"/>
              <a:t>zákon č. 251/2016 Sb. o některých přestupcích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u="sng" dirty="0"/>
              <a:t>příklady přestupků s dopadem na sportovní fanoušky: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u="sng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§5 přestupky proti veřejnému pořádku: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2400" dirty="0"/>
              <a:t>přestupku se dopustí ten, kdo: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 neuposlechne výzvy úřední osoby při výkonu její pravomoci,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poruší podmínky uložené na ochranu veřejného pořádku při konání sportovních akcí,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cestou na organizované sportovní utkání, v místě takového utkání nebo cestou zpět z takového utkání má obličej zakrytý způsobem ztěžujícím nebo znemožňujícím její identifikaci,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vnese na organizované sportovní utkání pyrotechnický výrobek nebo v místě takového utkání, cestou na takové utkání anebo cestou zpět z takového utkání pyrotechnický výrobek použije</a:t>
            </a:r>
          </a:p>
        </p:txBody>
      </p:sp>
    </p:spTree>
    <p:extLst>
      <p:ext uri="{BB962C8B-B14F-4D97-AF65-F5344CB8AC3E}">
        <p14:creationId xmlns:p14="http://schemas.microsoft.com/office/powerpoint/2010/main" val="834774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3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2221</Words>
  <Application>Microsoft Office PowerPoint</Application>
  <PresentationFormat>Širokoúhlá obrazovka</PresentationFormat>
  <Paragraphs>244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Tahoma</vt:lpstr>
      <vt:lpstr>Wingdings</vt:lpstr>
      <vt:lpstr>Motiv Office</vt:lpstr>
      <vt:lpstr>Právo a sportovní příznivci - fanoušci - hazardní hry</vt:lpstr>
      <vt:lpstr>Fanoušci:</vt:lpstr>
      <vt:lpstr>Fanoušci:</vt:lpstr>
      <vt:lpstr>Možnosti řešení fanouškovského násilí:</vt:lpstr>
      <vt:lpstr>Možnosti řešení fanouškovského násilí:</vt:lpstr>
      <vt:lpstr>Možnosti řešení fanouškovského násilí:</vt:lpstr>
      <vt:lpstr>Možnosti řešení fanouškovského násilí:</vt:lpstr>
      <vt:lpstr>Možnosti řešení fanouškovského násilí:</vt:lpstr>
      <vt:lpstr>Možnosti řešení fanouškovského násilí:</vt:lpstr>
      <vt:lpstr>Možnosti řešení fanouškovského násilí:</vt:lpstr>
      <vt:lpstr>Možnosti řešení fanouškovského násilí:</vt:lpstr>
      <vt:lpstr>Možnosti řešení fanouškovského násilí:</vt:lpstr>
      <vt:lpstr>Možnosti řešení fanouškovského násilí:</vt:lpstr>
      <vt:lpstr>Hazardní hry:</vt:lpstr>
      <vt:lpstr>Hazardní hry:</vt:lpstr>
      <vt:lpstr>Hazardní hry:</vt:lpstr>
      <vt:lpstr>Hazardní hry:</vt:lpstr>
      <vt:lpstr>Hazardní hry:</vt:lpstr>
      <vt:lpstr>Hazardní hry:</vt:lpstr>
      <vt:lpstr>Regulace hazardních her – základní pojmy:</vt:lpstr>
      <vt:lpstr>Regulace hazardních her – základní pojmy:</vt:lpstr>
      <vt:lpstr>Regulace hazardních her – základní pojmy:</vt:lpstr>
      <vt:lpstr>Regulace hazardních her – základní pojmy:</vt:lpstr>
      <vt:lpstr>Regulace hazardních her – zákonná omezení:</vt:lpstr>
      <vt:lpstr>Regulace hazardních her – povolovací řízení nebo ohlášení:</vt:lpstr>
      <vt:lpstr>Regulace hazardních her – povolovací řízení nebo ohlášení:</vt:lpstr>
      <vt:lpstr>Regulace hazardních her – herní prostory</vt:lpstr>
      <vt:lpstr>Regulace hazardních her – sebeomezující opatření</vt:lpstr>
      <vt:lpstr>Regulace hazardních her – opatření u internetových her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Vácha</dc:creator>
  <cp:lastModifiedBy>Gabriela Petrusová</cp:lastModifiedBy>
  <cp:revision>409</cp:revision>
  <cp:lastPrinted>2022-08-25T07:29:15Z</cp:lastPrinted>
  <dcterms:created xsi:type="dcterms:W3CDTF">2022-04-06T09:34:32Z</dcterms:created>
  <dcterms:modified xsi:type="dcterms:W3CDTF">2023-05-03T10:14:56Z</dcterms:modified>
</cp:coreProperties>
</file>